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1" r:id="rId4"/>
    <p:sldId id="279" r:id="rId5"/>
    <p:sldId id="280" r:id="rId6"/>
    <p:sldId id="283" r:id="rId7"/>
    <p:sldId id="284" r:id="rId8"/>
    <p:sldId id="285" r:id="rId9"/>
    <p:sldId id="293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1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6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0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2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2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4611C9-6EB0-447E-BD4A-73638173AB2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165280-B381-4AB6-A2F0-225B6AE0520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7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2FD1-71F1-7861-E884-67555C5E4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SERIES- ZERO TO HERO- DAY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3945C-81DB-C517-C036-2E17450B6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Devikrishna</a:t>
            </a:r>
            <a:r>
              <a:rPr lang="en-US" dirty="0"/>
              <a:t>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03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340-277C-ABC5-43FE-6A65D24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tx1"/>
                </a:solidFill>
                <a:latin typeface="+mn-lt"/>
              </a:rPr>
              <a:t>What are aggregate and scalar functions?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2233-64CE-5A7B-E376-A306C760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oppins-Light"/>
              </a:rPr>
              <a:t>Functions are methods used to perform data operations.</a:t>
            </a:r>
          </a:p>
          <a:p>
            <a:r>
              <a:rPr lang="en-IN" dirty="0"/>
              <a:t>Aggregate Functions: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D996C-741B-89CE-6D94-48E91070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9418"/>
            <a:ext cx="860227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21F4-8D8F-A049-C054-30936F31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i="0" u="none" strike="noStrike" baseline="0" dirty="0">
                <a:solidFill>
                  <a:schemeClr val="tx1"/>
                </a:solidFill>
                <a:latin typeface="Poppins-Light"/>
              </a:rPr>
              <a:t>scalar functions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09F25-7BF9-6637-F701-BE086630C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76" y="1846263"/>
            <a:ext cx="7771173" cy="4022725"/>
          </a:xfrm>
        </p:spPr>
      </p:pic>
    </p:spTree>
    <p:extLst>
      <p:ext uri="{BB962C8B-B14F-4D97-AF65-F5344CB8AC3E}">
        <p14:creationId xmlns:p14="http://schemas.microsoft.com/office/powerpoint/2010/main" val="208311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EE-792A-2938-8EDF-19C48EDA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tx1"/>
                </a:solidFill>
                <a:latin typeface="+mn-lt"/>
              </a:rPr>
              <a:t>List and explain each of the ACID properties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9BED-F6D4-7795-8289-163FAF4A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300" b="1" i="0" u="none" strike="noStrike" baseline="0" dirty="0"/>
              <a:t>Atomicity</a:t>
            </a:r>
            <a:r>
              <a:rPr lang="en-US" sz="2300" b="1" i="0" u="none" strike="noStrike" baseline="0" dirty="0">
                <a:latin typeface="Poppins-Light"/>
              </a:rPr>
              <a:t>       </a:t>
            </a:r>
            <a:r>
              <a:rPr lang="en-US" sz="1800" b="0" i="0" u="none" strike="noStrike" baseline="0" dirty="0">
                <a:latin typeface="Poppins-Light"/>
              </a:rPr>
              <a:t>: A transaction is a single unit of operation. You either execute it entirely or do not execute it at all.</a:t>
            </a:r>
          </a:p>
          <a:p>
            <a:pPr algn="l"/>
            <a:r>
              <a:rPr lang="en-US" sz="1800" b="0" i="0" u="none" strike="noStrike" baseline="0" dirty="0">
                <a:latin typeface="Poppins-Light"/>
              </a:rPr>
              <a:t>There cannot be partial execution.</a:t>
            </a:r>
          </a:p>
          <a:p>
            <a:pPr algn="l"/>
            <a:r>
              <a:rPr lang="en-US" sz="2300" b="1" i="0" u="none" strike="noStrike" baseline="0" dirty="0"/>
              <a:t>Consistency</a:t>
            </a:r>
            <a:r>
              <a:rPr lang="en-US" sz="1800" b="0" i="0" u="none" strike="noStrike" baseline="0" dirty="0">
                <a:latin typeface="Poppins-Light"/>
              </a:rPr>
              <a:t>: Once the transaction is executed, it should move from one consistent state to another.</a:t>
            </a:r>
          </a:p>
          <a:p>
            <a:pPr algn="l"/>
            <a:r>
              <a:rPr lang="en-US" sz="2400" b="1" i="0" u="none" strike="noStrike" baseline="0" dirty="0"/>
              <a:t>Isolation          </a:t>
            </a:r>
            <a:r>
              <a:rPr lang="en-US" sz="1800" b="0" i="0" u="none" strike="noStrike" baseline="0" dirty="0">
                <a:latin typeface="Poppins-Light"/>
              </a:rPr>
              <a:t>: Transaction should be executed in isolation from other transactions. During concurrent </a:t>
            </a:r>
          </a:p>
          <a:p>
            <a:pPr algn="l"/>
            <a:r>
              <a:rPr lang="en-US" sz="1800" b="0" i="0" u="none" strike="noStrike" baseline="0" dirty="0">
                <a:latin typeface="Poppins-Light"/>
              </a:rPr>
              <a:t>Transaction execution, the intermediate transaction results from simultaneously executed transactions             </a:t>
            </a:r>
          </a:p>
          <a:p>
            <a:pPr algn="l"/>
            <a:r>
              <a:rPr lang="en-US" sz="1800" b="0" i="0" u="none" strike="noStrike" baseline="0" dirty="0">
                <a:latin typeface="Poppins-Light"/>
              </a:rPr>
              <a:t>should not be made available to each other.</a:t>
            </a:r>
          </a:p>
          <a:p>
            <a:pPr algn="l"/>
            <a:r>
              <a:rPr lang="en-US" sz="2400" b="1" i="0" u="none" strike="noStrike" baseline="0" dirty="0"/>
              <a:t>Durability       </a:t>
            </a:r>
            <a:r>
              <a:rPr lang="en-US" sz="1800" b="0" i="0" u="none" strike="noStrike" baseline="0" dirty="0">
                <a:latin typeface="Poppins-Light"/>
              </a:rPr>
              <a:t>: After successful completion of a transaction, the changes in the database should persist, even in the case of system failures.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8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442A-893F-4CBA-4A8F-AE366AC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schema?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A455-65C3-C62E-8200-DAD6A64A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 schema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is the structure of a </a:t>
            </a:r>
            <a:r>
              <a:rPr lang="en-IN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IN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described in a </a:t>
            </a:r>
            <a:r>
              <a:rPr lang="en-IN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formal language</a:t>
            </a:r>
            <a:r>
              <a:rPr lang="en-IN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supported by the </a:t>
            </a:r>
            <a:r>
              <a:rPr lang="en-IN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</a:t>
            </a:r>
            <a:r>
              <a:rPr lang="en-IN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(DBMS). 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6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BA2-0F1D-DD32-78CD-CC643815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tx1"/>
                </a:solidFill>
                <a:latin typeface="+mn-lt"/>
              </a:rPr>
              <a:t>What are views in SQL?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E0DB-A575-8B56-F411-E549FD4B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A view is a virtual table that consists of a subset of data contained in a table.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Views are not virtually present, and it takes less space to store.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View can have data of one or more tables combined.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it is </a:t>
            </a:r>
            <a:r>
              <a:rPr lang="en-IN" sz="1800" b="0" i="0" u="none" strike="noStrike" baseline="0" dirty="0">
                <a:latin typeface="Poppins-Light"/>
              </a:rPr>
              <a:t>depending on the relationship.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5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D011-FF14-0517-3F81-C867A2F9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chemeClr val="tx1"/>
                </a:solidFill>
                <a:latin typeface="+mn-lt"/>
              </a:rPr>
              <a:t>What is a trigger?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F7F3-0001-FEA3-ABA7-B16D8C40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A DB trigger is a code or programs that automatically execute with response to some event on a table or view in a database.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Mainly, trigger helps to maintain the integrity of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07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703E-DFCE-FD61-1F78-30704D5C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29D3-F73B-7B5E-B615-4DBF931B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1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5639-AC2C-7C81-DF5D-6F85351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we will cover today?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8B2F-2040-EB5D-486E-E8B94480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60152" cy="439961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IN" sz="2200" b="1" i="0" dirty="0">
                <a:solidFill>
                  <a:srgbClr val="222222"/>
                </a:solidFill>
                <a:effectLst/>
              </a:rPr>
              <a:t>What is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solidFill>
                  <a:srgbClr val="030303"/>
                </a:solidFill>
                <a:effectLst/>
              </a:rPr>
              <a:t> What is a Database?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 What is DBMS[Database Management System]?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 What is RDBMS[Database Management System]?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solidFill>
                  <a:srgbClr val="030303"/>
                </a:solidFill>
                <a:effectLst/>
              </a:rPr>
              <a:t> What is SQL?</a:t>
            </a:r>
            <a:endParaRPr lang="en-US" sz="2200" b="1" dirty="0">
              <a:solidFill>
                <a:srgbClr val="03030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solidFill>
                  <a:srgbClr val="030303"/>
                </a:solidFill>
                <a:effectLst/>
              </a:rPr>
              <a:t> What are a Table and fields?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What is Primary Key?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solidFill>
                  <a:srgbClr val="030303"/>
                </a:solidFill>
                <a:effectLst/>
              </a:rPr>
              <a:t>What is a Unique Key?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What is Foreign Key?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30303"/>
                </a:solidFill>
              </a:rPr>
              <a:t>Differences Between Spreadsheets and Database?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030303"/>
                </a:solidFill>
                <a:effectLst/>
              </a:rPr>
              <a:t>Relational vs Non-Relational DB vs Cloud Database?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 What are SQL Commands?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 Explain types of SQL Commands</a:t>
            </a:r>
            <a:r>
              <a:rPr lang="en-US" sz="2400" b="1" dirty="0">
                <a:solidFill>
                  <a:srgbClr val="030303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2200" b="1" dirty="0">
              <a:solidFill>
                <a:srgbClr val="030303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2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5639-AC2C-7C81-DF5D-6F85351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we will cover today?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8B2F-2040-EB5D-486E-E8B94480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What are the datatypes of SQL for beginners?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i="0" u="none" strike="noStrike" baseline="0" dirty="0">
                <a:latin typeface="Poppins-Regular"/>
              </a:rPr>
              <a:t>What is normalization?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i="0" u="none" strike="noStrike" baseline="0" dirty="0">
                <a:latin typeface="Poppins-Regular"/>
              </a:rPr>
              <a:t>What is denormalization?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30303"/>
                </a:solidFill>
                <a:effectLst/>
                <a:latin typeface="Poppins-Regular"/>
              </a:rPr>
              <a:t>Difference between Drop and Truncate statement?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Poppins-Regular"/>
              </a:rPr>
              <a:t>Differentiate between the DELETE and TRUNCATE 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Poppins-Regular"/>
              </a:rPr>
              <a:t>commands.</a:t>
            </a:r>
            <a:endParaRPr lang="en-IN" sz="1800" dirty="0">
              <a:solidFill>
                <a:schemeClr val="tx1"/>
              </a:solidFill>
              <a:effectLst/>
              <a:latin typeface="Poppins-Regular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chemeClr val="tx1"/>
                </a:solidFill>
              </a:rPr>
              <a:t>What are aggregate and scalar functions?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Expain</a:t>
            </a:r>
            <a:r>
              <a:rPr lang="en-US" sz="2400" dirty="0">
                <a:solidFill>
                  <a:schemeClr val="tx1"/>
                </a:solidFill>
                <a:effectLst/>
              </a:rPr>
              <a:t> ACID properties?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</a:rPr>
              <a:t>What is Database Schema?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effectLst/>
              </a:rPr>
              <a:t>What is view in SQL?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</a:rPr>
              <a:t>What is Trigger?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757D-FCD8-BAAB-CEA3-F29AA035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+mn-lt"/>
              </a:rPr>
              <a:t>What are the datatypes of </a:t>
            </a:r>
            <a:r>
              <a:rPr lang="en-US" b="0" i="0" dirty="0" err="1">
                <a:solidFill>
                  <a:srgbClr val="030303"/>
                </a:solidFill>
                <a:effectLst/>
                <a:latin typeface="+mn-lt"/>
              </a:rPr>
              <a:t>sql</a:t>
            </a:r>
            <a:r>
              <a:rPr lang="en-US" b="0" i="0" dirty="0">
                <a:solidFill>
                  <a:srgbClr val="030303"/>
                </a:solidFill>
                <a:effectLst/>
                <a:latin typeface="+mn-lt"/>
              </a:rPr>
              <a:t> for beginners?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5C34-0968-07FE-4900-9F9E1332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VARCHAR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FLOAT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BOOLEAN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26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9047-E42D-FA6C-FAC6-953BBA5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0" i="0" u="none" strike="noStrike" baseline="0" dirty="0">
                <a:latin typeface="Poppins-Regular"/>
              </a:rPr>
              <a:t>Why normalization in </a:t>
            </a:r>
            <a:r>
              <a:rPr lang="en-IN" sz="4800" b="0" i="0" u="none" strike="noStrike" baseline="0" dirty="0" err="1">
                <a:latin typeface="Poppins-Regular"/>
              </a:rPr>
              <a:t>sql</a:t>
            </a:r>
            <a:r>
              <a:rPr lang="en-IN" sz="4800" b="0" i="0" u="none" strike="noStrike" baseline="0" dirty="0">
                <a:latin typeface="Poppins-Regular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3C13-790B-E57C-53D8-1C6D1307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It is a process of removing redundancy from the data for enhanced data integrity.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Normalization in SQL is mainly used to reduce the redundancy of the data.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data which is present in the database should be in the normalized form before it is processed further.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That’s why normalization in SQL improves the data distribution in the database.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Poppins" panose="00000500000000000000" pitchFamily="2" charset="0"/>
              </a:rPr>
              <a:t>It helps in reducing the amount of unwanted data from the database. </a:t>
            </a:r>
          </a:p>
          <a:p>
            <a:pPr algn="l"/>
            <a:endParaRPr lang="en-US" sz="1600" b="0" i="0" dirty="0">
              <a:solidFill>
                <a:srgbClr val="222222"/>
              </a:solidFill>
              <a:effectLst/>
              <a:highlight>
                <a:srgbClr val="00FF00"/>
              </a:highlight>
              <a:latin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dependent data should be stored together.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There should not be any unwanted data. </a:t>
            </a:r>
          </a:p>
          <a:p>
            <a:pPr algn="l"/>
            <a:endParaRPr lang="en-IN" sz="1800" b="0" i="0" u="none" strike="noStrike" baseline="0" dirty="0">
              <a:latin typeface="Poppins-Light"/>
            </a:endParaRPr>
          </a:p>
        </p:txBody>
      </p:sp>
    </p:spTree>
    <p:extLst>
      <p:ext uri="{BB962C8B-B14F-4D97-AF65-F5344CB8AC3E}">
        <p14:creationId xmlns:p14="http://schemas.microsoft.com/office/powerpoint/2010/main" val="13407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0FCF-A76E-DD37-F701-A68677A3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Poppins-Light"/>
              </a:rPr>
              <a:t>First Normal Form (1NF)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Poppins-Light"/>
              </a:rPr>
              <a:t>Second Normal Form (2NF)</a:t>
            </a:r>
            <a:endParaRPr lang="en-US" sz="2800" dirty="0">
              <a:latin typeface="Poppins-Ligh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Poppins-Light"/>
              </a:rPr>
              <a:t>Third Normal Form (3NF)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latin typeface="Poppins-Light"/>
              </a:rPr>
              <a:t>Fourth Normal Form (4NF)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11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58BA-9B46-588E-AE24-3050A636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0" i="0" u="none" strike="noStrike" baseline="0" dirty="0">
                <a:latin typeface="Poppins-Regular"/>
              </a:rPr>
              <a:t>What is denormalization?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2565-D67C-B3B5-6303-95B9C6A4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oppins-Light"/>
              </a:rPr>
              <a:t>Denormalization is a technique used to access the data</a:t>
            </a:r>
          </a:p>
          <a:p>
            <a:pPr algn="l"/>
            <a:r>
              <a:rPr lang="en-US" sz="1800" b="0" i="0" u="none" strike="noStrike" baseline="0" dirty="0">
                <a:latin typeface="Poppins-Light"/>
              </a:rPr>
              <a:t>from higher to lower normal forms of the database. It is also a</a:t>
            </a:r>
          </a:p>
          <a:p>
            <a:pPr algn="l"/>
            <a:r>
              <a:rPr lang="en-US" sz="1800" b="0" i="0" u="none" strike="noStrike" baseline="0" dirty="0">
                <a:latin typeface="Poppins-Light"/>
              </a:rPr>
              <a:t>process of introducing redundancy into a table by incorporating data from the related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34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41D-9DE6-04CA-7AFC-044423FA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chemeClr val="tx1"/>
                </a:solidFill>
                <a:latin typeface="+mn-lt"/>
              </a:rPr>
              <a:t>What is the difference between DROP and </a:t>
            </a:r>
            <a:r>
              <a:rPr lang="en-IN" b="0" i="0" u="none" strike="noStrike" baseline="0" dirty="0">
                <a:solidFill>
                  <a:schemeClr val="tx1"/>
                </a:solidFill>
                <a:latin typeface="+mn-lt"/>
              </a:rPr>
              <a:t>TRUNCATE statements?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BDED-0837-6366-453A-83E58AB3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oppins-Light"/>
              </a:rPr>
              <a:t>TRUNCATE removes all the rows from the table, and it cannot be rolled back. DROP command removes a table from the database and the operation cannot be </a:t>
            </a:r>
            <a:r>
              <a:rPr lang="en-IN" sz="1800" b="0" i="0" u="none" strike="noStrike" baseline="0" dirty="0">
                <a:latin typeface="Poppins-Light"/>
              </a:rPr>
              <a:t>rolled 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6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1492-21D0-1F65-A31E-DD91A209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baseline="0" dirty="0">
                <a:solidFill>
                  <a:schemeClr val="tx1"/>
                </a:solidFill>
                <a:latin typeface="Poppins-Regular"/>
              </a:rPr>
              <a:t>Differentiate between the DELETE and TRUNCATE </a:t>
            </a:r>
            <a:r>
              <a:rPr lang="en-IN" sz="4800" b="0" i="0" u="none" strike="noStrike" baseline="0" dirty="0">
                <a:solidFill>
                  <a:schemeClr val="tx1"/>
                </a:solidFill>
                <a:latin typeface="Poppins-Regular"/>
              </a:rPr>
              <a:t>commands.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BC24-7DD1-C597-7A86-0CED3B7C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highlight>
                  <a:srgbClr val="FFFF00"/>
                </a:highlight>
                <a:latin typeface="Poppins-Light"/>
              </a:rPr>
              <a:t>DELETE</a:t>
            </a:r>
            <a:r>
              <a:rPr lang="en-US" sz="1800" b="0" i="0" u="none" strike="noStrike" baseline="0" dirty="0">
                <a:latin typeface="Poppins-Light"/>
              </a:rPr>
              <a:t>         :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command is used to remove rows from the table, and the WHERE clause can be used for conditional set of parameters.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Commit and Rollback can be performed after deleting </a:t>
            </a:r>
            <a:r>
              <a:rPr lang="en-IN" sz="1800" b="0" i="0" u="none" strike="noStrike" baseline="0" dirty="0">
                <a:latin typeface="Poppins-Light"/>
              </a:rPr>
              <a:t>statement.</a:t>
            </a:r>
          </a:p>
          <a:p>
            <a:pPr algn="l"/>
            <a:r>
              <a:rPr lang="en-US" sz="1800" b="0" i="0" u="none" strike="noStrike" baseline="0" dirty="0">
                <a:highlight>
                  <a:srgbClr val="FFFF00"/>
                </a:highlight>
                <a:latin typeface="Poppins-Light"/>
              </a:rPr>
              <a:t>TRUNCATE</a:t>
            </a:r>
            <a:r>
              <a:rPr lang="en-US" sz="1800" b="0" i="0" u="none" strike="noStrike" baseline="0" dirty="0">
                <a:latin typeface="Poppins-Light"/>
              </a:rPr>
              <a:t>  :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removes all rows from the table.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oppins-Light"/>
              </a:rPr>
              <a:t>Truncate operation cannot be rolled 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6962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1505</TotalTime>
  <Words>709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Poppins</vt:lpstr>
      <vt:lpstr>Poppins-Light</vt:lpstr>
      <vt:lpstr>Poppins-Regular</vt:lpstr>
      <vt:lpstr>Roboto</vt:lpstr>
      <vt:lpstr>Source Sans Pro</vt:lpstr>
      <vt:lpstr>Wingdings</vt:lpstr>
      <vt:lpstr>Retrospect</vt:lpstr>
      <vt:lpstr>SQL SERIES- ZERO TO HERO- DAY 2</vt:lpstr>
      <vt:lpstr>What we will cover today?</vt:lpstr>
      <vt:lpstr>What we will cover today?</vt:lpstr>
      <vt:lpstr>What are the datatypes of sql for beginners?</vt:lpstr>
      <vt:lpstr>Why normalization in sql?</vt:lpstr>
      <vt:lpstr>PowerPoint Presentation</vt:lpstr>
      <vt:lpstr>What is denormalization?</vt:lpstr>
      <vt:lpstr>What is the difference between DROP and TRUNCATE statements?</vt:lpstr>
      <vt:lpstr>Differentiate between the DELETE and TRUNCATE commands.</vt:lpstr>
      <vt:lpstr>What are aggregate and scalar functions?</vt:lpstr>
      <vt:lpstr>scalar functions</vt:lpstr>
      <vt:lpstr>List and explain each of the ACID properties</vt:lpstr>
      <vt:lpstr>What is database schema?</vt:lpstr>
      <vt:lpstr>What are views in SQL?</vt:lpstr>
      <vt:lpstr>What is a trigger?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SERIES- ZERO TO HERO- DAY 1</dc:title>
  <dc:creator>DeviKrishna R</dc:creator>
  <cp:lastModifiedBy>DeviKrishna R</cp:lastModifiedBy>
  <cp:revision>4</cp:revision>
  <dcterms:created xsi:type="dcterms:W3CDTF">2022-09-17T00:28:19Z</dcterms:created>
  <dcterms:modified xsi:type="dcterms:W3CDTF">2022-09-19T07:29:14Z</dcterms:modified>
</cp:coreProperties>
</file>