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243-1A0C-4003-BBC3-A7CC28349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33054" cy="3329581"/>
          </a:xfrm>
        </p:spPr>
        <p:txBody>
          <a:bodyPr/>
          <a:lstStyle/>
          <a:p>
            <a:r>
              <a:rPr lang="en-US" dirty="0"/>
              <a:t>Opioid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4DBA-B428-4923-A3BB-5AE07992D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233054" cy="861420"/>
          </a:xfrm>
        </p:spPr>
        <p:txBody>
          <a:bodyPr/>
          <a:lstStyle/>
          <a:p>
            <a:r>
              <a:rPr lang="en-US" dirty="0"/>
              <a:t>Which STOCK STANDS TO BENEFIT in 2019?</a:t>
            </a:r>
          </a:p>
        </p:txBody>
      </p:sp>
    </p:spTree>
    <p:extLst>
      <p:ext uri="{BB962C8B-B14F-4D97-AF65-F5344CB8AC3E}">
        <p14:creationId xmlns:p14="http://schemas.microsoft.com/office/powerpoint/2010/main" val="17319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B3CD-36E3-4836-95B4-8D4A2FF9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16F5-1AAA-4A39-A756-AF63A88B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865"/>
            <a:ext cx="7926388" cy="4855534"/>
          </a:xfrm>
        </p:spPr>
        <p:txBody>
          <a:bodyPr>
            <a:normAutofit/>
          </a:bodyPr>
          <a:lstStyle/>
          <a:p>
            <a:r>
              <a:rPr lang="en-US" sz="2800" dirty="0"/>
              <a:t>Our main dataset consists of 790,790 outpatient claims of a sample population</a:t>
            </a:r>
          </a:p>
          <a:p>
            <a:r>
              <a:rPr lang="en-US" sz="2800" dirty="0"/>
              <a:t>Out of these 790,790, 212 claims relate to opioid dependence (according to ICD9 diagnosis codes)</a:t>
            </a:r>
          </a:p>
          <a:p>
            <a:r>
              <a:rPr lang="en-US" sz="2800" dirty="0"/>
              <a:t>This represents 0.03% of the entire sample</a:t>
            </a:r>
          </a:p>
          <a:p>
            <a:r>
              <a:rPr lang="en-US" sz="2800" dirty="0"/>
              <a:t>We also use a complementary beneficiary dataset to discover patient demographics</a:t>
            </a:r>
          </a:p>
        </p:txBody>
      </p:sp>
    </p:spTree>
    <p:extLst>
      <p:ext uri="{BB962C8B-B14F-4D97-AF65-F5344CB8AC3E}">
        <p14:creationId xmlns:p14="http://schemas.microsoft.com/office/powerpoint/2010/main" val="424386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B3CD-36E3-4836-95B4-8D4A2FF9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16F5-1AAA-4A39-A756-AF63A88B6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865"/>
            <a:ext cx="9259888" cy="4855534"/>
          </a:xfrm>
        </p:spPr>
        <p:txBody>
          <a:bodyPr>
            <a:normAutofit/>
          </a:bodyPr>
          <a:lstStyle/>
          <a:p>
            <a:r>
              <a:rPr lang="en-US" sz="2800" dirty="0"/>
              <a:t>State: Most opioid patients live in California (9.4%), Ohio (7.1%) and New York (7.1%)</a:t>
            </a:r>
          </a:p>
          <a:p>
            <a:r>
              <a:rPr lang="en-US" sz="2800" dirty="0"/>
              <a:t>Gender: Most opioid patients are female (59.0%)</a:t>
            </a:r>
          </a:p>
          <a:p>
            <a:r>
              <a:rPr lang="en-US" sz="2800" dirty="0"/>
              <a:t>Race: Most opioid patients are white (82.5%)</a:t>
            </a:r>
          </a:p>
          <a:p>
            <a:r>
              <a:rPr lang="en-US" sz="2800" b="1" dirty="0"/>
              <a:t>Hence, </a:t>
            </a:r>
            <a:r>
              <a:rPr lang="en-US" sz="2800" dirty="0"/>
              <a:t>companies targeting white female opioid users in California are most likely to find a stable patient base. Any company based in the coastal regions of the US will have a geographic advantage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4606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81ED-1156-4D27-8EC0-BD40BA87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 Code Breakdown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8804-E6CF-4B3C-99F7-6FB37D77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050"/>
            <a:ext cx="9404723" cy="470534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67.7% of opioid claims are of unspecified dependence</a:t>
            </a:r>
          </a:p>
          <a:p>
            <a:r>
              <a:rPr lang="en-US" sz="2800" dirty="0"/>
              <a:t>After that, 23.5% of opioid claims are related to continuous opioid dependence</a:t>
            </a:r>
          </a:p>
          <a:p>
            <a:r>
              <a:rPr lang="en-US" sz="2800" dirty="0"/>
              <a:t>Episodic/remission dependence collectively account for only 8.8% of claims</a:t>
            </a:r>
          </a:p>
          <a:p>
            <a:r>
              <a:rPr lang="en-US" sz="2800" b="1" dirty="0"/>
              <a:t>Hence, </a:t>
            </a:r>
            <a:r>
              <a:rPr lang="en-US" sz="2800" dirty="0"/>
              <a:t>companies targeting continuous opioid dependence are most likely to find a stable patient base, while those targeting episodic/remission dependence cater to a very niche market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6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C1B-D51E-47A7-B3AD-44F5C252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of our 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4ABF-F3D1-4C13-8A8A-9E34D8D3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1150"/>
            <a:ext cx="8946541" cy="4667249"/>
          </a:xfrm>
        </p:spPr>
        <p:txBody>
          <a:bodyPr>
            <a:normAutofit/>
          </a:bodyPr>
          <a:lstStyle/>
          <a:p>
            <a:r>
              <a:rPr lang="en-US" sz="2800" dirty="0"/>
              <a:t>All our conclusions are based off only 212 opioid claims – quite a small sample. Recall these claims constitute only 0.03% of the entire sample, which might be too low to be representative </a:t>
            </a:r>
          </a:p>
          <a:p>
            <a:r>
              <a:rPr lang="en-US" sz="2800" dirty="0"/>
              <a:t>Data implies women are more addicted to opioids than men, which contradicts public studies on the opioid crisis</a:t>
            </a:r>
          </a:p>
          <a:p>
            <a:r>
              <a:rPr lang="en-US" sz="2800" dirty="0"/>
              <a:t>NPI codes did not match with any observations with the national database, casting doubt to the NPI field</a:t>
            </a:r>
          </a:p>
        </p:txBody>
      </p:sp>
    </p:spTree>
    <p:extLst>
      <p:ext uri="{BB962C8B-B14F-4D97-AF65-F5344CB8AC3E}">
        <p14:creationId xmlns:p14="http://schemas.microsoft.com/office/powerpoint/2010/main" val="49476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1096-0DA9-47F4-A072-C70AD094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688736" cy="140053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8C82-3963-43B7-ACF9-DD31D8005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638300"/>
            <a:ext cx="9945688" cy="4911355"/>
          </a:xfrm>
        </p:spPr>
        <p:txBody>
          <a:bodyPr/>
          <a:lstStyle/>
          <a:p>
            <a:r>
              <a:rPr lang="en-US" sz="2800" dirty="0"/>
              <a:t>Opioid dependence treatment drug manufacturers situated in CA/NY, targeting white females with continuous opioid dependence are a buy</a:t>
            </a:r>
          </a:p>
          <a:p>
            <a:r>
              <a:rPr lang="en-US" sz="2800" dirty="0"/>
              <a:t>Opioid dependence treatment drug manufacturers situated away from the coasts, targeting minorities with episodic/remission opioid dependence are a sell</a:t>
            </a:r>
          </a:p>
          <a:p>
            <a:r>
              <a:rPr lang="en-US" sz="2800" dirty="0"/>
              <a:t>These suggestions should be vetted with other datasets and investigations, given the risks of our sample outlined earlier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8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348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Opioid Crisis</vt:lpstr>
      <vt:lpstr>Dataset Introduction</vt:lpstr>
      <vt:lpstr>Patient Demographics</vt:lpstr>
      <vt:lpstr>Diagnosis Code Breakdown </vt:lpstr>
      <vt:lpstr>Risks of our Dataset 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 Channel Analysis</dc:title>
  <dc:creator>Naval Handa</dc:creator>
  <cp:lastModifiedBy>Naval Handa</cp:lastModifiedBy>
  <cp:revision>15</cp:revision>
  <dcterms:created xsi:type="dcterms:W3CDTF">2019-01-16T12:05:53Z</dcterms:created>
  <dcterms:modified xsi:type="dcterms:W3CDTF">2019-02-19T07:53:10Z</dcterms:modified>
</cp:coreProperties>
</file>