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8" r:id="rId3"/>
    <p:sldId id="259" r:id="rId4"/>
    <p:sldId id="260" r:id="rId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C4D0-B400-4D6C-BC8D-95EC2B66C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706527" cy="3329581"/>
          </a:xfrm>
        </p:spPr>
        <p:txBody>
          <a:bodyPr/>
          <a:lstStyle/>
          <a:p>
            <a:r>
              <a:rPr lang="en-US" dirty="0"/>
              <a:t>Shopper Application A/B Testing</a:t>
            </a:r>
          </a:p>
        </p:txBody>
      </p:sp>
    </p:spTree>
    <p:extLst>
      <p:ext uri="{BB962C8B-B14F-4D97-AF65-F5344CB8AC3E}">
        <p14:creationId xmlns:p14="http://schemas.microsoft.com/office/powerpoint/2010/main" val="23796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81ED-1156-4D27-8EC0-BD40BA87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389108"/>
            <a:ext cx="9510145" cy="1400530"/>
          </a:xfrm>
        </p:spPr>
        <p:txBody>
          <a:bodyPr/>
          <a:lstStyle/>
          <a:p>
            <a:r>
              <a:rPr lang="en-US" sz="4000" dirty="0"/>
              <a:t>A/B Test 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8804-E6CF-4B3C-99F7-6FB37D77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478943"/>
            <a:ext cx="6464411" cy="47615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Control group had a 19.8% conversion rate (i.e. among 14501 unique applicants, 2873 completed their first batch)</a:t>
            </a:r>
          </a:p>
          <a:p>
            <a:r>
              <a:rPr lang="en-US" dirty="0" smtClean="0"/>
              <a:t>Treatment group had a 34.3% </a:t>
            </a:r>
            <a:r>
              <a:rPr lang="en-US" dirty="0"/>
              <a:t>conversion rate (i.e. among </a:t>
            </a:r>
            <a:r>
              <a:rPr lang="en-US" dirty="0" smtClean="0"/>
              <a:t>7197 </a:t>
            </a:r>
            <a:r>
              <a:rPr lang="en-US" dirty="0"/>
              <a:t>unique applicants, </a:t>
            </a:r>
            <a:r>
              <a:rPr lang="en-US" dirty="0" smtClean="0"/>
              <a:t>2471 </a:t>
            </a:r>
            <a:r>
              <a:rPr lang="en-US" dirty="0"/>
              <a:t>completed their first batch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/>
              <a:t>A two-sample t-test was used to investigate if </a:t>
            </a:r>
            <a:r>
              <a:rPr lang="en-US" dirty="0" smtClean="0"/>
              <a:t>the Treatment group’s conversion rate was statistically different from the Control group’s treatment rate</a:t>
            </a:r>
            <a:endParaRPr lang="en-US" dirty="0"/>
          </a:p>
          <a:p>
            <a:pPr fontAlgn="base"/>
            <a:r>
              <a:rPr lang="en-US" dirty="0" smtClean="0"/>
              <a:t>Our 95% confidence interval </a:t>
            </a:r>
            <a:r>
              <a:rPr lang="en-US" dirty="0"/>
              <a:t>was calculated to be (-</a:t>
            </a:r>
            <a:r>
              <a:rPr lang="en-US" dirty="0" smtClean="0"/>
              <a:t>∞, -0.13)</a:t>
            </a:r>
            <a:endParaRPr lang="en-US" dirty="0"/>
          </a:p>
          <a:p>
            <a:pPr fontAlgn="base"/>
            <a:r>
              <a:rPr lang="en-US" dirty="0"/>
              <a:t>This means that we are “95% confident” that the difference in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average conversion rates </a:t>
            </a:r>
            <a:r>
              <a:rPr lang="en-US" dirty="0"/>
              <a:t>between </a:t>
            </a:r>
            <a:r>
              <a:rPr lang="en-US" dirty="0" smtClean="0"/>
              <a:t>Control </a:t>
            </a:r>
            <a:r>
              <a:rPr lang="en-US" dirty="0"/>
              <a:t>and </a:t>
            </a:r>
            <a:r>
              <a:rPr lang="en-US" dirty="0" smtClean="0"/>
              <a:t>Treatment is </a:t>
            </a:r>
            <a:r>
              <a:rPr lang="en-US" dirty="0"/>
              <a:t>nonzero​</a:t>
            </a:r>
          </a:p>
          <a:p>
            <a:pPr fontAlgn="base"/>
            <a:r>
              <a:rPr lang="en-US" dirty="0"/>
              <a:t>In other words, </a:t>
            </a:r>
            <a:r>
              <a:rPr lang="en-US" dirty="0" smtClean="0"/>
              <a:t>Treatment group’s </a:t>
            </a:r>
            <a:r>
              <a:rPr lang="en-US" dirty="0"/>
              <a:t>higher </a:t>
            </a:r>
            <a:r>
              <a:rPr lang="en-US" dirty="0" smtClean="0"/>
              <a:t>conversion rate is </a:t>
            </a:r>
            <a:r>
              <a:rPr lang="en-US" dirty="0"/>
              <a:t>likely </a:t>
            </a:r>
            <a:r>
              <a:rPr lang="en-US" b="1" u="sng" dirty="0"/>
              <a:t>not</a:t>
            </a:r>
            <a:r>
              <a:rPr lang="en-US" dirty="0"/>
              <a:t> just due to chance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976" y="2035533"/>
            <a:ext cx="5080804" cy="33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3C1B-D51E-47A7-B3AD-44F5C252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7" y="277790"/>
            <a:ext cx="9797264" cy="1256812"/>
          </a:xfrm>
        </p:spPr>
        <p:txBody>
          <a:bodyPr/>
          <a:lstStyle/>
          <a:p>
            <a:r>
              <a:rPr lang="en-US" sz="4000" dirty="0"/>
              <a:t>Is </a:t>
            </a:r>
            <a:r>
              <a:rPr lang="en-US" sz="4000" dirty="0" smtClean="0"/>
              <a:t>The </a:t>
            </a:r>
            <a:r>
              <a:rPr lang="en-US" sz="4000" dirty="0"/>
              <a:t>S</a:t>
            </a:r>
            <a:r>
              <a:rPr lang="en-US" sz="4000" dirty="0" smtClean="0"/>
              <a:t>uggested </a:t>
            </a:r>
            <a:r>
              <a:rPr lang="en-US" sz="4000" dirty="0"/>
              <a:t>C</a:t>
            </a:r>
            <a:r>
              <a:rPr lang="en-US" sz="4000" dirty="0" smtClean="0"/>
              <a:t>hange </a:t>
            </a:r>
            <a:r>
              <a:rPr lang="en-US" sz="4000" dirty="0"/>
              <a:t>C</a:t>
            </a:r>
            <a:r>
              <a:rPr lang="en-US" sz="4000" dirty="0" smtClean="0"/>
              <a:t>ost-effective</a:t>
            </a:r>
            <a:r>
              <a:rPr lang="en-US" sz="4000" dirty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F4ABF-F3D1-4C13-8A8A-9E34D8D3C8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534602"/>
                <a:ext cx="8946541" cy="471379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Starting background checks earlier is more expensive for us because we naturally will initiate more $30 background checks </a:t>
                </a:r>
              </a:p>
              <a:p>
                <a:pPr lvl="1"/>
                <a:r>
                  <a:rPr lang="en-US" dirty="0" smtClean="0"/>
                  <a:t>In our A/B test, the typical control applicant costs $19.6, while the typical treatment applicant costs $26.6</a:t>
                </a:r>
                <a:endParaRPr lang="en-US" dirty="0"/>
              </a:p>
              <a:p>
                <a:pPr lvl="1"/>
                <a:r>
                  <a:rPr lang="en-US" dirty="0" smtClean="0"/>
                  <a:t>However, we make up for this with the higher conversion rate for the treatment group (34.3% vs 19.8%)</a:t>
                </a:r>
                <a:endParaRPr lang="en-US" dirty="0"/>
              </a:p>
              <a:p>
                <a:r>
                  <a:rPr lang="en-US" dirty="0" smtClean="0"/>
                  <a:t>The magnitude of the trade-off depends on the profit earned by a new shopper (imagine profit on completion of the first batch, or our cut of a shopper’s lifetime profit)</a:t>
                </a:r>
              </a:p>
              <a:p>
                <a:r>
                  <a:rPr lang="en-US" dirty="0" smtClean="0"/>
                  <a:t>Break-even shopper’s profit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𝐴𝑣𝑒𝑟𝑎𝑔𝑒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𝐶𝑜𝑠𝑡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𝐴𝑣𝑒𝑟𝑎𝑔𝑒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𝐶𝑜𝑠𝑡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𝐶𝑜𝑛𝑣𝑒𝑟𝑠𝑖𝑜𝑛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𝑅𝑎𝑡𝑒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𝐶𝑜𝑛𝑣𝑒𝑟𝑠𝑖𝑜𝑛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𝑅𝑎𝑡𝑒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=$48.5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Hence, if a shopper earns us </a:t>
                </a:r>
                <a:r>
                  <a:rPr lang="en-US" b="1" u="sng" dirty="0" smtClean="0"/>
                  <a:t>$48.5 or more</a:t>
                </a:r>
                <a:r>
                  <a:rPr lang="en-US" b="0" dirty="0" smtClean="0"/>
                  <a:t>, then initiating background checks earlier is a cost-effective decision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F4ABF-F3D1-4C13-8A8A-9E34D8D3C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534602"/>
                <a:ext cx="8946541" cy="4713797"/>
              </a:xfrm>
              <a:blipFill>
                <a:blip r:embed="rId2"/>
                <a:stretch>
                  <a:fillRect l="-341" t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76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1096-0DA9-47F4-A072-C70AD094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89" y="444767"/>
            <a:ext cx="9688736" cy="1400530"/>
          </a:xfrm>
        </p:spPr>
        <p:txBody>
          <a:bodyPr/>
          <a:lstStyle/>
          <a:p>
            <a:r>
              <a:rPr lang="en-US" sz="4000" dirty="0" smtClean="0"/>
              <a:t>Conversion Days, Sample Profiles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8C82-3963-43B7-ACF9-DD31D8005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96064"/>
            <a:ext cx="10858316" cy="52535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We can use the A/B test to see how long it took for an applicant to convert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typical applicant from the Control group took 10 days to convert, compared to </a:t>
            </a:r>
            <a:r>
              <a:rPr lang="en-US" b="1" u="sng" dirty="0"/>
              <a:t>6.9 days</a:t>
            </a:r>
            <a:r>
              <a:rPr lang="en-US" b="1" dirty="0"/>
              <a:t> </a:t>
            </a:r>
            <a:r>
              <a:rPr lang="en-US" dirty="0"/>
              <a:t>for a Treatment group applicant</a:t>
            </a:r>
          </a:p>
          <a:p>
            <a:pPr lvl="1"/>
            <a:r>
              <a:rPr lang="en-US" dirty="0"/>
              <a:t>This difference in means is also statistically significant at the 95% level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can check our samples to confirm both Treatment and Control populations are similar (to confirm the validity of our A/B Test</a:t>
            </a:r>
          </a:p>
          <a:p>
            <a:pPr lvl="1"/>
            <a:r>
              <a:rPr lang="en-US" dirty="0" smtClean="0"/>
              <a:t>We see similarity in City breakdown and Channel breakdown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09" y="4045604"/>
            <a:ext cx="3924533" cy="2504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139" y="4045604"/>
            <a:ext cx="3924533" cy="25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83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562</TotalTime>
  <Words>301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Century Gothic</vt:lpstr>
      <vt:lpstr>Wingdings 3</vt:lpstr>
      <vt:lpstr>Ion</vt:lpstr>
      <vt:lpstr>Shopper Application A/B Testing</vt:lpstr>
      <vt:lpstr>A/B Test Results and Conclusion</vt:lpstr>
      <vt:lpstr>Is The Suggested Change Cost-effective? </vt:lpstr>
      <vt:lpstr>Conversion Days, Sample Profiles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 Channel Analysis</dc:title>
  <dc:creator>Naval Handa</dc:creator>
  <cp:lastModifiedBy>Handa, Naval</cp:lastModifiedBy>
  <cp:revision>18</cp:revision>
  <cp:lastPrinted>2019-02-11T20:48:07Z</cp:lastPrinted>
  <dcterms:created xsi:type="dcterms:W3CDTF">2019-01-16T12:05:53Z</dcterms:created>
  <dcterms:modified xsi:type="dcterms:W3CDTF">2019-02-11T20:48:27Z</dcterms:modified>
</cp:coreProperties>
</file>