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243-1A0C-4003-BBC3-A7CC28349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33054" cy="3329581"/>
          </a:xfrm>
        </p:spPr>
        <p:txBody>
          <a:bodyPr/>
          <a:lstStyle/>
          <a:p>
            <a:r>
              <a:rPr lang="en-US" dirty="0"/>
              <a:t>EP Channel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B4DBA-B428-4923-A3BB-5AE07992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233054" cy="861420"/>
          </a:xfrm>
        </p:spPr>
        <p:txBody>
          <a:bodyPr/>
          <a:lstStyle/>
          <a:p>
            <a:r>
              <a:rPr lang="en-US" dirty="0"/>
              <a:t>Which channel should we focus on in 2019?</a:t>
            </a:r>
          </a:p>
        </p:txBody>
      </p:sp>
    </p:spTree>
    <p:extLst>
      <p:ext uri="{BB962C8B-B14F-4D97-AF65-F5344CB8AC3E}">
        <p14:creationId xmlns:p14="http://schemas.microsoft.com/office/powerpoint/2010/main" val="17319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0A8B-4A89-4EFF-9B8D-A5BC7B8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28C0-FF14-47D8-9DDC-E580F4D4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Each order is identical:</a:t>
            </a:r>
          </a:p>
          <a:p>
            <a:pPr lvl="1"/>
            <a:r>
              <a:rPr lang="en-US" dirty="0"/>
              <a:t>In other words, each order placed by a user has the same monetary value to EP, i.e. brings in the same revenue at the same cost</a:t>
            </a:r>
          </a:p>
          <a:p>
            <a:pPr lvl="0"/>
            <a:r>
              <a:rPr lang="en-US" dirty="0"/>
              <a:t>Orders data is exhaustive and up to date with Users data</a:t>
            </a:r>
          </a:p>
          <a:p>
            <a:pPr lvl="0"/>
            <a:r>
              <a:rPr lang="en-US" dirty="0"/>
              <a:t>Customers with missing values can be removed from consideration for this analysis, especially when comparing both channels</a:t>
            </a:r>
          </a:p>
          <a:p>
            <a:pPr lvl="0"/>
            <a:r>
              <a:rPr lang="en-US" dirty="0"/>
              <a:t>For the statistical tests, we are assuming an approximately normal distribution for variables such as conversion days and total orders placed by a user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B3CD-36E3-4836-95B4-8D4A2FF9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Users – Conversion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16F5-1AAA-4A39-A756-AF63A88B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29013"/>
            <a:ext cx="8946541" cy="21193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channels have a similar number of customers</a:t>
            </a:r>
          </a:p>
          <a:p>
            <a:r>
              <a:rPr lang="en-US" dirty="0"/>
              <a:t>At least 75% of both channels’ customers are converted on the same day (time between entering an email address and purchasing a product)</a:t>
            </a:r>
          </a:p>
          <a:p>
            <a:r>
              <a:rPr lang="en-US" dirty="0"/>
              <a:t>Channel 2 customers are typically converted twice as fast as Channel 1 customers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8D8C5-9EF6-4F84-8FF9-428C48CE5131}"/>
              </a:ext>
            </a:extLst>
          </p:cNvPr>
          <p:cNvPicPr/>
          <p:nvPr/>
        </p:nvPicPr>
        <p:blipFill rotWithShape="1">
          <a:blip r:embed="rId2"/>
          <a:srcRect l="33173" t="41310" r="33013" b="39602"/>
          <a:stretch/>
        </p:blipFill>
        <p:spPr bwMode="auto">
          <a:xfrm>
            <a:off x="2558917" y="2105305"/>
            <a:ext cx="5579110" cy="1771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06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81ED-1156-4D27-8EC0-BD40BA87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Users –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8804-E6CF-4B3C-99F7-6FB37D77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00400"/>
            <a:ext cx="8946541" cy="3047999"/>
          </a:xfrm>
        </p:spPr>
        <p:txBody>
          <a:bodyPr/>
          <a:lstStyle/>
          <a:p>
            <a:r>
              <a:rPr lang="en-US" dirty="0"/>
              <a:t>Channel 2 receives 81% of users from Source 2, and only 2% from Source 3</a:t>
            </a:r>
          </a:p>
          <a:p>
            <a:r>
              <a:rPr lang="en-US" dirty="0"/>
              <a:t>Chanel 1 receives 59% of users from Source 2, and a more modest 13% from Source 3</a:t>
            </a:r>
          </a:p>
          <a:p>
            <a:r>
              <a:rPr lang="en-US" dirty="0"/>
              <a:t>It looks like Source 2 gives away some of its lead/importance to other Sources when moving from Channel 2 to Channel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FBBBE-5990-438D-B838-35509D75AF9C}"/>
              </a:ext>
            </a:extLst>
          </p:cNvPr>
          <p:cNvPicPr/>
          <p:nvPr/>
        </p:nvPicPr>
        <p:blipFill rotWithShape="1">
          <a:blip r:embed="rId2"/>
          <a:srcRect l="23717" t="17093" r="33494" b="65753"/>
          <a:stretch/>
        </p:blipFill>
        <p:spPr bwMode="auto">
          <a:xfrm>
            <a:off x="2581777" y="1582368"/>
            <a:ext cx="5533390" cy="124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6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C1B-D51E-47A7-B3AD-44F5C252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Users – Group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4ABF-F3D1-4C13-8A8A-9E34D8D3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700130"/>
            <a:ext cx="8946541" cy="2548269"/>
          </a:xfrm>
        </p:spPr>
        <p:txBody>
          <a:bodyPr/>
          <a:lstStyle/>
          <a:p>
            <a:r>
              <a:rPr lang="en-US" dirty="0"/>
              <a:t>The demographic distribution split for both Channels is very similar</a:t>
            </a:r>
          </a:p>
          <a:p>
            <a:r>
              <a:rPr lang="en-US" dirty="0"/>
              <a:t>Both Channels receive ~50% of their users from Group 1, i.e. a majority of consumers live in very urban regions</a:t>
            </a:r>
          </a:p>
          <a:p>
            <a:r>
              <a:rPr lang="en-US" dirty="0"/>
              <a:t>Users from Groups 1-3 make up around 90% of the user base for both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B185D-9B80-44A7-9C80-CF001B5BC8CF}"/>
              </a:ext>
            </a:extLst>
          </p:cNvPr>
          <p:cNvPicPr/>
          <p:nvPr/>
        </p:nvPicPr>
        <p:blipFill rotWithShape="1">
          <a:blip r:embed="rId2"/>
          <a:srcRect l="23717" t="35164" r="33494" b="38517"/>
          <a:stretch/>
        </p:blipFill>
        <p:spPr bwMode="auto">
          <a:xfrm>
            <a:off x="2582094" y="1429746"/>
            <a:ext cx="5532755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47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096-0DA9-47F4-A072-C70AD09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688736" cy="1400530"/>
          </a:xfrm>
        </p:spPr>
        <p:txBody>
          <a:bodyPr/>
          <a:lstStyle/>
          <a:p>
            <a:r>
              <a:rPr lang="en-US" dirty="0"/>
              <a:t>Channel 1 versus Channel 2 -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8C82-3963-43B7-ACF9-DD31D800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3785190"/>
            <a:ext cx="10858316" cy="2764465"/>
          </a:xfrm>
        </p:spPr>
        <p:txBody>
          <a:bodyPr/>
          <a:lstStyle/>
          <a:p>
            <a:r>
              <a:rPr lang="en-US" dirty="0"/>
              <a:t>Out of the 999 Channel 1 users, only 250 have placed any orders </a:t>
            </a:r>
          </a:p>
          <a:p>
            <a:pPr lvl="1"/>
            <a:r>
              <a:rPr lang="en-US" dirty="0"/>
              <a:t>Extremely poor adoption compared to Channel 2, warrants further investigation.</a:t>
            </a:r>
          </a:p>
          <a:p>
            <a:pPr lvl="1"/>
            <a:r>
              <a:rPr lang="en-US" dirty="0"/>
              <a:t>Note the typical conversion days for Channel 1 improves from 2.8 to 1.54 when only considering Channel 1 users </a:t>
            </a:r>
            <a:r>
              <a:rPr lang="en-US" b="1" u="sng" dirty="0"/>
              <a:t>with</a:t>
            </a:r>
            <a:r>
              <a:rPr lang="en-US" b="1" i="1" dirty="0"/>
              <a:t> </a:t>
            </a:r>
            <a:r>
              <a:rPr lang="en-US" dirty="0"/>
              <a:t>order data, signifying those users who don’t order in Channel 1 take a long time to convert</a:t>
            </a:r>
          </a:p>
          <a:p>
            <a:r>
              <a:rPr lang="en-US" dirty="0"/>
              <a:t>On first glance, all three averages – orders, conversion days, and customer lifetime (time between the user’s first and last delivery) – are better under Channel 2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CF975-9B85-414E-9026-ED8CCD970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6" t="39534" r="34070" b="42791"/>
          <a:stretch/>
        </p:blipFill>
        <p:spPr>
          <a:xfrm>
            <a:off x="2693558" y="1926084"/>
            <a:ext cx="5593843" cy="17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096-0DA9-47F4-A072-C70AD09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688736" cy="1400530"/>
          </a:xfrm>
        </p:spPr>
        <p:txBody>
          <a:bodyPr/>
          <a:lstStyle/>
          <a:p>
            <a:r>
              <a:rPr lang="en-US" dirty="0"/>
              <a:t>Channel 1 versus Channel 2 - statistical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8C82-3963-43B7-ACF9-DD31D800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two-sample t-test was used to investigate if Channel 2’s average metrics were statistically significant from Channel 1’s average metrics </a:t>
            </a:r>
          </a:p>
          <a:p>
            <a:r>
              <a:rPr lang="en-US" dirty="0"/>
              <a:t>An asterisk (*) on the previous table indicates the test showed statistical significance at the 5% level for average orders and average conversion days</a:t>
            </a:r>
          </a:p>
          <a:p>
            <a:r>
              <a:rPr lang="en-US" dirty="0"/>
              <a:t>This means that we are “95% confident” that the difference in these averages between Channel 1 and Channel 2 are nonzero</a:t>
            </a:r>
          </a:p>
          <a:p>
            <a:r>
              <a:rPr lang="en-US" dirty="0"/>
              <a:t>In other words, Channel 1’s higher averages are likely </a:t>
            </a:r>
            <a:r>
              <a:rPr lang="en-US" b="1" u="sng" dirty="0"/>
              <a:t>not</a:t>
            </a:r>
            <a:r>
              <a:rPr lang="en-US" dirty="0"/>
              <a:t> just due to chance</a:t>
            </a:r>
          </a:p>
        </p:txBody>
      </p:sp>
    </p:spTree>
    <p:extLst>
      <p:ext uri="{BB962C8B-B14F-4D97-AF65-F5344CB8AC3E}">
        <p14:creationId xmlns:p14="http://schemas.microsoft.com/office/powerpoint/2010/main" val="210350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037D-7554-4B4F-8F27-55C3CCA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/ Thinking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92F0-9FFF-4486-8B96-3B1F7325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Only 25% of users in Channel 1 placed an order, this could be a data error</a:t>
            </a:r>
          </a:p>
          <a:p>
            <a:pPr lvl="1"/>
            <a:r>
              <a:rPr lang="en-US" dirty="0"/>
              <a:t>This analysis relies heavily on the assumption that each order is born equal, and has the same revenue and costs for EP</a:t>
            </a:r>
          </a:p>
          <a:p>
            <a:r>
              <a:rPr lang="en-US" dirty="0"/>
              <a:t>Future Improvements:</a:t>
            </a:r>
          </a:p>
          <a:p>
            <a:pPr lvl="1"/>
            <a:r>
              <a:rPr lang="en-US" dirty="0"/>
              <a:t>Incorporate revenue data by each order ID, a list of products ordered for each order ID (product IDs), and product costs by product ID</a:t>
            </a:r>
          </a:p>
          <a:p>
            <a:pPr lvl="1"/>
            <a:r>
              <a:rPr lang="en-US" dirty="0"/>
              <a:t>Unearth more data about what stage in the process Channel 1 users are abandoning the ordering process – do they browse but not find a product to their liking? Are their payment methods getting rejected?</a:t>
            </a:r>
          </a:p>
          <a:p>
            <a:pPr lvl="1"/>
            <a:r>
              <a:rPr lang="en-US" dirty="0"/>
              <a:t>Investigate the appropriate distribution for variables like conversion days, which is skewed heavily to zero</a:t>
            </a:r>
          </a:p>
        </p:txBody>
      </p:sp>
    </p:spTree>
    <p:extLst>
      <p:ext uri="{BB962C8B-B14F-4D97-AF65-F5344CB8AC3E}">
        <p14:creationId xmlns:p14="http://schemas.microsoft.com/office/powerpoint/2010/main" val="324526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037D-7554-4B4F-8F27-55C3CCA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92F0-9FFF-4486-8B96-3B1F7325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why so many Channel 1 users do not place an order – either a data issue or a customer/product issue</a:t>
            </a:r>
          </a:p>
          <a:p>
            <a:pPr lvl="1"/>
            <a:r>
              <a:rPr lang="en-US" dirty="0"/>
              <a:t>Increasing adoption to mirror Channel 2 could yield huge gains</a:t>
            </a:r>
          </a:p>
          <a:p>
            <a:pPr lvl="1"/>
            <a:endParaRPr lang="en-US" dirty="0"/>
          </a:p>
          <a:p>
            <a:r>
              <a:rPr lang="en-US" dirty="0"/>
              <a:t>Further monetize Channel 2, which proves to be more valuable than Channel 1 by most measures – average orders and average lifetime (by user)</a:t>
            </a:r>
          </a:p>
        </p:txBody>
      </p:sp>
    </p:spTree>
    <p:extLst>
      <p:ext uri="{BB962C8B-B14F-4D97-AF65-F5344CB8AC3E}">
        <p14:creationId xmlns:p14="http://schemas.microsoft.com/office/powerpoint/2010/main" val="3165183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</TotalTime>
  <Words>666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EP Channel Analysis</vt:lpstr>
      <vt:lpstr>Assumptions</vt:lpstr>
      <vt:lpstr>Understanding Our Users – Conversion Days</vt:lpstr>
      <vt:lpstr>Understanding Our Users – Source</vt:lpstr>
      <vt:lpstr>Understanding Our Users – Group </vt:lpstr>
      <vt:lpstr>Channel 1 versus Channel 2 - practical</vt:lpstr>
      <vt:lpstr>Channel 1 versus Channel 2 - statistical</vt:lpstr>
      <vt:lpstr>Caveats / Thinking Ahead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Channel Analysis</dc:title>
  <dc:creator>Naval Handa</dc:creator>
  <cp:lastModifiedBy>Naval Handa</cp:lastModifiedBy>
  <cp:revision>8</cp:revision>
  <dcterms:created xsi:type="dcterms:W3CDTF">2019-01-16T12:05:53Z</dcterms:created>
  <dcterms:modified xsi:type="dcterms:W3CDTF">2019-01-16T19:24:49Z</dcterms:modified>
</cp:coreProperties>
</file>