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90" r:id="rId4"/>
    <p:sldId id="295" r:id="rId5"/>
    <p:sldId id="291" r:id="rId6"/>
    <p:sldId id="296" r:id="rId7"/>
    <p:sldId id="293" r:id="rId8"/>
    <p:sldId id="294" r:id="rId9"/>
    <p:sldId id="289" r:id="rId1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74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397553" y="622318"/>
            <a:ext cx="4348893" cy="452119"/>
          </a:xfrm>
          <a:prstGeom prst="rect">
            <a:avLst/>
          </a:prstGeom>
        </p:spPr>
        <p:txBody>
          <a:bodyPr wrap="square" lIns="0" tIns="0" rIns="0" bIns="0">
            <a:spAutoFit/>
          </a:bodyPr>
          <a:lstStyle>
            <a:lvl1pPr>
              <a:defRPr sz="2800" b="1" i="0">
                <a:solidFill>
                  <a:schemeClr val="tx1"/>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BAADF"/>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BAADF"/>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BAADF"/>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77489"/>
            <a:ext cx="1052195" cy="66040"/>
          </a:xfrm>
          <a:custGeom>
            <a:avLst/>
            <a:gdLst/>
            <a:ahLst/>
            <a:cxnLst/>
            <a:rect l="l" t="t" r="r" b="b"/>
            <a:pathLst>
              <a:path w="1052195" h="66039">
                <a:moveTo>
                  <a:pt x="1052097" y="65999"/>
                </a:moveTo>
                <a:lnTo>
                  <a:pt x="0" y="65999"/>
                </a:lnTo>
                <a:lnTo>
                  <a:pt x="0" y="0"/>
                </a:lnTo>
                <a:lnTo>
                  <a:pt x="1052097" y="0"/>
                </a:lnTo>
                <a:lnTo>
                  <a:pt x="1052097" y="65999"/>
                </a:lnTo>
                <a:close/>
              </a:path>
            </a:pathLst>
          </a:custGeom>
          <a:solidFill>
            <a:srgbClr val="0090CF"/>
          </a:solidFill>
        </p:spPr>
        <p:txBody>
          <a:bodyPr wrap="square" lIns="0" tIns="0" rIns="0" bIns="0" rtlCol="0"/>
          <a:lstStyle/>
          <a:p>
            <a:endParaRPr/>
          </a:p>
        </p:txBody>
      </p:sp>
      <p:sp>
        <p:nvSpPr>
          <p:cNvPr id="17" name="bg object 17"/>
          <p:cNvSpPr/>
          <p:nvPr/>
        </p:nvSpPr>
        <p:spPr>
          <a:xfrm>
            <a:off x="1052097" y="5077489"/>
            <a:ext cx="8092440" cy="66040"/>
          </a:xfrm>
          <a:custGeom>
            <a:avLst/>
            <a:gdLst/>
            <a:ahLst/>
            <a:cxnLst/>
            <a:rect l="l" t="t" r="r" b="b"/>
            <a:pathLst>
              <a:path w="8092440" h="66039">
                <a:moveTo>
                  <a:pt x="8091883" y="65999"/>
                </a:moveTo>
                <a:lnTo>
                  <a:pt x="0" y="65999"/>
                </a:lnTo>
                <a:lnTo>
                  <a:pt x="0" y="0"/>
                </a:lnTo>
                <a:lnTo>
                  <a:pt x="8091883" y="0"/>
                </a:lnTo>
                <a:lnTo>
                  <a:pt x="8091883" y="65999"/>
                </a:lnTo>
                <a:close/>
              </a:path>
            </a:pathLst>
          </a:custGeom>
          <a:solidFill>
            <a:srgbClr val="8CBD3B"/>
          </a:solidFill>
        </p:spPr>
        <p:txBody>
          <a:bodyPr wrap="square" lIns="0" tIns="0" rIns="0" bIns="0" rtlCol="0"/>
          <a:lstStyle/>
          <a:p>
            <a:endParaRPr/>
          </a:p>
        </p:txBody>
      </p:sp>
      <p:sp>
        <p:nvSpPr>
          <p:cNvPr id="18" name="bg object 18"/>
          <p:cNvSpPr/>
          <p:nvPr/>
        </p:nvSpPr>
        <p:spPr>
          <a:xfrm>
            <a:off x="8203083" y="4732065"/>
            <a:ext cx="800398" cy="23502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436824" y="247459"/>
            <a:ext cx="6270350" cy="939800"/>
          </a:xfrm>
          <a:prstGeom prst="rect">
            <a:avLst/>
          </a:prstGeom>
        </p:spPr>
        <p:txBody>
          <a:bodyPr wrap="square" lIns="0" tIns="0" rIns="0" bIns="0">
            <a:spAutoFit/>
          </a:bodyPr>
          <a:lstStyle>
            <a:lvl1pPr>
              <a:defRPr sz="3000" b="1" i="0">
                <a:solidFill>
                  <a:srgbClr val="2BAADF"/>
                </a:solidFill>
                <a:latin typeface="Verdana"/>
                <a:cs typeface="Verdana"/>
              </a:defRPr>
            </a:lvl1pPr>
          </a:lstStyle>
          <a:p>
            <a:endParaRPr/>
          </a:p>
        </p:txBody>
      </p:sp>
      <p:sp>
        <p:nvSpPr>
          <p:cNvPr id="3" name="Holder 3"/>
          <p:cNvSpPr>
            <a:spLocks noGrp="1"/>
          </p:cNvSpPr>
          <p:nvPr>
            <p:ph type="body" idx="1"/>
          </p:nvPr>
        </p:nvSpPr>
        <p:spPr>
          <a:xfrm>
            <a:off x="423003" y="2086009"/>
            <a:ext cx="8347709" cy="1819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30-Aug-20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05992" y="378799"/>
            <a:ext cx="2131995" cy="62602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72018" y="1248867"/>
            <a:ext cx="4243381" cy="2704266"/>
          </a:xfrm>
          <a:prstGeom prst="rect">
            <a:avLst/>
          </a:prstGeom>
        </p:spPr>
        <p:txBody>
          <a:bodyPr vert="horz" wrap="square" lIns="0" tIns="38100" rIns="0" bIns="0" rtlCol="0">
            <a:spAutoFit/>
          </a:bodyPr>
          <a:lstStyle/>
          <a:p>
            <a:pPr marL="12700" marR="5080">
              <a:lnSpc>
                <a:spcPts val="5250"/>
              </a:lnSpc>
              <a:spcBef>
                <a:spcPts val="300"/>
              </a:spcBef>
            </a:pPr>
            <a:r>
              <a:rPr lang="en-US" sz="4400" spc="-330" dirty="0"/>
              <a:t>Measuring the Performance of App A in 2018</a:t>
            </a:r>
            <a:endParaRPr sz="4400" dirty="0"/>
          </a:p>
        </p:txBody>
      </p:sp>
      <p:sp>
        <p:nvSpPr>
          <p:cNvPr id="4" name="object 4"/>
          <p:cNvSpPr/>
          <p:nvPr/>
        </p:nvSpPr>
        <p:spPr>
          <a:xfrm>
            <a:off x="638248" y="1489371"/>
            <a:ext cx="3555017" cy="25146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145583" y="4682165"/>
            <a:ext cx="916305" cy="289560"/>
          </a:xfrm>
          <a:custGeom>
            <a:avLst/>
            <a:gdLst/>
            <a:ahLst/>
            <a:cxnLst/>
            <a:rect l="l" t="t" r="r" b="b"/>
            <a:pathLst>
              <a:path w="916304" h="289560">
                <a:moveTo>
                  <a:pt x="915898" y="289199"/>
                </a:moveTo>
                <a:lnTo>
                  <a:pt x="0" y="289199"/>
                </a:lnTo>
                <a:lnTo>
                  <a:pt x="0" y="0"/>
                </a:lnTo>
                <a:lnTo>
                  <a:pt x="915898" y="0"/>
                </a:lnTo>
                <a:lnTo>
                  <a:pt x="915898" y="289199"/>
                </a:lnTo>
                <a:close/>
              </a:path>
            </a:pathLst>
          </a:custGeom>
          <a:solidFill>
            <a:srgbClr val="FFFFFF"/>
          </a:solidFill>
        </p:spPr>
        <p:txBody>
          <a:bodyPr wrap="square" lIns="0" tIns="0" rIns="0" bIns="0" rtlCol="0"/>
          <a:lstStyle/>
          <a:p>
            <a:endParaRPr/>
          </a:p>
        </p:txBody>
      </p:sp>
      <p:sp>
        <p:nvSpPr>
          <p:cNvPr id="6" name="object 3">
            <a:extLst>
              <a:ext uri="{FF2B5EF4-FFF2-40B4-BE49-F238E27FC236}">
                <a16:creationId xmlns:a16="http://schemas.microsoft.com/office/drawing/2014/main" id="{9E23433A-9070-48DB-96B2-F86824D0EDDA}"/>
              </a:ext>
            </a:extLst>
          </p:cNvPr>
          <p:cNvSpPr txBox="1">
            <a:spLocks/>
          </p:cNvSpPr>
          <p:nvPr/>
        </p:nvSpPr>
        <p:spPr>
          <a:xfrm>
            <a:off x="4672017" y="4031735"/>
            <a:ext cx="4243381" cy="633315"/>
          </a:xfrm>
          <a:prstGeom prst="rect">
            <a:avLst/>
          </a:prstGeom>
        </p:spPr>
        <p:txBody>
          <a:bodyPr vert="horz" wrap="square" lIns="0" tIns="38100" rIns="0" bIns="0" rtlCol="0">
            <a:spAutoFit/>
          </a:bodyPr>
          <a:lstStyle>
            <a:lvl1pPr>
              <a:defRPr sz="3000" b="1" i="0">
                <a:solidFill>
                  <a:srgbClr val="2BAADF"/>
                </a:solidFill>
                <a:latin typeface="Verdana"/>
                <a:ea typeface="+mj-ea"/>
                <a:cs typeface="Verdana"/>
              </a:defRPr>
            </a:lvl1pPr>
          </a:lstStyle>
          <a:p>
            <a:pPr marL="12700" marR="5080">
              <a:lnSpc>
                <a:spcPts val="5250"/>
              </a:lnSpc>
              <a:spcBef>
                <a:spcPts val="300"/>
              </a:spcBef>
            </a:pPr>
            <a:r>
              <a:rPr lang="en-US" sz="3200" b="0" kern="0" spc="-330" dirty="0"/>
              <a:t>By Naval Handa</a:t>
            </a:r>
            <a:endParaRPr lang="en-US" sz="3200" b="0"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077489"/>
            <a:ext cx="9144000" cy="66040"/>
            <a:chOff x="0" y="5077489"/>
            <a:chExt cx="9144000" cy="66040"/>
          </a:xfrm>
        </p:grpSpPr>
        <p:sp>
          <p:nvSpPr>
            <p:cNvPr id="3" name="object 3"/>
            <p:cNvSpPr/>
            <p:nvPr/>
          </p:nvSpPr>
          <p:spPr>
            <a:xfrm>
              <a:off x="0" y="5077489"/>
              <a:ext cx="1052195" cy="66040"/>
            </a:xfrm>
            <a:custGeom>
              <a:avLst/>
              <a:gdLst/>
              <a:ahLst/>
              <a:cxnLst/>
              <a:rect l="l" t="t" r="r" b="b"/>
              <a:pathLst>
                <a:path w="1052195" h="66039">
                  <a:moveTo>
                    <a:pt x="1052097" y="65999"/>
                  </a:moveTo>
                  <a:lnTo>
                    <a:pt x="0" y="65999"/>
                  </a:lnTo>
                  <a:lnTo>
                    <a:pt x="0" y="0"/>
                  </a:lnTo>
                  <a:lnTo>
                    <a:pt x="1052097" y="0"/>
                  </a:lnTo>
                  <a:lnTo>
                    <a:pt x="1052097" y="65999"/>
                  </a:lnTo>
                  <a:close/>
                </a:path>
              </a:pathLst>
            </a:custGeom>
            <a:solidFill>
              <a:srgbClr val="0090CF"/>
            </a:solidFill>
          </p:spPr>
          <p:txBody>
            <a:bodyPr wrap="square" lIns="0" tIns="0" rIns="0" bIns="0" rtlCol="0"/>
            <a:lstStyle/>
            <a:p>
              <a:endParaRPr/>
            </a:p>
          </p:txBody>
        </p:sp>
        <p:sp>
          <p:nvSpPr>
            <p:cNvPr id="4" name="object 4"/>
            <p:cNvSpPr/>
            <p:nvPr/>
          </p:nvSpPr>
          <p:spPr>
            <a:xfrm>
              <a:off x="1052097" y="5077489"/>
              <a:ext cx="8092440" cy="66040"/>
            </a:xfrm>
            <a:custGeom>
              <a:avLst/>
              <a:gdLst/>
              <a:ahLst/>
              <a:cxnLst/>
              <a:rect l="l" t="t" r="r" b="b"/>
              <a:pathLst>
                <a:path w="8092440" h="66039">
                  <a:moveTo>
                    <a:pt x="8091883" y="65999"/>
                  </a:moveTo>
                  <a:lnTo>
                    <a:pt x="0" y="65999"/>
                  </a:lnTo>
                  <a:lnTo>
                    <a:pt x="0" y="0"/>
                  </a:lnTo>
                  <a:lnTo>
                    <a:pt x="8091883" y="0"/>
                  </a:lnTo>
                  <a:lnTo>
                    <a:pt x="8091883" y="65999"/>
                  </a:lnTo>
                  <a:close/>
                </a:path>
              </a:pathLst>
            </a:custGeom>
            <a:solidFill>
              <a:srgbClr val="8CBD3B"/>
            </a:solidFill>
          </p:spPr>
          <p:txBody>
            <a:bodyPr wrap="square" lIns="0" tIns="0" rIns="0" bIns="0" rtlCol="0"/>
            <a:lstStyle/>
            <a:p>
              <a:endParaRPr/>
            </a:p>
          </p:txBody>
        </p:sp>
      </p:grpSp>
      <p:sp>
        <p:nvSpPr>
          <p:cNvPr id="5" name="object 5"/>
          <p:cNvSpPr/>
          <p:nvPr/>
        </p:nvSpPr>
        <p:spPr>
          <a:xfrm>
            <a:off x="8203083" y="4732065"/>
            <a:ext cx="800398" cy="23502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77497" y="53804"/>
            <a:ext cx="7032625" cy="474489"/>
          </a:xfrm>
          <a:prstGeom prst="rect">
            <a:avLst/>
          </a:prstGeom>
        </p:spPr>
        <p:txBody>
          <a:bodyPr vert="horz" wrap="square" lIns="0" tIns="12700" rIns="0" bIns="0" rtlCol="0">
            <a:spAutoFit/>
          </a:bodyPr>
          <a:lstStyle/>
          <a:p>
            <a:pPr marR="87630" algn="ctr">
              <a:lnSpc>
                <a:spcPct val="100000"/>
              </a:lnSpc>
              <a:spcBef>
                <a:spcPts val="100"/>
              </a:spcBef>
            </a:pPr>
            <a:r>
              <a:rPr sz="3000" b="1" spc="-165" dirty="0">
                <a:solidFill>
                  <a:srgbClr val="2BAADF"/>
                </a:solidFill>
                <a:latin typeface="Verdana"/>
                <a:cs typeface="Verdana"/>
              </a:rPr>
              <a:t>The </a:t>
            </a:r>
            <a:r>
              <a:rPr lang="en-US" sz="3000" b="1" spc="-175" dirty="0">
                <a:solidFill>
                  <a:srgbClr val="2BAADF"/>
                </a:solidFill>
                <a:latin typeface="Verdana"/>
                <a:cs typeface="Verdana"/>
              </a:rPr>
              <a:t>Market as a Whole in 2018</a:t>
            </a:r>
            <a:endParaRPr sz="3000" dirty="0">
              <a:latin typeface="Verdana"/>
              <a:cs typeface="Verdana"/>
            </a:endParaRPr>
          </a:p>
        </p:txBody>
      </p:sp>
      <p:sp>
        <p:nvSpPr>
          <p:cNvPr id="10" name="object 4">
            <a:extLst>
              <a:ext uri="{FF2B5EF4-FFF2-40B4-BE49-F238E27FC236}">
                <a16:creationId xmlns:a16="http://schemas.microsoft.com/office/drawing/2014/main" id="{31ACDB52-C671-46D0-A91C-3706036190F7}"/>
              </a:ext>
            </a:extLst>
          </p:cNvPr>
          <p:cNvSpPr txBox="1"/>
          <p:nvPr/>
        </p:nvSpPr>
        <p:spPr>
          <a:xfrm>
            <a:off x="5613400" y="705014"/>
            <a:ext cx="3390081" cy="4227504"/>
          </a:xfrm>
          <a:prstGeom prst="rect">
            <a:avLst/>
          </a:prstGeom>
        </p:spPr>
        <p:txBody>
          <a:bodyPr vert="horz" wrap="square" lIns="0" tIns="10795" rIns="0" bIns="0" rtlCol="0">
            <a:spAutoFit/>
          </a:bodyPr>
          <a:lstStyle/>
          <a:p>
            <a:pPr marL="297815" marR="5080" indent="-285750">
              <a:lnSpc>
                <a:spcPct val="100699"/>
              </a:lnSpc>
              <a:spcBef>
                <a:spcPts val="85"/>
              </a:spcBef>
              <a:buFont typeface="Arial" panose="020B0604020202020204" pitchFamily="34" charset="0"/>
              <a:buChar char="•"/>
            </a:pPr>
            <a:r>
              <a:rPr lang="en-US" sz="1500" dirty="0">
                <a:solidFill>
                  <a:srgbClr val="424242"/>
                </a:solidFill>
                <a:latin typeface="Verdana"/>
                <a:cs typeface="Verdana"/>
              </a:rPr>
              <a:t>We see that in the first half of 2018, Market X had a healthy user base that was interested in Gaming, Social and Shopping Applications. The Market finds new apps through both Organic and Non-Organic Channels.</a:t>
            </a:r>
          </a:p>
          <a:p>
            <a:pPr marL="297815" marR="5080" indent="-285750">
              <a:lnSpc>
                <a:spcPct val="100699"/>
              </a:lnSpc>
              <a:spcBef>
                <a:spcPts val="85"/>
              </a:spcBef>
              <a:buFont typeface="Arial" panose="020B0604020202020204" pitchFamily="34" charset="0"/>
              <a:buChar char="•"/>
            </a:pPr>
            <a:endParaRPr lang="en-US" sz="1500" dirty="0">
              <a:solidFill>
                <a:srgbClr val="424242"/>
              </a:solidFill>
              <a:latin typeface="Verdana"/>
              <a:cs typeface="Verdana"/>
            </a:endParaRPr>
          </a:p>
          <a:p>
            <a:pPr marL="297815" marR="5080" indent="-285750">
              <a:lnSpc>
                <a:spcPct val="100699"/>
              </a:lnSpc>
              <a:spcBef>
                <a:spcPts val="85"/>
              </a:spcBef>
              <a:buFont typeface="Arial" panose="020B0604020202020204" pitchFamily="34" charset="0"/>
              <a:buChar char="•"/>
            </a:pPr>
            <a:r>
              <a:rPr lang="en-US" sz="1500" dirty="0">
                <a:solidFill>
                  <a:srgbClr val="424242"/>
                </a:solidFill>
                <a:latin typeface="Verdana"/>
                <a:cs typeface="Verdana"/>
              </a:rPr>
              <a:t>Special shoutout to </a:t>
            </a:r>
            <a:r>
              <a:rPr lang="en-US" sz="1500" b="1" dirty="0">
                <a:solidFill>
                  <a:srgbClr val="424242"/>
                </a:solidFill>
                <a:latin typeface="Verdana"/>
                <a:cs typeface="Verdana"/>
              </a:rPr>
              <a:t>the Social App K, </a:t>
            </a:r>
            <a:r>
              <a:rPr lang="en-US" sz="1500" dirty="0">
                <a:solidFill>
                  <a:srgbClr val="424242"/>
                </a:solidFill>
                <a:latin typeface="Verdana"/>
                <a:cs typeface="Verdana"/>
              </a:rPr>
              <a:t>the most installed app in Market X</a:t>
            </a:r>
            <a:r>
              <a:rPr lang="en-US" sz="1500" b="1" dirty="0">
                <a:solidFill>
                  <a:srgbClr val="424242"/>
                </a:solidFill>
                <a:latin typeface="Verdana"/>
                <a:cs typeface="Verdana"/>
              </a:rPr>
              <a:t> </a:t>
            </a:r>
            <a:r>
              <a:rPr lang="en-US" sz="1500" dirty="0">
                <a:solidFill>
                  <a:srgbClr val="424242"/>
                </a:solidFill>
                <a:latin typeface="Verdana"/>
                <a:cs typeface="Verdana"/>
              </a:rPr>
              <a:t>with ~89,000 weekly installs on average (mostly organic)! This categorizes a viral social media app that is still new and does not yet rely heavily on Non-Organic channels. </a:t>
            </a:r>
          </a:p>
          <a:p>
            <a:pPr marL="297815" marR="5080" indent="-285750">
              <a:lnSpc>
                <a:spcPct val="100699"/>
              </a:lnSpc>
              <a:spcBef>
                <a:spcPts val="85"/>
              </a:spcBef>
              <a:buFont typeface="Arial" panose="020B0604020202020204" pitchFamily="34" charset="0"/>
              <a:buChar char="•"/>
            </a:pPr>
            <a:endParaRPr lang="en-US" sz="1500" dirty="0">
              <a:solidFill>
                <a:srgbClr val="424242"/>
              </a:solidFill>
              <a:latin typeface="Verdana"/>
              <a:cs typeface="Verdana"/>
            </a:endParaRPr>
          </a:p>
        </p:txBody>
      </p:sp>
      <p:pic>
        <p:nvPicPr>
          <p:cNvPr id="16" name="Picture 15">
            <a:extLst>
              <a:ext uri="{FF2B5EF4-FFF2-40B4-BE49-F238E27FC236}">
                <a16:creationId xmlns:a16="http://schemas.microsoft.com/office/drawing/2014/main" id="{A2768853-4465-433B-99CD-412083DF3168}"/>
              </a:ext>
            </a:extLst>
          </p:cNvPr>
          <p:cNvPicPr>
            <a:picLocks noChangeAspect="1"/>
          </p:cNvPicPr>
          <p:nvPr/>
        </p:nvPicPr>
        <p:blipFill rotWithShape="1">
          <a:blip r:embed="rId3"/>
          <a:srcRect r="849"/>
          <a:stretch/>
        </p:blipFill>
        <p:spPr>
          <a:xfrm>
            <a:off x="0" y="572653"/>
            <a:ext cx="5516318" cy="44197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077489"/>
            <a:ext cx="9144000" cy="66040"/>
            <a:chOff x="0" y="5077489"/>
            <a:chExt cx="9144000" cy="66040"/>
          </a:xfrm>
        </p:grpSpPr>
        <p:sp>
          <p:nvSpPr>
            <p:cNvPr id="3" name="object 3"/>
            <p:cNvSpPr/>
            <p:nvPr/>
          </p:nvSpPr>
          <p:spPr>
            <a:xfrm>
              <a:off x="0" y="5077489"/>
              <a:ext cx="1052195" cy="66040"/>
            </a:xfrm>
            <a:custGeom>
              <a:avLst/>
              <a:gdLst/>
              <a:ahLst/>
              <a:cxnLst/>
              <a:rect l="l" t="t" r="r" b="b"/>
              <a:pathLst>
                <a:path w="1052195" h="66039">
                  <a:moveTo>
                    <a:pt x="1052097" y="65999"/>
                  </a:moveTo>
                  <a:lnTo>
                    <a:pt x="0" y="65999"/>
                  </a:lnTo>
                  <a:lnTo>
                    <a:pt x="0" y="0"/>
                  </a:lnTo>
                  <a:lnTo>
                    <a:pt x="1052097" y="0"/>
                  </a:lnTo>
                  <a:lnTo>
                    <a:pt x="1052097" y="65999"/>
                  </a:lnTo>
                  <a:close/>
                </a:path>
              </a:pathLst>
            </a:custGeom>
            <a:solidFill>
              <a:srgbClr val="0090CF"/>
            </a:solidFill>
          </p:spPr>
          <p:txBody>
            <a:bodyPr wrap="square" lIns="0" tIns="0" rIns="0" bIns="0" rtlCol="0"/>
            <a:lstStyle/>
            <a:p>
              <a:endParaRPr/>
            </a:p>
          </p:txBody>
        </p:sp>
        <p:sp>
          <p:nvSpPr>
            <p:cNvPr id="4" name="object 4"/>
            <p:cNvSpPr/>
            <p:nvPr/>
          </p:nvSpPr>
          <p:spPr>
            <a:xfrm>
              <a:off x="1052097" y="5077489"/>
              <a:ext cx="8092440" cy="66040"/>
            </a:xfrm>
            <a:custGeom>
              <a:avLst/>
              <a:gdLst/>
              <a:ahLst/>
              <a:cxnLst/>
              <a:rect l="l" t="t" r="r" b="b"/>
              <a:pathLst>
                <a:path w="8092440" h="66039">
                  <a:moveTo>
                    <a:pt x="8091883" y="65999"/>
                  </a:moveTo>
                  <a:lnTo>
                    <a:pt x="0" y="65999"/>
                  </a:lnTo>
                  <a:lnTo>
                    <a:pt x="0" y="0"/>
                  </a:lnTo>
                  <a:lnTo>
                    <a:pt x="8091883" y="0"/>
                  </a:lnTo>
                  <a:lnTo>
                    <a:pt x="8091883" y="65999"/>
                  </a:lnTo>
                  <a:close/>
                </a:path>
              </a:pathLst>
            </a:custGeom>
            <a:solidFill>
              <a:srgbClr val="8CBD3B"/>
            </a:solidFill>
          </p:spPr>
          <p:txBody>
            <a:bodyPr wrap="square" lIns="0" tIns="0" rIns="0" bIns="0" rtlCol="0"/>
            <a:lstStyle/>
            <a:p>
              <a:endParaRPr/>
            </a:p>
          </p:txBody>
        </p:sp>
      </p:grpSp>
      <p:sp>
        <p:nvSpPr>
          <p:cNvPr id="5" name="object 5"/>
          <p:cNvSpPr/>
          <p:nvPr/>
        </p:nvSpPr>
        <p:spPr>
          <a:xfrm>
            <a:off x="8203083" y="4732065"/>
            <a:ext cx="800398" cy="23502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55687" y="157915"/>
            <a:ext cx="7032625" cy="474489"/>
          </a:xfrm>
          <a:prstGeom prst="rect">
            <a:avLst/>
          </a:prstGeom>
        </p:spPr>
        <p:txBody>
          <a:bodyPr vert="horz" wrap="square" lIns="0" tIns="12700" rIns="0" bIns="0" rtlCol="0">
            <a:spAutoFit/>
          </a:bodyPr>
          <a:lstStyle/>
          <a:p>
            <a:pPr marR="87630" algn="ctr">
              <a:lnSpc>
                <a:spcPct val="100000"/>
              </a:lnSpc>
              <a:spcBef>
                <a:spcPts val="100"/>
              </a:spcBef>
            </a:pPr>
            <a:r>
              <a:rPr lang="en-US" sz="3000" b="1" spc="-165" dirty="0">
                <a:solidFill>
                  <a:srgbClr val="2BAADF"/>
                </a:solidFill>
                <a:latin typeface="Verdana"/>
                <a:cs typeface="Verdana"/>
              </a:rPr>
              <a:t>App A Performance vs. Market</a:t>
            </a:r>
            <a:endParaRPr sz="3000" dirty="0">
              <a:latin typeface="Verdana"/>
              <a:cs typeface="Verdana"/>
            </a:endParaRPr>
          </a:p>
        </p:txBody>
      </p:sp>
      <p:sp>
        <p:nvSpPr>
          <p:cNvPr id="10" name="object 4">
            <a:extLst>
              <a:ext uri="{FF2B5EF4-FFF2-40B4-BE49-F238E27FC236}">
                <a16:creationId xmlns:a16="http://schemas.microsoft.com/office/drawing/2014/main" id="{31ACDB52-C671-46D0-A91C-3706036190F7}"/>
              </a:ext>
            </a:extLst>
          </p:cNvPr>
          <p:cNvSpPr txBox="1"/>
          <p:nvPr/>
        </p:nvSpPr>
        <p:spPr>
          <a:xfrm>
            <a:off x="4757560" y="953009"/>
            <a:ext cx="4169410" cy="3523850"/>
          </a:xfrm>
          <a:prstGeom prst="rect">
            <a:avLst/>
          </a:prstGeom>
        </p:spPr>
        <p:txBody>
          <a:bodyPr vert="horz" wrap="square" lIns="0" tIns="10795" rIns="0" bIns="0" rtlCol="0">
            <a:spAutoFit/>
          </a:bodyPr>
          <a:lstStyle/>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Since we have data for the same time period for all apps, we can compare their average weekly installs (organic + non-organic) to analyse their performance</a:t>
            </a:r>
          </a:p>
          <a:p>
            <a:pPr marL="297815" marR="5080" indent="-285750">
              <a:lnSpc>
                <a:spcPct val="100699"/>
              </a:lnSpc>
              <a:spcBef>
                <a:spcPts val="85"/>
              </a:spcBef>
              <a:buFont typeface="Arial" panose="020B0604020202020204" pitchFamily="34" charset="0"/>
              <a:buChar char="•"/>
            </a:pPr>
            <a:endParaRPr lang="en-US" sz="1600" dirty="0">
              <a:solidFill>
                <a:srgbClr val="424242"/>
              </a:solidFill>
              <a:latin typeface="Verdana"/>
              <a:cs typeface="Verdana"/>
            </a:endParaRPr>
          </a:p>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When considering all apps in the Market, we see that App A is 10</a:t>
            </a:r>
            <a:r>
              <a:rPr lang="en-US" sz="1600" baseline="30000" dirty="0">
                <a:solidFill>
                  <a:srgbClr val="424242"/>
                </a:solidFill>
                <a:latin typeface="Verdana"/>
                <a:cs typeface="Verdana"/>
              </a:rPr>
              <a:t>th</a:t>
            </a:r>
            <a:r>
              <a:rPr lang="en-US" sz="1600" dirty="0">
                <a:solidFill>
                  <a:srgbClr val="424242"/>
                </a:solidFill>
                <a:latin typeface="Verdana"/>
                <a:cs typeface="Verdana"/>
              </a:rPr>
              <a:t> out of 26. </a:t>
            </a:r>
          </a:p>
          <a:p>
            <a:pPr marL="12065" marR="5080">
              <a:lnSpc>
                <a:spcPct val="100699"/>
              </a:lnSpc>
              <a:spcBef>
                <a:spcPts val="85"/>
              </a:spcBef>
            </a:pPr>
            <a:endParaRPr lang="en-US" sz="1600" dirty="0">
              <a:solidFill>
                <a:srgbClr val="424242"/>
              </a:solidFill>
              <a:latin typeface="Verdana"/>
              <a:cs typeface="Verdana"/>
            </a:endParaRPr>
          </a:p>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However, we need to compare “apples to apples” – not all Apps are in the same growth stage or compete for the same users that App A does…</a:t>
            </a:r>
            <a:endParaRPr sz="1600" dirty="0">
              <a:latin typeface="Verdana"/>
              <a:cs typeface="Verdana"/>
            </a:endParaRPr>
          </a:p>
        </p:txBody>
      </p:sp>
      <p:pic>
        <p:nvPicPr>
          <p:cNvPr id="8" name="Picture 7">
            <a:extLst>
              <a:ext uri="{FF2B5EF4-FFF2-40B4-BE49-F238E27FC236}">
                <a16:creationId xmlns:a16="http://schemas.microsoft.com/office/drawing/2014/main" id="{2E0DC939-D660-40F6-80DE-0C7DB2F9E719}"/>
              </a:ext>
            </a:extLst>
          </p:cNvPr>
          <p:cNvPicPr>
            <a:picLocks noChangeAspect="1"/>
          </p:cNvPicPr>
          <p:nvPr/>
        </p:nvPicPr>
        <p:blipFill>
          <a:blip r:embed="rId3"/>
          <a:stretch>
            <a:fillRect/>
          </a:stretch>
        </p:blipFill>
        <p:spPr>
          <a:xfrm>
            <a:off x="152399" y="953009"/>
            <a:ext cx="4435802" cy="3523850"/>
          </a:xfrm>
          <a:prstGeom prst="rect">
            <a:avLst/>
          </a:prstGeom>
        </p:spPr>
      </p:pic>
    </p:spTree>
    <p:extLst>
      <p:ext uri="{BB962C8B-B14F-4D97-AF65-F5344CB8AC3E}">
        <p14:creationId xmlns:p14="http://schemas.microsoft.com/office/powerpoint/2010/main" val="101726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077489"/>
            <a:ext cx="9144000" cy="66040"/>
            <a:chOff x="0" y="5077489"/>
            <a:chExt cx="9144000" cy="66040"/>
          </a:xfrm>
        </p:grpSpPr>
        <p:sp>
          <p:nvSpPr>
            <p:cNvPr id="3" name="object 3"/>
            <p:cNvSpPr/>
            <p:nvPr/>
          </p:nvSpPr>
          <p:spPr>
            <a:xfrm>
              <a:off x="0" y="5077489"/>
              <a:ext cx="1052195" cy="66040"/>
            </a:xfrm>
            <a:custGeom>
              <a:avLst/>
              <a:gdLst/>
              <a:ahLst/>
              <a:cxnLst/>
              <a:rect l="l" t="t" r="r" b="b"/>
              <a:pathLst>
                <a:path w="1052195" h="66039">
                  <a:moveTo>
                    <a:pt x="1052097" y="65999"/>
                  </a:moveTo>
                  <a:lnTo>
                    <a:pt x="0" y="65999"/>
                  </a:lnTo>
                  <a:lnTo>
                    <a:pt x="0" y="0"/>
                  </a:lnTo>
                  <a:lnTo>
                    <a:pt x="1052097" y="0"/>
                  </a:lnTo>
                  <a:lnTo>
                    <a:pt x="1052097" y="65999"/>
                  </a:lnTo>
                  <a:close/>
                </a:path>
              </a:pathLst>
            </a:custGeom>
            <a:solidFill>
              <a:srgbClr val="0090CF"/>
            </a:solidFill>
          </p:spPr>
          <p:txBody>
            <a:bodyPr wrap="square" lIns="0" tIns="0" rIns="0" bIns="0" rtlCol="0"/>
            <a:lstStyle/>
            <a:p>
              <a:endParaRPr/>
            </a:p>
          </p:txBody>
        </p:sp>
        <p:sp>
          <p:nvSpPr>
            <p:cNvPr id="4" name="object 4"/>
            <p:cNvSpPr/>
            <p:nvPr/>
          </p:nvSpPr>
          <p:spPr>
            <a:xfrm>
              <a:off x="1052097" y="5077489"/>
              <a:ext cx="8092440" cy="66040"/>
            </a:xfrm>
            <a:custGeom>
              <a:avLst/>
              <a:gdLst/>
              <a:ahLst/>
              <a:cxnLst/>
              <a:rect l="l" t="t" r="r" b="b"/>
              <a:pathLst>
                <a:path w="8092440" h="66039">
                  <a:moveTo>
                    <a:pt x="8091883" y="65999"/>
                  </a:moveTo>
                  <a:lnTo>
                    <a:pt x="0" y="65999"/>
                  </a:lnTo>
                  <a:lnTo>
                    <a:pt x="0" y="0"/>
                  </a:lnTo>
                  <a:lnTo>
                    <a:pt x="8091883" y="0"/>
                  </a:lnTo>
                  <a:lnTo>
                    <a:pt x="8091883" y="65999"/>
                  </a:lnTo>
                  <a:close/>
                </a:path>
              </a:pathLst>
            </a:custGeom>
            <a:solidFill>
              <a:srgbClr val="8CBD3B"/>
            </a:solidFill>
          </p:spPr>
          <p:txBody>
            <a:bodyPr wrap="square" lIns="0" tIns="0" rIns="0" bIns="0" rtlCol="0"/>
            <a:lstStyle/>
            <a:p>
              <a:endParaRPr/>
            </a:p>
          </p:txBody>
        </p:sp>
      </p:grpSp>
      <p:sp>
        <p:nvSpPr>
          <p:cNvPr id="5" name="object 5"/>
          <p:cNvSpPr/>
          <p:nvPr/>
        </p:nvSpPr>
        <p:spPr>
          <a:xfrm>
            <a:off x="8203083" y="4732065"/>
            <a:ext cx="800398" cy="23502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55687" y="157915"/>
            <a:ext cx="7032625" cy="474489"/>
          </a:xfrm>
          <a:prstGeom prst="rect">
            <a:avLst/>
          </a:prstGeom>
        </p:spPr>
        <p:txBody>
          <a:bodyPr vert="horz" wrap="square" lIns="0" tIns="12700" rIns="0" bIns="0" rtlCol="0">
            <a:spAutoFit/>
          </a:bodyPr>
          <a:lstStyle/>
          <a:p>
            <a:pPr marR="87630" algn="ctr">
              <a:lnSpc>
                <a:spcPct val="100000"/>
              </a:lnSpc>
              <a:spcBef>
                <a:spcPts val="100"/>
              </a:spcBef>
            </a:pPr>
            <a:r>
              <a:rPr lang="en-US" sz="3000" b="1" spc="-165" dirty="0">
                <a:solidFill>
                  <a:srgbClr val="2BAADF"/>
                </a:solidFill>
                <a:latin typeface="Verdana"/>
                <a:cs typeface="Verdana"/>
              </a:rPr>
              <a:t>App A Performance vs. Benchmark</a:t>
            </a:r>
            <a:endParaRPr sz="3000" dirty="0">
              <a:latin typeface="Verdana"/>
              <a:cs typeface="Verdana"/>
            </a:endParaRPr>
          </a:p>
        </p:txBody>
      </p:sp>
      <p:sp>
        <p:nvSpPr>
          <p:cNvPr id="10" name="object 4">
            <a:extLst>
              <a:ext uri="{FF2B5EF4-FFF2-40B4-BE49-F238E27FC236}">
                <a16:creationId xmlns:a16="http://schemas.microsoft.com/office/drawing/2014/main" id="{31ACDB52-C671-46D0-A91C-3706036190F7}"/>
              </a:ext>
            </a:extLst>
          </p:cNvPr>
          <p:cNvSpPr txBox="1"/>
          <p:nvPr/>
        </p:nvSpPr>
        <p:spPr>
          <a:xfrm>
            <a:off x="4691985" y="1005027"/>
            <a:ext cx="4452015" cy="4072462"/>
          </a:xfrm>
          <a:prstGeom prst="rect">
            <a:avLst/>
          </a:prstGeom>
        </p:spPr>
        <p:txBody>
          <a:bodyPr vert="horz" wrap="square" lIns="0" tIns="10795" rIns="0" bIns="0" rtlCol="0">
            <a:spAutoFit/>
          </a:bodyPr>
          <a:lstStyle/>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A benchmark of Apps related to App A was constructed using 2 criteria:</a:t>
            </a:r>
          </a:p>
          <a:p>
            <a:pPr marL="755015" marR="5080" lvl="1"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App must be Gaming related</a:t>
            </a:r>
          </a:p>
          <a:p>
            <a:pPr marL="755015" marR="5080" lvl="1"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App must have at least 20,000 weekly installs on average (to exclude apps that do not have the same magnitude of popularity)</a:t>
            </a:r>
          </a:p>
          <a:p>
            <a:pPr marL="755015" marR="5080" lvl="1" indent="-285750">
              <a:lnSpc>
                <a:spcPct val="100699"/>
              </a:lnSpc>
              <a:spcBef>
                <a:spcPts val="85"/>
              </a:spcBef>
              <a:buFont typeface="Arial" panose="020B0604020202020204" pitchFamily="34" charset="0"/>
              <a:buChar char="•"/>
            </a:pPr>
            <a:endParaRPr lang="en-US" sz="1600" dirty="0">
              <a:solidFill>
                <a:srgbClr val="424242"/>
              </a:solidFill>
              <a:latin typeface="Verdana"/>
              <a:cs typeface="Verdana"/>
            </a:endParaRPr>
          </a:p>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We now see that App A is 7</a:t>
            </a:r>
            <a:r>
              <a:rPr lang="en-US" sz="1600" baseline="30000" dirty="0">
                <a:solidFill>
                  <a:srgbClr val="424242"/>
                </a:solidFill>
                <a:latin typeface="Verdana"/>
                <a:cs typeface="Verdana"/>
              </a:rPr>
              <a:t>th</a:t>
            </a:r>
            <a:r>
              <a:rPr lang="en-US" sz="1600" dirty="0">
                <a:solidFill>
                  <a:srgbClr val="424242"/>
                </a:solidFill>
                <a:latin typeface="Verdana"/>
                <a:cs typeface="Verdana"/>
              </a:rPr>
              <a:t> out of 14 Apps in the Benchmark – right in the middle!</a:t>
            </a:r>
          </a:p>
          <a:p>
            <a:pPr marL="297815" marR="5080" indent="-285750">
              <a:lnSpc>
                <a:spcPct val="100699"/>
              </a:lnSpc>
              <a:spcBef>
                <a:spcPts val="85"/>
              </a:spcBef>
              <a:buFont typeface="Arial" panose="020B0604020202020204" pitchFamily="34" charset="0"/>
              <a:buChar char="•"/>
            </a:pPr>
            <a:endParaRPr lang="en-US" sz="1600" dirty="0">
              <a:solidFill>
                <a:srgbClr val="424242"/>
              </a:solidFill>
              <a:latin typeface="Verdana"/>
              <a:cs typeface="Verdana"/>
            </a:endParaRPr>
          </a:p>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App E, D, B and F lead the pack in this Gaming Benchmark.</a:t>
            </a:r>
          </a:p>
          <a:p>
            <a:pPr marL="297815" marR="5080" indent="-285750">
              <a:lnSpc>
                <a:spcPct val="100699"/>
              </a:lnSpc>
              <a:spcBef>
                <a:spcPts val="85"/>
              </a:spcBef>
              <a:buFont typeface="Arial" panose="020B0604020202020204" pitchFamily="34" charset="0"/>
              <a:buChar char="•"/>
            </a:pPr>
            <a:endParaRPr lang="en-US" sz="1600" dirty="0">
              <a:solidFill>
                <a:srgbClr val="424242"/>
              </a:solidFill>
              <a:latin typeface="Verdana"/>
              <a:cs typeface="Verdana"/>
            </a:endParaRPr>
          </a:p>
          <a:p>
            <a:pPr marL="297815" marR="5080" indent="-285750">
              <a:lnSpc>
                <a:spcPct val="100699"/>
              </a:lnSpc>
              <a:spcBef>
                <a:spcPts val="85"/>
              </a:spcBef>
              <a:buFont typeface="Arial" panose="020B0604020202020204" pitchFamily="34" charset="0"/>
              <a:buChar char="•"/>
            </a:pPr>
            <a:endParaRPr sz="1600" dirty="0">
              <a:latin typeface="Verdana"/>
              <a:cs typeface="Verdana"/>
            </a:endParaRPr>
          </a:p>
        </p:txBody>
      </p:sp>
      <p:pic>
        <p:nvPicPr>
          <p:cNvPr id="9" name="Picture 8">
            <a:extLst>
              <a:ext uri="{FF2B5EF4-FFF2-40B4-BE49-F238E27FC236}">
                <a16:creationId xmlns:a16="http://schemas.microsoft.com/office/drawing/2014/main" id="{0A983DD5-55AF-427F-B6D3-EE0AAECA4A20}"/>
              </a:ext>
            </a:extLst>
          </p:cNvPr>
          <p:cNvPicPr>
            <a:picLocks noChangeAspect="1"/>
          </p:cNvPicPr>
          <p:nvPr/>
        </p:nvPicPr>
        <p:blipFill>
          <a:blip r:embed="rId3"/>
          <a:stretch>
            <a:fillRect/>
          </a:stretch>
        </p:blipFill>
        <p:spPr>
          <a:xfrm>
            <a:off x="87734" y="1037788"/>
            <a:ext cx="4452015" cy="3536730"/>
          </a:xfrm>
          <a:prstGeom prst="rect">
            <a:avLst/>
          </a:prstGeom>
        </p:spPr>
      </p:pic>
    </p:spTree>
    <p:extLst>
      <p:ext uri="{BB962C8B-B14F-4D97-AF65-F5344CB8AC3E}">
        <p14:creationId xmlns:p14="http://schemas.microsoft.com/office/powerpoint/2010/main" val="112670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077489"/>
            <a:ext cx="9144000" cy="66040"/>
            <a:chOff x="0" y="5077489"/>
            <a:chExt cx="9144000" cy="66040"/>
          </a:xfrm>
        </p:grpSpPr>
        <p:sp>
          <p:nvSpPr>
            <p:cNvPr id="3" name="object 3"/>
            <p:cNvSpPr/>
            <p:nvPr/>
          </p:nvSpPr>
          <p:spPr>
            <a:xfrm>
              <a:off x="0" y="5077489"/>
              <a:ext cx="1052195" cy="66040"/>
            </a:xfrm>
            <a:custGeom>
              <a:avLst/>
              <a:gdLst/>
              <a:ahLst/>
              <a:cxnLst/>
              <a:rect l="l" t="t" r="r" b="b"/>
              <a:pathLst>
                <a:path w="1052195" h="66039">
                  <a:moveTo>
                    <a:pt x="1052097" y="65999"/>
                  </a:moveTo>
                  <a:lnTo>
                    <a:pt x="0" y="65999"/>
                  </a:lnTo>
                  <a:lnTo>
                    <a:pt x="0" y="0"/>
                  </a:lnTo>
                  <a:lnTo>
                    <a:pt x="1052097" y="0"/>
                  </a:lnTo>
                  <a:lnTo>
                    <a:pt x="1052097" y="65999"/>
                  </a:lnTo>
                  <a:close/>
                </a:path>
              </a:pathLst>
            </a:custGeom>
            <a:solidFill>
              <a:srgbClr val="0090CF"/>
            </a:solidFill>
          </p:spPr>
          <p:txBody>
            <a:bodyPr wrap="square" lIns="0" tIns="0" rIns="0" bIns="0" rtlCol="0"/>
            <a:lstStyle/>
            <a:p>
              <a:endParaRPr/>
            </a:p>
          </p:txBody>
        </p:sp>
        <p:sp>
          <p:nvSpPr>
            <p:cNvPr id="4" name="object 4"/>
            <p:cNvSpPr/>
            <p:nvPr/>
          </p:nvSpPr>
          <p:spPr>
            <a:xfrm>
              <a:off x="1052097" y="5077489"/>
              <a:ext cx="8092440" cy="66040"/>
            </a:xfrm>
            <a:custGeom>
              <a:avLst/>
              <a:gdLst/>
              <a:ahLst/>
              <a:cxnLst/>
              <a:rect l="l" t="t" r="r" b="b"/>
              <a:pathLst>
                <a:path w="8092440" h="66039">
                  <a:moveTo>
                    <a:pt x="8091883" y="65999"/>
                  </a:moveTo>
                  <a:lnTo>
                    <a:pt x="0" y="65999"/>
                  </a:lnTo>
                  <a:lnTo>
                    <a:pt x="0" y="0"/>
                  </a:lnTo>
                  <a:lnTo>
                    <a:pt x="8091883" y="0"/>
                  </a:lnTo>
                  <a:lnTo>
                    <a:pt x="8091883" y="65999"/>
                  </a:lnTo>
                  <a:close/>
                </a:path>
              </a:pathLst>
            </a:custGeom>
            <a:solidFill>
              <a:srgbClr val="8CBD3B"/>
            </a:solidFill>
          </p:spPr>
          <p:txBody>
            <a:bodyPr wrap="square" lIns="0" tIns="0" rIns="0" bIns="0" rtlCol="0"/>
            <a:lstStyle/>
            <a:p>
              <a:endParaRPr/>
            </a:p>
          </p:txBody>
        </p:sp>
      </p:grpSp>
      <p:sp>
        <p:nvSpPr>
          <p:cNvPr id="5" name="object 5"/>
          <p:cNvSpPr/>
          <p:nvPr/>
        </p:nvSpPr>
        <p:spPr>
          <a:xfrm>
            <a:off x="8203083" y="4732065"/>
            <a:ext cx="800398" cy="23502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0" y="133350"/>
            <a:ext cx="9220199" cy="474489"/>
          </a:xfrm>
          <a:prstGeom prst="rect">
            <a:avLst/>
          </a:prstGeom>
        </p:spPr>
        <p:txBody>
          <a:bodyPr vert="horz" wrap="square" lIns="0" tIns="12700" rIns="0" bIns="0" rtlCol="0">
            <a:spAutoFit/>
          </a:bodyPr>
          <a:lstStyle/>
          <a:p>
            <a:pPr marR="87630" algn="ctr">
              <a:lnSpc>
                <a:spcPct val="100000"/>
              </a:lnSpc>
              <a:spcBef>
                <a:spcPts val="100"/>
              </a:spcBef>
            </a:pPr>
            <a:r>
              <a:rPr lang="en-US" sz="3000" b="1" spc="-165" dirty="0">
                <a:solidFill>
                  <a:srgbClr val="2BAADF"/>
                </a:solidFill>
                <a:latin typeface="Verdana"/>
                <a:cs typeface="Verdana"/>
              </a:rPr>
              <a:t>Using FB/Google to drive Non-Organic Installs</a:t>
            </a:r>
            <a:endParaRPr sz="3000" dirty="0">
              <a:latin typeface="Verdana"/>
              <a:cs typeface="Verdana"/>
            </a:endParaRPr>
          </a:p>
        </p:txBody>
      </p:sp>
      <p:sp>
        <p:nvSpPr>
          <p:cNvPr id="10" name="object 4">
            <a:extLst>
              <a:ext uri="{FF2B5EF4-FFF2-40B4-BE49-F238E27FC236}">
                <a16:creationId xmlns:a16="http://schemas.microsoft.com/office/drawing/2014/main" id="{31ACDB52-C671-46D0-A91C-3706036190F7}"/>
              </a:ext>
            </a:extLst>
          </p:cNvPr>
          <p:cNvSpPr txBox="1"/>
          <p:nvPr/>
        </p:nvSpPr>
        <p:spPr>
          <a:xfrm>
            <a:off x="5192429" y="812410"/>
            <a:ext cx="3875371" cy="3949479"/>
          </a:xfrm>
          <a:prstGeom prst="rect">
            <a:avLst/>
          </a:prstGeom>
        </p:spPr>
        <p:txBody>
          <a:bodyPr vert="horz" wrap="square" lIns="0" tIns="10795" rIns="0" bIns="0" rtlCol="0">
            <a:spAutoFit/>
          </a:bodyPr>
          <a:lstStyle/>
          <a:p>
            <a:pPr marL="297815" marR="5080" indent="-285750">
              <a:lnSpc>
                <a:spcPct val="100699"/>
              </a:lnSpc>
              <a:spcBef>
                <a:spcPts val="85"/>
              </a:spcBef>
              <a:buFont typeface="Arial" panose="020B0604020202020204" pitchFamily="34" charset="0"/>
              <a:buChar char="•"/>
            </a:pPr>
            <a:r>
              <a:rPr lang="en-US" sz="1400" dirty="0">
                <a:solidFill>
                  <a:srgbClr val="424242"/>
                </a:solidFill>
                <a:latin typeface="Verdana"/>
                <a:cs typeface="Verdana"/>
              </a:rPr>
              <a:t>Different apps use Facebook depending on: the type of app (multiplayer game vs. single-player), target audience (Snapchat has a younger demographic than FB) and ad spend budget. </a:t>
            </a:r>
          </a:p>
          <a:p>
            <a:pPr marL="297815" marR="5080" indent="-285750">
              <a:lnSpc>
                <a:spcPct val="100699"/>
              </a:lnSpc>
              <a:spcBef>
                <a:spcPts val="85"/>
              </a:spcBef>
              <a:buFont typeface="Arial" panose="020B0604020202020204" pitchFamily="34" charset="0"/>
              <a:buChar char="•"/>
            </a:pPr>
            <a:r>
              <a:rPr lang="en-US" sz="1400" dirty="0">
                <a:solidFill>
                  <a:srgbClr val="424242"/>
                </a:solidFill>
                <a:latin typeface="Verdana"/>
                <a:cs typeface="Verdana"/>
              </a:rPr>
              <a:t>In the absence of ad spend numbers, we can examine the % of Non-Organic Installs coming from Google/FB, which tells how important these platforms are in an app’s non-organic strategy. </a:t>
            </a:r>
          </a:p>
          <a:p>
            <a:pPr marL="297815" marR="5080" indent="-285750">
              <a:lnSpc>
                <a:spcPct val="100699"/>
              </a:lnSpc>
              <a:spcBef>
                <a:spcPts val="85"/>
              </a:spcBef>
              <a:buFont typeface="Arial" panose="020B0604020202020204" pitchFamily="34" charset="0"/>
              <a:buChar char="•"/>
            </a:pPr>
            <a:endParaRPr lang="en-US" sz="1400" b="1" dirty="0">
              <a:solidFill>
                <a:srgbClr val="424242"/>
              </a:solidFill>
              <a:latin typeface="Verdana"/>
              <a:cs typeface="Verdana"/>
            </a:endParaRPr>
          </a:p>
          <a:p>
            <a:pPr marL="297815" marR="5080" indent="-285750">
              <a:lnSpc>
                <a:spcPct val="100699"/>
              </a:lnSpc>
              <a:spcBef>
                <a:spcPts val="85"/>
              </a:spcBef>
              <a:buFont typeface="Arial" panose="020B0604020202020204" pitchFamily="34" charset="0"/>
              <a:buChar char="•"/>
            </a:pPr>
            <a:r>
              <a:rPr lang="en-US" sz="1400" dirty="0">
                <a:solidFill>
                  <a:srgbClr val="424242"/>
                </a:solidFill>
                <a:latin typeface="Verdana"/>
                <a:cs typeface="Verdana"/>
              </a:rPr>
              <a:t>App A has a factor of 30%, which means Facebook has the potential to become a more dominant portion of Non-organic strategy for A. This only makes sense if App A can increase FB installs similar to App W, App T </a:t>
            </a:r>
            <a:r>
              <a:rPr lang="en-US" sz="1400" b="1" dirty="0">
                <a:solidFill>
                  <a:srgbClr val="424242"/>
                </a:solidFill>
                <a:latin typeface="Verdana"/>
                <a:cs typeface="Verdana"/>
              </a:rPr>
              <a:t>and especially App E.</a:t>
            </a:r>
            <a:endParaRPr sz="1400" dirty="0">
              <a:latin typeface="Verdana"/>
              <a:cs typeface="Verdana"/>
            </a:endParaRPr>
          </a:p>
        </p:txBody>
      </p:sp>
      <p:pic>
        <p:nvPicPr>
          <p:cNvPr id="11" name="Picture 10">
            <a:extLst>
              <a:ext uri="{FF2B5EF4-FFF2-40B4-BE49-F238E27FC236}">
                <a16:creationId xmlns:a16="http://schemas.microsoft.com/office/drawing/2014/main" id="{AFBDE796-8AC3-4DF8-B326-38E8F335ED4A}"/>
              </a:ext>
            </a:extLst>
          </p:cNvPr>
          <p:cNvPicPr>
            <a:picLocks noChangeAspect="1"/>
          </p:cNvPicPr>
          <p:nvPr/>
        </p:nvPicPr>
        <p:blipFill>
          <a:blip r:embed="rId3"/>
          <a:stretch>
            <a:fillRect/>
          </a:stretch>
        </p:blipFill>
        <p:spPr>
          <a:xfrm>
            <a:off x="76200" y="793360"/>
            <a:ext cx="5116230" cy="4064390"/>
          </a:xfrm>
          <a:prstGeom prst="rect">
            <a:avLst/>
          </a:prstGeom>
        </p:spPr>
      </p:pic>
    </p:spTree>
    <p:extLst>
      <p:ext uri="{BB962C8B-B14F-4D97-AF65-F5344CB8AC3E}">
        <p14:creationId xmlns:p14="http://schemas.microsoft.com/office/powerpoint/2010/main" val="250153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077489"/>
            <a:ext cx="9144000" cy="66040"/>
            <a:chOff x="0" y="5077489"/>
            <a:chExt cx="9144000" cy="66040"/>
          </a:xfrm>
        </p:grpSpPr>
        <p:sp>
          <p:nvSpPr>
            <p:cNvPr id="3" name="object 3"/>
            <p:cNvSpPr/>
            <p:nvPr/>
          </p:nvSpPr>
          <p:spPr>
            <a:xfrm>
              <a:off x="0" y="5077489"/>
              <a:ext cx="1052195" cy="66040"/>
            </a:xfrm>
            <a:custGeom>
              <a:avLst/>
              <a:gdLst/>
              <a:ahLst/>
              <a:cxnLst/>
              <a:rect l="l" t="t" r="r" b="b"/>
              <a:pathLst>
                <a:path w="1052195" h="66039">
                  <a:moveTo>
                    <a:pt x="1052097" y="65999"/>
                  </a:moveTo>
                  <a:lnTo>
                    <a:pt x="0" y="65999"/>
                  </a:lnTo>
                  <a:lnTo>
                    <a:pt x="0" y="0"/>
                  </a:lnTo>
                  <a:lnTo>
                    <a:pt x="1052097" y="0"/>
                  </a:lnTo>
                  <a:lnTo>
                    <a:pt x="1052097" y="65999"/>
                  </a:lnTo>
                  <a:close/>
                </a:path>
              </a:pathLst>
            </a:custGeom>
            <a:solidFill>
              <a:srgbClr val="0090CF"/>
            </a:solidFill>
          </p:spPr>
          <p:txBody>
            <a:bodyPr wrap="square" lIns="0" tIns="0" rIns="0" bIns="0" rtlCol="0"/>
            <a:lstStyle/>
            <a:p>
              <a:endParaRPr/>
            </a:p>
          </p:txBody>
        </p:sp>
        <p:sp>
          <p:nvSpPr>
            <p:cNvPr id="4" name="object 4"/>
            <p:cNvSpPr/>
            <p:nvPr/>
          </p:nvSpPr>
          <p:spPr>
            <a:xfrm>
              <a:off x="1052097" y="5077489"/>
              <a:ext cx="8092440" cy="66040"/>
            </a:xfrm>
            <a:custGeom>
              <a:avLst/>
              <a:gdLst/>
              <a:ahLst/>
              <a:cxnLst/>
              <a:rect l="l" t="t" r="r" b="b"/>
              <a:pathLst>
                <a:path w="8092440" h="66039">
                  <a:moveTo>
                    <a:pt x="8091883" y="65999"/>
                  </a:moveTo>
                  <a:lnTo>
                    <a:pt x="0" y="65999"/>
                  </a:lnTo>
                  <a:lnTo>
                    <a:pt x="0" y="0"/>
                  </a:lnTo>
                  <a:lnTo>
                    <a:pt x="8091883" y="0"/>
                  </a:lnTo>
                  <a:lnTo>
                    <a:pt x="8091883" y="65999"/>
                  </a:lnTo>
                  <a:close/>
                </a:path>
              </a:pathLst>
            </a:custGeom>
            <a:solidFill>
              <a:srgbClr val="8CBD3B"/>
            </a:solidFill>
          </p:spPr>
          <p:txBody>
            <a:bodyPr wrap="square" lIns="0" tIns="0" rIns="0" bIns="0" rtlCol="0"/>
            <a:lstStyle/>
            <a:p>
              <a:endParaRPr/>
            </a:p>
          </p:txBody>
        </p:sp>
      </p:grpSp>
      <p:sp>
        <p:nvSpPr>
          <p:cNvPr id="5" name="object 5"/>
          <p:cNvSpPr/>
          <p:nvPr/>
        </p:nvSpPr>
        <p:spPr>
          <a:xfrm>
            <a:off x="8203083" y="4732065"/>
            <a:ext cx="800398" cy="23502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69030" y="85554"/>
            <a:ext cx="7032625" cy="474489"/>
          </a:xfrm>
          <a:prstGeom prst="rect">
            <a:avLst/>
          </a:prstGeom>
        </p:spPr>
        <p:txBody>
          <a:bodyPr vert="horz" wrap="square" lIns="0" tIns="12700" rIns="0" bIns="0" rtlCol="0">
            <a:spAutoFit/>
          </a:bodyPr>
          <a:lstStyle/>
          <a:p>
            <a:pPr marR="87630" algn="ctr">
              <a:lnSpc>
                <a:spcPct val="100000"/>
              </a:lnSpc>
              <a:spcBef>
                <a:spcPts val="100"/>
              </a:spcBef>
            </a:pPr>
            <a:r>
              <a:rPr sz="3000" b="1" spc="-165" dirty="0">
                <a:solidFill>
                  <a:srgbClr val="2BAADF"/>
                </a:solidFill>
                <a:latin typeface="Verdana"/>
                <a:cs typeface="Verdana"/>
              </a:rPr>
              <a:t>The </a:t>
            </a:r>
            <a:r>
              <a:rPr lang="en-US" sz="3000" b="1" spc="-175" dirty="0">
                <a:solidFill>
                  <a:srgbClr val="2BAADF"/>
                </a:solidFill>
                <a:latin typeface="Verdana"/>
                <a:cs typeface="Verdana"/>
              </a:rPr>
              <a:t>“Jump” of May</a:t>
            </a:r>
            <a:endParaRPr sz="3000" dirty="0">
              <a:latin typeface="Verdana"/>
              <a:cs typeface="Verdana"/>
            </a:endParaRPr>
          </a:p>
        </p:txBody>
      </p:sp>
      <p:sp>
        <p:nvSpPr>
          <p:cNvPr id="10" name="object 4">
            <a:extLst>
              <a:ext uri="{FF2B5EF4-FFF2-40B4-BE49-F238E27FC236}">
                <a16:creationId xmlns:a16="http://schemas.microsoft.com/office/drawing/2014/main" id="{31ACDB52-C671-46D0-A91C-3706036190F7}"/>
              </a:ext>
            </a:extLst>
          </p:cNvPr>
          <p:cNvSpPr txBox="1"/>
          <p:nvPr/>
        </p:nvSpPr>
        <p:spPr>
          <a:xfrm>
            <a:off x="5687007" y="648456"/>
            <a:ext cx="3448526" cy="4518481"/>
          </a:xfrm>
          <a:prstGeom prst="rect">
            <a:avLst/>
          </a:prstGeom>
        </p:spPr>
        <p:txBody>
          <a:bodyPr vert="horz" wrap="square" lIns="0" tIns="10795" rIns="0" bIns="0" rtlCol="0">
            <a:spAutoFit/>
          </a:bodyPr>
          <a:lstStyle/>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For Gaming Apps A, T, U, W, X, we see an eerily similar “jump” in both Organic and Non-Organic installs that originates in May and sustains into June.</a:t>
            </a:r>
          </a:p>
          <a:p>
            <a:pPr marL="297815" marR="5080" indent="-285750">
              <a:lnSpc>
                <a:spcPct val="100699"/>
              </a:lnSpc>
              <a:spcBef>
                <a:spcPts val="85"/>
              </a:spcBef>
              <a:buFont typeface="Arial" panose="020B0604020202020204" pitchFamily="34" charset="0"/>
              <a:buChar char="•"/>
            </a:pPr>
            <a:endParaRPr lang="en-US" sz="1600" dirty="0">
              <a:solidFill>
                <a:srgbClr val="424242"/>
              </a:solidFill>
              <a:latin typeface="Verdana"/>
              <a:cs typeface="Verdana"/>
            </a:endParaRPr>
          </a:p>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The users of Market X were influenced by an external event that increased their desire to engage with certain games. One reason could be the start of summer break for students, who are looking for fun games to enjoy during their newfound spare time.</a:t>
            </a:r>
          </a:p>
          <a:p>
            <a:pPr marL="297815" marR="5080" indent="-285750">
              <a:lnSpc>
                <a:spcPct val="100699"/>
              </a:lnSpc>
              <a:spcBef>
                <a:spcPts val="85"/>
              </a:spcBef>
              <a:buFont typeface="Arial" panose="020B0604020202020204" pitchFamily="34" charset="0"/>
              <a:buChar char="•"/>
            </a:pPr>
            <a:endParaRPr lang="en-US" sz="1600" dirty="0">
              <a:solidFill>
                <a:srgbClr val="424242"/>
              </a:solidFill>
              <a:latin typeface="Verdana"/>
              <a:cs typeface="Verdana"/>
            </a:endParaRPr>
          </a:p>
          <a:p>
            <a:pPr marL="297815" marR="5080" indent="-285750">
              <a:lnSpc>
                <a:spcPct val="100699"/>
              </a:lnSpc>
              <a:spcBef>
                <a:spcPts val="85"/>
              </a:spcBef>
              <a:buFont typeface="Arial" panose="020B0604020202020204" pitchFamily="34" charset="0"/>
              <a:buChar char="•"/>
            </a:pPr>
            <a:endParaRPr sz="1600" dirty="0">
              <a:latin typeface="Verdana"/>
              <a:cs typeface="Verdana"/>
            </a:endParaRPr>
          </a:p>
        </p:txBody>
      </p:sp>
      <p:pic>
        <p:nvPicPr>
          <p:cNvPr id="7" name="Picture 6">
            <a:extLst>
              <a:ext uri="{FF2B5EF4-FFF2-40B4-BE49-F238E27FC236}">
                <a16:creationId xmlns:a16="http://schemas.microsoft.com/office/drawing/2014/main" id="{695459D4-1C30-47DF-BEE3-35A90FAAEF4C}"/>
              </a:ext>
            </a:extLst>
          </p:cNvPr>
          <p:cNvPicPr>
            <a:picLocks noChangeAspect="1"/>
          </p:cNvPicPr>
          <p:nvPr/>
        </p:nvPicPr>
        <p:blipFill rotWithShape="1">
          <a:blip r:embed="rId3"/>
          <a:srcRect r="849"/>
          <a:stretch/>
        </p:blipFill>
        <p:spPr>
          <a:xfrm>
            <a:off x="0" y="572653"/>
            <a:ext cx="5516318" cy="4419746"/>
          </a:xfrm>
          <a:prstGeom prst="rect">
            <a:avLst/>
          </a:prstGeom>
        </p:spPr>
      </p:pic>
    </p:spTree>
    <p:extLst>
      <p:ext uri="{BB962C8B-B14F-4D97-AF65-F5344CB8AC3E}">
        <p14:creationId xmlns:p14="http://schemas.microsoft.com/office/powerpoint/2010/main" val="404772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077489"/>
            <a:ext cx="9144000" cy="66040"/>
            <a:chOff x="0" y="5077489"/>
            <a:chExt cx="9144000" cy="66040"/>
          </a:xfrm>
        </p:grpSpPr>
        <p:sp>
          <p:nvSpPr>
            <p:cNvPr id="3" name="object 3"/>
            <p:cNvSpPr/>
            <p:nvPr/>
          </p:nvSpPr>
          <p:spPr>
            <a:xfrm>
              <a:off x="0" y="5077489"/>
              <a:ext cx="1052195" cy="66040"/>
            </a:xfrm>
            <a:custGeom>
              <a:avLst/>
              <a:gdLst/>
              <a:ahLst/>
              <a:cxnLst/>
              <a:rect l="l" t="t" r="r" b="b"/>
              <a:pathLst>
                <a:path w="1052195" h="66039">
                  <a:moveTo>
                    <a:pt x="1052097" y="65999"/>
                  </a:moveTo>
                  <a:lnTo>
                    <a:pt x="0" y="65999"/>
                  </a:lnTo>
                  <a:lnTo>
                    <a:pt x="0" y="0"/>
                  </a:lnTo>
                  <a:lnTo>
                    <a:pt x="1052097" y="0"/>
                  </a:lnTo>
                  <a:lnTo>
                    <a:pt x="1052097" y="65999"/>
                  </a:lnTo>
                  <a:close/>
                </a:path>
              </a:pathLst>
            </a:custGeom>
            <a:solidFill>
              <a:srgbClr val="0090CF"/>
            </a:solidFill>
          </p:spPr>
          <p:txBody>
            <a:bodyPr wrap="square" lIns="0" tIns="0" rIns="0" bIns="0" rtlCol="0"/>
            <a:lstStyle/>
            <a:p>
              <a:endParaRPr/>
            </a:p>
          </p:txBody>
        </p:sp>
        <p:sp>
          <p:nvSpPr>
            <p:cNvPr id="4" name="object 4"/>
            <p:cNvSpPr/>
            <p:nvPr/>
          </p:nvSpPr>
          <p:spPr>
            <a:xfrm>
              <a:off x="1052097" y="5077489"/>
              <a:ext cx="8092440" cy="66040"/>
            </a:xfrm>
            <a:custGeom>
              <a:avLst/>
              <a:gdLst/>
              <a:ahLst/>
              <a:cxnLst/>
              <a:rect l="l" t="t" r="r" b="b"/>
              <a:pathLst>
                <a:path w="8092440" h="66039">
                  <a:moveTo>
                    <a:pt x="8091883" y="65999"/>
                  </a:moveTo>
                  <a:lnTo>
                    <a:pt x="0" y="65999"/>
                  </a:lnTo>
                  <a:lnTo>
                    <a:pt x="0" y="0"/>
                  </a:lnTo>
                  <a:lnTo>
                    <a:pt x="8091883" y="0"/>
                  </a:lnTo>
                  <a:lnTo>
                    <a:pt x="8091883" y="65999"/>
                  </a:lnTo>
                  <a:close/>
                </a:path>
              </a:pathLst>
            </a:custGeom>
            <a:solidFill>
              <a:srgbClr val="8CBD3B"/>
            </a:solidFill>
          </p:spPr>
          <p:txBody>
            <a:bodyPr wrap="square" lIns="0" tIns="0" rIns="0" bIns="0" rtlCol="0"/>
            <a:lstStyle/>
            <a:p>
              <a:endParaRPr/>
            </a:p>
          </p:txBody>
        </p:sp>
      </p:grpSp>
      <p:sp>
        <p:nvSpPr>
          <p:cNvPr id="5" name="object 5"/>
          <p:cNvSpPr/>
          <p:nvPr/>
        </p:nvSpPr>
        <p:spPr>
          <a:xfrm>
            <a:off x="8203083" y="4732065"/>
            <a:ext cx="800398" cy="23502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55687" y="157915"/>
            <a:ext cx="7032625" cy="474489"/>
          </a:xfrm>
          <a:prstGeom prst="rect">
            <a:avLst/>
          </a:prstGeom>
        </p:spPr>
        <p:txBody>
          <a:bodyPr vert="horz" wrap="square" lIns="0" tIns="12700" rIns="0" bIns="0" rtlCol="0">
            <a:spAutoFit/>
          </a:bodyPr>
          <a:lstStyle/>
          <a:p>
            <a:pPr marR="87630" algn="ctr">
              <a:lnSpc>
                <a:spcPct val="100000"/>
              </a:lnSpc>
              <a:spcBef>
                <a:spcPts val="100"/>
              </a:spcBef>
            </a:pPr>
            <a:r>
              <a:rPr lang="en-US" sz="3000" b="1" spc="-165" dirty="0">
                <a:solidFill>
                  <a:srgbClr val="2BAADF"/>
                </a:solidFill>
                <a:latin typeface="Verdana"/>
                <a:cs typeface="Verdana"/>
              </a:rPr>
              <a:t>Recommendations for App A</a:t>
            </a:r>
            <a:endParaRPr sz="3000" dirty="0">
              <a:latin typeface="Verdana"/>
              <a:cs typeface="Verdana"/>
            </a:endParaRPr>
          </a:p>
        </p:txBody>
      </p:sp>
      <p:sp>
        <p:nvSpPr>
          <p:cNvPr id="10" name="object 4">
            <a:extLst>
              <a:ext uri="{FF2B5EF4-FFF2-40B4-BE49-F238E27FC236}">
                <a16:creationId xmlns:a16="http://schemas.microsoft.com/office/drawing/2014/main" id="{31ACDB52-C671-46D0-A91C-3706036190F7}"/>
              </a:ext>
            </a:extLst>
          </p:cNvPr>
          <p:cNvSpPr txBox="1"/>
          <p:nvPr/>
        </p:nvSpPr>
        <p:spPr>
          <a:xfrm>
            <a:off x="914400" y="819150"/>
            <a:ext cx="7848600" cy="4008341"/>
          </a:xfrm>
          <a:prstGeom prst="rect">
            <a:avLst/>
          </a:prstGeom>
        </p:spPr>
        <p:txBody>
          <a:bodyPr vert="horz" wrap="square" lIns="0" tIns="10795" rIns="0" bIns="0" rtlCol="0">
            <a:spAutoFit/>
          </a:bodyPr>
          <a:lstStyle/>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App A has the potential to improve both Organic and Non-Organic performance to become the dominant Gaming app in Market X and overthrow App E.</a:t>
            </a:r>
          </a:p>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A possible way to increase Organic installs is to mimic how App F increased their Organic presence considerably in the beginning of 2018. It would also be useful to analyse the existing, efficient organic strategies of App B and D. This could be referral link incentives, word-of-mouth, etc.</a:t>
            </a:r>
          </a:p>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Increasing Facebook and Google ads only makes sense if there is a possible return. If App A can emulate the FB/GOOG strategy and success of App E, it would be worthwhile to consider increasing the usage of Facebook ads. This could be targeting ads in certain groups, changing the age demographic targeted, etc.</a:t>
            </a:r>
          </a:p>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An alternative strategy to appeal to the local market could be to advertise on the Social App K. With a high organic user base, App K users might be interested in playing App A!</a:t>
            </a:r>
          </a:p>
        </p:txBody>
      </p:sp>
    </p:spTree>
    <p:extLst>
      <p:ext uri="{BB962C8B-B14F-4D97-AF65-F5344CB8AC3E}">
        <p14:creationId xmlns:p14="http://schemas.microsoft.com/office/powerpoint/2010/main" val="411984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077489"/>
            <a:ext cx="9144000" cy="66040"/>
            <a:chOff x="0" y="5077489"/>
            <a:chExt cx="9144000" cy="66040"/>
          </a:xfrm>
        </p:grpSpPr>
        <p:sp>
          <p:nvSpPr>
            <p:cNvPr id="3" name="object 3"/>
            <p:cNvSpPr/>
            <p:nvPr/>
          </p:nvSpPr>
          <p:spPr>
            <a:xfrm>
              <a:off x="0" y="5077489"/>
              <a:ext cx="1052195" cy="66040"/>
            </a:xfrm>
            <a:custGeom>
              <a:avLst/>
              <a:gdLst/>
              <a:ahLst/>
              <a:cxnLst/>
              <a:rect l="l" t="t" r="r" b="b"/>
              <a:pathLst>
                <a:path w="1052195" h="66039">
                  <a:moveTo>
                    <a:pt x="1052097" y="65999"/>
                  </a:moveTo>
                  <a:lnTo>
                    <a:pt x="0" y="65999"/>
                  </a:lnTo>
                  <a:lnTo>
                    <a:pt x="0" y="0"/>
                  </a:lnTo>
                  <a:lnTo>
                    <a:pt x="1052097" y="0"/>
                  </a:lnTo>
                  <a:lnTo>
                    <a:pt x="1052097" y="65999"/>
                  </a:lnTo>
                  <a:close/>
                </a:path>
              </a:pathLst>
            </a:custGeom>
            <a:solidFill>
              <a:srgbClr val="0090CF"/>
            </a:solidFill>
          </p:spPr>
          <p:txBody>
            <a:bodyPr wrap="square" lIns="0" tIns="0" rIns="0" bIns="0" rtlCol="0"/>
            <a:lstStyle/>
            <a:p>
              <a:endParaRPr/>
            </a:p>
          </p:txBody>
        </p:sp>
        <p:sp>
          <p:nvSpPr>
            <p:cNvPr id="4" name="object 4"/>
            <p:cNvSpPr/>
            <p:nvPr/>
          </p:nvSpPr>
          <p:spPr>
            <a:xfrm>
              <a:off x="1052097" y="5077489"/>
              <a:ext cx="8092440" cy="66040"/>
            </a:xfrm>
            <a:custGeom>
              <a:avLst/>
              <a:gdLst/>
              <a:ahLst/>
              <a:cxnLst/>
              <a:rect l="l" t="t" r="r" b="b"/>
              <a:pathLst>
                <a:path w="8092440" h="66039">
                  <a:moveTo>
                    <a:pt x="8091883" y="65999"/>
                  </a:moveTo>
                  <a:lnTo>
                    <a:pt x="0" y="65999"/>
                  </a:lnTo>
                  <a:lnTo>
                    <a:pt x="0" y="0"/>
                  </a:lnTo>
                  <a:lnTo>
                    <a:pt x="8091883" y="0"/>
                  </a:lnTo>
                  <a:lnTo>
                    <a:pt x="8091883" y="65999"/>
                  </a:lnTo>
                  <a:close/>
                </a:path>
              </a:pathLst>
            </a:custGeom>
            <a:solidFill>
              <a:srgbClr val="8CBD3B"/>
            </a:solidFill>
          </p:spPr>
          <p:txBody>
            <a:bodyPr wrap="square" lIns="0" tIns="0" rIns="0" bIns="0" rtlCol="0"/>
            <a:lstStyle/>
            <a:p>
              <a:endParaRPr/>
            </a:p>
          </p:txBody>
        </p:sp>
      </p:grpSp>
      <p:sp>
        <p:nvSpPr>
          <p:cNvPr id="5" name="object 5"/>
          <p:cNvSpPr/>
          <p:nvPr/>
        </p:nvSpPr>
        <p:spPr>
          <a:xfrm>
            <a:off x="8203083" y="4732065"/>
            <a:ext cx="800398" cy="23502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55685" y="83407"/>
            <a:ext cx="7032625" cy="474489"/>
          </a:xfrm>
          <a:prstGeom prst="rect">
            <a:avLst/>
          </a:prstGeom>
        </p:spPr>
        <p:txBody>
          <a:bodyPr vert="horz" wrap="square" lIns="0" tIns="12700" rIns="0" bIns="0" rtlCol="0">
            <a:spAutoFit/>
          </a:bodyPr>
          <a:lstStyle/>
          <a:p>
            <a:pPr marR="87630" algn="ctr">
              <a:lnSpc>
                <a:spcPct val="100000"/>
              </a:lnSpc>
              <a:spcBef>
                <a:spcPts val="100"/>
              </a:spcBef>
            </a:pPr>
            <a:r>
              <a:rPr lang="en-US" sz="3000" b="1" spc="-165" dirty="0">
                <a:solidFill>
                  <a:srgbClr val="2BAADF"/>
                </a:solidFill>
                <a:latin typeface="Verdana"/>
                <a:cs typeface="Verdana"/>
              </a:rPr>
              <a:t>Future Analysis</a:t>
            </a:r>
            <a:endParaRPr sz="3000" dirty="0">
              <a:latin typeface="Verdana"/>
              <a:cs typeface="Verdana"/>
            </a:endParaRPr>
          </a:p>
        </p:txBody>
      </p:sp>
      <p:sp>
        <p:nvSpPr>
          <p:cNvPr id="10" name="object 4">
            <a:extLst>
              <a:ext uri="{FF2B5EF4-FFF2-40B4-BE49-F238E27FC236}">
                <a16:creationId xmlns:a16="http://schemas.microsoft.com/office/drawing/2014/main" id="{31ACDB52-C671-46D0-A91C-3706036190F7}"/>
              </a:ext>
            </a:extLst>
          </p:cNvPr>
          <p:cNvSpPr txBox="1"/>
          <p:nvPr/>
        </p:nvSpPr>
        <p:spPr>
          <a:xfrm>
            <a:off x="914400" y="619904"/>
            <a:ext cx="7482303" cy="4422814"/>
          </a:xfrm>
          <a:prstGeom prst="rect">
            <a:avLst/>
          </a:prstGeom>
        </p:spPr>
        <p:txBody>
          <a:bodyPr vert="horz" wrap="square" lIns="0" tIns="10795" rIns="0" bIns="0" rtlCol="0">
            <a:spAutoFit/>
          </a:bodyPr>
          <a:lstStyle/>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To analyse the performance of App A even further, it would be great to know how much each App has spent on each of their Non-Organic Channels (an App with small FB ad spend and a high count of FB installs could stand to gain way more users by increasing their FB ad spend)</a:t>
            </a:r>
          </a:p>
          <a:p>
            <a:pPr marL="297815" marR="5080" indent="-285750">
              <a:lnSpc>
                <a:spcPct val="100699"/>
              </a:lnSpc>
              <a:spcBef>
                <a:spcPts val="85"/>
              </a:spcBef>
              <a:buFont typeface="Arial" panose="020B0604020202020204" pitchFamily="34" charset="0"/>
              <a:buChar char="•"/>
            </a:pPr>
            <a:endParaRPr lang="en-US" sz="1600" dirty="0">
              <a:solidFill>
                <a:srgbClr val="424242"/>
              </a:solidFill>
              <a:latin typeface="Verdana"/>
              <a:cs typeface="Verdana"/>
            </a:endParaRPr>
          </a:p>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It would also be helpful to know the Cost of Acquiring a Customer for each App, and the app-specific Return on Ad Spend for each of the different channels each App uses. An app with high ROAS on Google Ads should focus on more Google Ads to drive their Non-Organic Growth. </a:t>
            </a:r>
          </a:p>
          <a:p>
            <a:pPr marL="297815" marR="5080" indent="-285750">
              <a:lnSpc>
                <a:spcPct val="100699"/>
              </a:lnSpc>
              <a:spcBef>
                <a:spcPts val="85"/>
              </a:spcBef>
              <a:buFont typeface="Arial" panose="020B0604020202020204" pitchFamily="34" charset="0"/>
              <a:buChar char="•"/>
            </a:pPr>
            <a:endParaRPr lang="en-US" sz="1600" dirty="0">
              <a:solidFill>
                <a:srgbClr val="424242"/>
              </a:solidFill>
              <a:latin typeface="Verdana"/>
              <a:cs typeface="Verdana"/>
            </a:endParaRPr>
          </a:p>
          <a:p>
            <a:pPr marL="297815" marR="5080" indent="-285750">
              <a:lnSpc>
                <a:spcPct val="100699"/>
              </a:lnSpc>
              <a:spcBef>
                <a:spcPts val="85"/>
              </a:spcBef>
              <a:buFont typeface="Arial" panose="020B0604020202020204" pitchFamily="34" charset="0"/>
              <a:buChar char="•"/>
            </a:pPr>
            <a:r>
              <a:rPr lang="en-US" sz="1600" dirty="0">
                <a:solidFill>
                  <a:srgbClr val="424242"/>
                </a:solidFill>
                <a:latin typeface="Verdana"/>
                <a:cs typeface="Verdana"/>
              </a:rPr>
              <a:t>A measure of an app’s “virality” could also be useful – how many times they are mentioned on Twitter, how many times they are shared with Referral links to other users, etc. This information could be used to identify apps with strong viral strategies that App A could emulate.</a:t>
            </a:r>
            <a:endParaRPr sz="1600" dirty="0">
              <a:latin typeface="Verdana"/>
              <a:cs typeface="Verdana"/>
            </a:endParaRPr>
          </a:p>
        </p:txBody>
      </p:sp>
    </p:spTree>
    <p:extLst>
      <p:ext uri="{BB962C8B-B14F-4D97-AF65-F5344CB8AC3E}">
        <p14:creationId xmlns:p14="http://schemas.microsoft.com/office/powerpoint/2010/main" val="88738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9143981" cy="514348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9119381" cy="5143489"/>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3439278" y="3182461"/>
            <a:ext cx="2298065" cy="711200"/>
          </a:xfrm>
          <a:prstGeom prst="rect">
            <a:avLst/>
          </a:prstGeom>
        </p:spPr>
        <p:txBody>
          <a:bodyPr vert="horz" wrap="square" lIns="0" tIns="12700" rIns="0" bIns="0" rtlCol="0">
            <a:spAutoFit/>
          </a:bodyPr>
          <a:lstStyle/>
          <a:p>
            <a:pPr marL="12700">
              <a:lnSpc>
                <a:spcPct val="100000"/>
              </a:lnSpc>
              <a:spcBef>
                <a:spcPts val="100"/>
              </a:spcBef>
            </a:pPr>
            <a:r>
              <a:rPr sz="4500" spc="-300" dirty="0"/>
              <a:t>Thanks!</a:t>
            </a:r>
            <a:endParaRPr sz="4500"/>
          </a:p>
        </p:txBody>
      </p:sp>
      <p:sp>
        <p:nvSpPr>
          <p:cNvPr id="6" name="object 6"/>
          <p:cNvSpPr/>
          <p:nvPr/>
        </p:nvSpPr>
        <p:spPr>
          <a:xfrm>
            <a:off x="3978667" y="4311616"/>
            <a:ext cx="1181747" cy="36207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TotalTime>
  <Words>844</Words>
  <Application>Microsoft Office PowerPoint</Application>
  <PresentationFormat>On-screen Show (16:9)</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Verdana</vt:lpstr>
      <vt:lpstr>Office Theme</vt:lpstr>
      <vt:lpstr>Measuring the Performance of App A in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Performance of App A in 2018</dc:title>
  <dc:creator>Naval Handa</dc:creator>
  <cp:lastModifiedBy>Naval Handa</cp:lastModifiedBy>
  <cp:revision>14</cp:revision>
  <dcterms:created xsi:type="dcterms:W3CDTF">2020-08-29T21:16:41Z</dcterms:created>
  <dcterms:modified xsi:type="dcterms:W3CDTF">2020-08-30T13:37:18Z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2020-08-29T00:00:00Z</vt:filetime>
  </property>
</Properties>
</file>