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7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1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3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7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3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6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1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0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82B2-1E33-472B-BD4E-EA56AE6E2E4C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67D0-797E-41B3-B76F-225AF0552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9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0862"/>
          </a:xfrm>
        </p:spPr>
        <p:txBody>
          <a:bodyPr>
            <a:normAutofit fontScale="90000"/>
          </a:bodyPr>
          <a:lstStyle/>
          <a:p>
            <a:r>
              <a:rPr lang="en-IN" sz="6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 Score Case Study</a:t>
            </a:r>
            <a:endParaRPr lang="en-IN" sz="6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13000"/>
          </a:xfrm>
        </p:spPr>
        <p:txBody>
          <a:bodyPr>
            <a:normAutofit/>
          </a:bodyPr>
          <a:lstStyle/>
          <a:p>
            <a:pPr algn="l"/>
            <a:r>
              <a:rPr lang="en-IN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Submitted by : </a:t>
            </a:r>
          </a:p>
          <a:p>
            <a:pPr algn="l"/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Naval Kishore</a:t>
            </a:r>
          </a:p>
          <a:p>
            <a:pPr algn="l"/>
            <a:r>
              <a:rPr lang="en-IN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Mukul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Pant</a:t>
            </a:r>
          </a:p>
          <a:p>
            <a:pPr algn="l"/>
            <a:r>
              <a:rPr lang="en-IN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Muthukumar</a:t>
            </a:r>
            <a:r>
              <a:rPr lang="en-I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Natarajan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7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02259"/>
            <a:ext cx="1077707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90" dirty="0" smtClean="0">
                <a:latin typeface="+mn-lt"/>
              </a:rPr>
              <a:t>Bivariate</a:t>
            </a:r>
            <a:r>
              <a:rPr b="1" spc="-75" dirty="0" smtClean="0">
                <a:latin typeface="+mn-lt"/>
              </a:rPr>
              <a:t> </a:t>
            </a:r>
            <a:r>
              <a:rPr b="1" spc="105" dirty="0">
                <a:latin typeface="+mn-lt"/>
              </a:rPr>
              <a:t>Analysis</a:t>
            </a:r>
            <a:r>
              <a:rPr b="1" spc="-80" dirty="0">
                <a:latin typeface="+mn-lt"/>
              </a:rPr>
              <a:t> </a:t>
            </a:r>
            <a:r>
              <a:rPr b="1" spc="45" dirty="0">
                <a:latin typeface="+mn-lt"/>
              </a:rPr>
              <a:t>for</a:t>
            </a:r>
            <a:r>
              <a:rPr b="1" spc="-75" dirty="0">
                <a:latin typeface="+mn-lt"/>
              </a:rPr>
              <a:t> </a:t>
            </a:r>
            <a:r>
              <a:rPr b="1" spc="65" dirty="0">
                <a:latin typeface="+mn-lt"/>
              </a:rPr>
              <a:t>Categorical</a:t>
            </a:r>
            <a:r>
              <a:rPr b="1" spc="-75" dirty="0">
                <a:latin typeface="+mn-lt"/>
              </a:rPr>
              <a:t> </a:t>
            </a:r>
            <a:r>
              <a:rPr b="1" spc="65" dirty="0">
                <a:latin typeface="+mn-lt"/>
              </a:rPr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624" y="5609730"/>
            <a:ext cx="14503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cs typeface="Arial"/>
              </a:rPr>
              <a:t>Las</a:t>
            </a:r>
            <a:r>
              <a:rPr sz="2000" b="1" dirty="0">
                <a:solidFill>
                  <a:srgbClr val="008000"/>
                </a:solidFill>
                <a:cs typeface="Arial"/>
              </a:rPr>
              <a:t>t</a:t>
            </a:r>
            <a:r>
              <a:rPr sz="2000" b="1" spc="-75" dirty="0">
                <a:solidFill>
                  <a:srgbClr val="008000"/>
                </a:solidFill>
                <a:cs typeface="Arial"/>
              </a:rPr>
              <a:t> </a:t>
            </a:r>
            <a:r>
              <a:rPr sz="2000" b="1" spc="-5" dirty="0">
                <a:solidFill>
                  <a:srgbClr val="008000"/>
                </a:solidFill>
                <a:cs typeface="Arial"/>
              </a:rPr>
              <a:t>Activity:</a:t>
            </a:r>
            <a:endParaRPr sz="2000" dirty="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149" y="588405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i="1" spc="50" dirty="0">
                <a:solidFill>
                  <a:srgbClr val="424242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045" y="5905894"/>
            <a:ext cx="107124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50" dirty="0">
                <a:solidFill>
                  <a:srgbClr val="FF0000"/>
                </a:solidFill>
                <a:cs typeface="Arial"/>
              </a:rPr>
              <a:t>SMS</a:t>
            </a:r>
            <a:r>
              <a:rPr sz="2000" spc="-40" dirty="0">
                <a:solidFill>
                  <a:srgbClr val="FF0000"/>
                </a:solidFill>
                <a:cs typeface="Arial"/>
              </a:rPr>
              <a:t> </a:t>
            </a:r>
            <a:r>
              <a:rPr sz="2000" spc="10" dirty="0">
                <a:solidFill>
                  <a:srgbClr val="FF0000"/>
                </a:solidFill>
                <a:cs typeface="Arial"/>
              </a:rPr>
              <a:t>Sent</a:t>
            </a:r>
            <a:r>
              <a:rPr sz="2000" i="1" spc="10" dirty="0">
                <a:solidFill>
                  <a:srgbClr val="424242"/>
                </a:solidFill>
                <a:cs typeface="Arial"/>
              </a:rPr>
              <a:t>'</a:t>
            </a:r>
            <a:endParaRPr sz="2000" dirty="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3739" y="5884050"/>
            <a:ext cx="827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cs typeface="Arial"/>
              </a:rPr>
              <a:t>high</a:t>
            </a:r>
            <a:r>
              <a:rPr sz="1800" spc="-10" dirty="0">
                <a:solidFill>
                  <a:srgbClr val="424242"/>
                </a:solidFill>
                <a:cs typeface="Arial"/>
              </a:rPr>
              <a:t> </a:t>
            </a:r>
            <a:r>
              <a:rPr sz="1800" dirty="0">
                <a:solidFill>
                  <a:srgbClr val="424242"/>
                </a:solidFill>
                <a:cs typeface="Arial"/>
              </a:rPr>
              <a:t>lead</a:t>
            </a:r>
            <a:r>
              <a:rPr sz="1800" spc="-10" dirty="0">
                <a:solidFill>
                  <a:srgbClr val="424242"/>
                </a:solidFill>
                <a:cs typeface="Arial"/>
              </a:rPr>
              <a:t> </a:t>
            </a:r>
            <a:r>
              <a:rPr sz="1800" spc="-70" dirty="0">
                <a:solidFill>
                  <a:srgbClr val="424242"/>
                </a:solidFill>
                <a:cs typeface="Arial"/>
              </a:rPr>
              <a:t>conversion</a:t>
            </a:r>
            <a:r>
              <a:rPr sz="1800" spc="-10" dirty="0">
                <a:solidFill>
                  <a:srgbClr val="424242"/>
                </a:solidFill>
                <a:cs typeface="Arial"/>
              </a:rPr>
              <a:t> </a:t>
            </a:r>
            <a:r>
              <a:rPr sz="1800" spc="5" dirty="0">
                <a:solidFill>
                  <a:srgbClr val="424242"/>
                </a:solidFill>
                <a:cs typeface="Arial"/>
              </a:rPr>
              <a:t>rate</a:t>
            </a:r>
            <a:r>
              <a:rPr sz="1800" spc="-5" dirty="0">
                <a:solidFill>
                  <a:srgbClr val="424242"/>
                </a:solidFill>
                <a:cs typeface="Arial"/>
              </a:rPr>
              <a:t> </a:t>
            </a:r>
            <a:r>
              <a:rPr sz="1800" spc="-10" dirty="0">
                <a:solidFill>
                  <a:srgbClr val="424242"/>
                </a:solidFill>
                <a:cs typeface="Arial"/>
              </a:rPr>
              <a:t>of </a:t>
            </a:r>
            <a:r>
              <a:rPr sz="1800" spc="85" dirty="0">
                <a:solidFill>
                  <a:srgbClr val="424242"/>
                </a:solidFill>
                <a:cs typeface="Arial"/>
              </a:rPr>
              <a:t>63%</a:t>
            </a:r>
            <a:r>
              <a:rPr sz="1800" b="1" spc="-45" dirty="0">
                <a:solidFill>
                  <a:srgbClr val="424242"/>
                </a:solidFill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cs typeface="Microsoft Sans Serif"/>
              </a:rPr>
              <a:t>30%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contribution</a:t>
            </a:r>
            <a:r>
              <a:rPr sz="18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from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last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cs typeface="Microsoft Sans Serif"/>
              </a:rPr>
              <a:t>activities,</a:t>
            </a:r>
            <a:endParaRPr sz="1800" dirty="0"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149" y="615837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i="1" spc="50" dirty="0">
                <a:solidFill>
                  <a:srgbClr val="424242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045" y="6180215"/>
            <a:ext cx="1504950" cy="269304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5" dirty="0">
                <a:solidFill>
                  <a:srgbClr val="FF0000"/>
                </a:solidFill>
                <a:cs typeface="Arial"/>
              </a:rPr>
              <a:t>Email</a:t>
            </a:r>
            <a:r>
              <a:rPr sz="2000" spc="-15" dirty="0">
                <a:solidFill>
                  <a:srgbClr val="FF0000"/>
                </a:solidFill>
                <a:cs typeface="Arial"/>
              </a:rPr>
              <a:t> </a:t>
            </a:r>
            <a:r>
              <a:rPr sz="2000" spc="5" dirty="0">
                <a:solidFill>
                  <a:srgbClr val="FF0000"/>
                </a:solidFill>
                <a:cs typeface="Arial"/>
              </a:rPr>
              <a:t>Opened'</a:t>
            </a:r>
            <a:endParaRPr sz="20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9861" y="6158370"/>
            <a:ext cx="888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24242"/>
                </a:solidFill>
                <a:cs typeface="Microsoft Sans Serif"/>
              </a:rPr>
              <a:t>activity</a:t>
            </a:r>
            <a:r>
              <a:rPr sz="1800" spc="6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contributed</a:t>
            </a:r>
            <a:r>
              <a:rPr sz="1800" spc="6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cs typeface="Microsoft Sans Serif"/>
              </a:rPr>
              <a:t>38%</a:t>
            </a:r>
            <a:r>
              <a:rPr sz="1800" spc="6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of</a:t>
            </a:r>
            <a:r>
              <a:rPr sz="1800" spc="6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last</a:t>
            </a:r>
            <a:r>
              <a:rPr sz="1800" spc="6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cs typeface="Microsoft Sans Serif"/>
              </a:rPr>
              <a:t>activities</a:t>
            </a:r>
            <a:r>
              <a:rPr sz="1800" spc="6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performed</a:t>
            </a:r>
            <a:r>
              <a:rPr sz="1800" spc="6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by</a:t>
            </a:r>
            <a:r>
              <a:rPr sz="1800" spc="6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1800" spc="6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customers,</a:t>
            </a:r>
            <a:r>
              <a:rPr sz="1800" spc="6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cs typeface="Microsoft Sans Serif"/>
              </a:rPr>
              <a:t>with</a:t>
            </a:r>
            <a:r>
              <a:rPr sz="1800" spc="7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85" dirty="0">
                <a:solidFill>
                  <a:srgbClr val="424242"/>
                </a:solidFill>
                <a:cs typeface="Arial"/>
              </a:rPr>
              <a:t>37%</a:t>
            </a:r>
            <a:r>
              <a:rPr sz="1800" spc="60" dirty="0">
                <a:solidFill>
                  <a:srgbClr val="424242"/>
                </a:solidFill>
                <a:cs typeface="Arial"/>
              </a:rPr>
              <a:t> </a:t>
            </a:r>
            <a:r>
              <a:rPr sz="1800" dirty="0">
                <a:solidFill>
                  <a:srgbClr val="424242"/>
                </a:solidFill>
                <a:cs typeface="Arial"/>
              </a:rPr>
              <a:t>lead</a:t>
            </a:r>
            <a:endParaRPr sz="1800" dirty="0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824" y="6432691"/>
            <a:ext cx="170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424242"/>
                </a:solidFill>
                <a:cs typeface="Arial"/>
              </a:rPr>
              <a:t>c</a:t>
            </a:r>
            <a:r>
              <a:rPr sz="1800" spc="-55" dirty="0">
                <a:solidFill>
                  <a:srgbClr val="424242"/>
                </a:solidFill>
                <a:cs typeface="Arial"/>
              </a:rPr>
              <a:t>o</a:t>
            </a:r>
            <a:r>
              <a:rPr sz="1800" spc="-65" dirty="0">
                <a:solidFill>
                  <a:srgbClr val="424242"/>
                </a:solidFill>
                <a:cs typeface="Arial"/>
              </a:rPr>
              <a:t>n</a:t>
            </a:r>
            <a:r>
              <a:rPr sz="1800" spc="-75" dirty="0">
                <a:solidFill>
                  <a:srgbClr val="424242"/>
                </a:solidFill>
                <a:cs typeface="Arial"/>
              </a:rPr>
              <a:t>v</a:t>
            </a:r>
            <a:r>
              <a:rPr sz="1800" spc="-15" dirty="0">
                <a:solidFill>
                  <a:srgbClr val="424242"/>
                </a:solidFill>
                <a:cs typeface="Arial"/>
              </a:rPr>
              <a:t>e</a:t>
            </a:r>
            <a:r>
              <a:rPr sz="1800" spc="-20" dirty="0">
                <a:solidFill>
                  <a:srgbClr val="424242"/>
                </a:solidFill>
                <a:cs typeface="Arial"/>
              </a:rPr>
              <a:t>r</a:t>
            </a:r>
            <a:r>
              <a:rPr sz="1800" spc="-70" dirty="0">
                <a:solidFill>
                  <a:srgbClr val="424242"/>
                </a:solidFill>
                <a:cs typeface="Arial"/>
              </a:rPr>
              <a:t>sion</a:t>
            </a:r>
            <a:r>
              <a:rPr sz="1800" spc="-15" dirty="0">
                <a:solidFill>
                  <a:srgbClr val="424242"/>
                </a:solidFill>
                <a:cs typeface="Arial"/>
              </a:rPr>
              <a:t> </a:t>
            </a:r>
            <a:r>
              <a:rPr sz="1800" spc="-5" dirty="0">
                <a:solidFill>
                  <a:srgbClr val="424242"/>
                </a:solidFill>
                <a:cs typeface="Arial"/>
              </a:rPr>
              <a:t>r</a:t>
            </a:r>
            <a:r>
              <a:rPr sz="1800" spc="45" dirty="0">
                <a:solidFill>
                  <a:srgbClr val="424242"/>
                </a:solidFill>
                <a:cs typeface="Arial"/>
              </a:rPr>
              <a:t>a</a:t>
            </a:r>
            <a:r>
              <a:rPr sz="1800" spc="15" dirty="0">
                <a:solidFill>
                  <a:srgbClr val="424242"/>
                </a:solidFill>
                <a:cs typeface="Arial"/>
              </a:rPr>
              <a:t>t</a:t>
            </a:r>
            <a:r>
              <a:rPr sz="1800" spc="-40" dirty="0">
                <a:solidFill>
                  <a:srgbClr val="424242"/>
                </a:solidFill>
                <a:cs typeface="Arial"/>
              </a:rPr>
              <a:t>e</a:t>
            </a:r>
            <a:r>
              <a:rPr sz="1800" spc="-4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65" y="962212"/>
            <a:ext cx="10104270" cy="46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7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02259"/>
            <a:ext cx="1053418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50" dirty="0">
                <a:latin typeface="+mn-lt"/>
              </a:rPr>
              <a:t>Data</a:t>
            </a:r>
            <a:r>
              <a:rPr b="1" spc="-85" dirty="0">
                <a:latin typeface="+mn-lt"/>
              </a:rPr>
              <a:t> </a:t>
            </a:r>
            <a:r>
              <a:rPr b="1" spc="70" dirty="0" smtClean="0">
                <a:latin typeface="+mn-lt"/>
              </a:rPr>
              <a:t>Preparation</a:t>
            </a:r>
            <a:endParaRPr b="1" spc="65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938" y="1269587"/>
            <a:ext cx="10060940" cy="4152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6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27329" algn="l"/>
              </a:tabLst>
            </a:pPr>
            <a:r>
              <a:rPr sz="2000" spc="15" dirty="0">
                <a:solidFill>
                  <a:srgbClr val="424242"/>
                </a:solidFill>
                <a:cs typeface="Microsoft Sans Serif"/>
              </a:rPr>
              <a:t>Binary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0" dirty="0">
                <a:solidFill>
                  <a:srgbClr val="424242"/>
                </a:solidFill>
                <a:cs typeface="Microsoft Sans Serif"/>
              </a:rPr>
              <a:t>level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cs typeface="Microsoft Sans Serif"/>
              </a:rPr>
              <a:t>categorical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cs typeface="Microsoft Sans Serif"/>
              </a:rPr>
              <a:t>columns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were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cs typeface="Microsoft Sans Serif"/>
              </a:rPr>
              <a:t>already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15" dirty="0">
                <a:solidFill>
                  <a:srgbClr val="424242"/>
                </a:solidFill>
                <a:cs typeface="Microsoft Sans Serif"/>
              </a:rPr>
              <a:t>mapped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5" dirty="0">
                <a:solidFill>
                  <a:srgbClr val="424242"/>
                </a:solidFill>
                <a:cs typeface="Microsoft Sans Serif"/>
              </a:rPr>
              <a:t>to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75" dirty="0">
                <a:solidFill>
                  <a:srgbClr val="424242"/>
                </a:solidFill>
                <a:cs typeface="Microsoft Sans Serif"/>
              </a:rPr>
              <a:t>1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cs typeface="Microsoft Sans Serif"/>
              </a:rPr>
              <a:t>/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75" dirty="0">
                <a:solidFill>
                  <a:srgbClr val="424242"/>
                </a:solidFill>
                <a:cs typeface="Microsoft Sans Serif"/>
              </a:rPr>
              <a:t>0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cs typeface="Microsoft Sans Serif"/>
              </a:rPr>
              <a:t>in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dirty="0">
                <a:solidFill>
                  <a:srgbClr val="424242"/>
                </a:solidFill>
                <a:cs typeface="Microsoft Sans Serif"/>
              </a:rPr>
              <a:t>previous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cs typeface="Microsoft Sans Serif"/>
              </a:rPr>
              <a:t>steps</a:t>
            </a:r>
            <a:endParaRPr sz="2000" dirty="0">
              <a:cs typeface="Microsoft Sans Serif"/>
            </a:endParaRPr>
          </a:p>
          <a:p>
            <a:pPr marL="354966" marR="5080" indent="-342900">
              <a:lnSpc>
                <a:spcPct val="114999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27329" algn="l"/>
              </a:tabLst>
            </a:pPr>
            <a:r>
              <a:rPr sz="2000" spc="-5" dirty="0">
                <a:solidFill>
                  <a:srgbClr val="424242"/>
                </a:solidFill>
                <a:cs typeface="Microsoft Sans Serif"/>
              </a:rPr>
              <a:t>Created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0" dirty="0">
                <a:solidFill>
                  <a:srgbClr val="424242"/>
                </a:solidFill>
                <a:cs typeface="Microsoft Sans Serif"/>
              </a:rPr>
              <a:t>dummy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cs typeface="Microsoft Sans Serif"/>
              </a:rPr>
              <a:t>features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0" dirty="0">
                <a:solidFill>
                  <a:srgbClr val="424242"/>
                </a:solidFill>
                <a:cs typeface="Microsoft Sans Serif"/>
              </a:rPr>
              <a:t>(one-hot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encoded)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for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cs typeface="Microsoft Sans Serif"/>
              </a:rPr>
              <a:t>categorical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cs typeface="Microsoft Sans Serif"/>
              </a:rPr>
              <a:t>variables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70" dirty="0">
                <a:solidFill>
                  <a:srgbClr val="424242"/>
                </a:solidFill>
                <a:cs typeface="Microsoft Sans Serif"/>
              </a:rPr>
              <a:t>–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Lead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dirty="0">
                <a:solidFill>
                  <a:srgbClr val="424242"/>
                </a:solidFill>
                <a:cs typeface="Microsoft Sans Serif"/>
              </a:rPr>
              <a:t>Origin,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Lead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40" dirty="0">
                <a:solidFill>
                  <a:srgbClr val="424242"/>
                </a:solidFill>
                <a:cs typeface="Microsoft Sans Serif"/>
              </a:rPr>
              <a:t>Source, </a:t>
            </a:r>
            <a:r>
              <a:rPr sz="2000" spc="-459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dirty="0">
                <a:solidFill>
                  <a:srgbClr val="424242"/>
                </a:solidFill>
                <a:cs typeface="Microsoft Sans Serif"/>
              </a:rPr>
              <a:t>Last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20" dirty="0">
                <a:solidFill>
                  <a:srgbClr val="424242"/>
                </a:solidFill>
                <a:cs typeface="Microsoft Sans Serif"/>
              </a:rPr>
              <a:t>Activity,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Specialization,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Current_occupation</a:t>
            </a:r>
            <a:endParaRPr sz="2000" dirty="0">
              <a:cs typeface="Microsoft Sans Serif"/>
            </a:endParaRPr>
          </a:p>
          <a:p>
            <a:pPr marL="354966" indent="-34290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§"/>
              <a:tabLst>
                <a:tab pos="227329" algn="l"/>
              </a:tabLst>
            </a:pPr>
            <a:r>
              <a:rPr sz="2000" spc="45" dirty="0">
                <a:solidFill>
                  <a:srgbClr val="424242"/>
                </a:solidFill>
                <a:cs typeface="Microsoft Sans Serif"/>
              </a:rPr>
              <a:t>Splitting</a:t>
            </a:r>
            <a:r>
              <a:rPr sz="2000" spc="-30" dirty="0">
                <a:solidFill>
                  <a:srgbClr val="424242"/>
                </a:solidFill>
                <a:cs typeface="Microsoft Sans Serif"/>
              </a:rPr>
              <a:t> Train</a:t>
            </a:r>
            <a:r>
              <a:rPr sz="2000" spc="-2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45" dirty="0">
                <a:solidFill>
                  <a:srgbClr val="424242"/>
                </a:solidFill>
                <a:cs typeface="Microsoft Sans Serif"/>
              </a:rPr>
              <a:t>&amp;</a:t>
            </a:r>
            <a:r>
              <a:rPr sz="2000" spc="-2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30" dirty="0">
                <a:solidFill>
                  <a:srgbClr val="424242"/>
                </a:solidFill>
                <a:cs typeface="Microsoft Sans Serif"/>
              </a:rPr>
              <a:t>Test 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Sets</a:t>
            </a:r>
            <a:endParaRPr sz="2000" dirty="0">
              <a:cs typeface="Microsoft Sans Serif"/>
            </a:endParaRPr>
          </a:p>
          <a:p>
            <a:pPr marL="443230" lvl="1">
              <a:lnSpc>
                <a:spcPct val="100000"/>
              </a:lnSpc>
              <a:spcBef>
                <a:spcPts val="825"/>
              </a:spcBef>
              <a:tabLst>
                <a:tab pos="684530" algn="l"/>
              </a:tabLst>
            </a:pPr>
            <a:r>
              <a:rPr sz="2000" spc="45" dirty="0">
                <a:solidFill>
                  <a:srgbClr val="424242"/>
                </a:solidFill>
                <a:cs typeface="Microsoft Sans Serif"/>
              </a:rPr>
              <a:t>70:30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70" dirty="0">
                <a:solidFill>
                  <a:srgbClr val="424242"/>
                </a:solidFill>
                <a:cs typeface="Microsoft Sans Serif"/>
              </a:rPr>
              <a:t>%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25" dirty="0">
                <a:solidFill>
                  <a:srgbClr val="424242"/>
                </a:solidFill>
                <a:cs typeface="Microsoft Sans Serif"/>
              </a:rPr>
              <a:t>ratio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was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chosen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for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0" dirty="0">
                <a:solidFill>
                  <a:srgbClr val="424242"/>
                </a:solidFill>
                <a:cs typeface="Microsoft Sans Serif"/>
              </a:rPr>
              <a:t>split</a:t>
            </a:r>
            <a:endParaRPr sz="2000" dirty="0">
              <a:cs typeface="Microsoft Sans Serif"/>
            </a:endParaRPr>
          </a:p>
          <a:p>
            <a:pPr marL="354966" indent="-34290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§"/>
              <a:tabLst>
                <a:tab pos="227329" algn="l"/>
              </a:tabLst>
            </a:pPr>
            <a:r>
              <a:rPr sz="2000" b="1" spc="-20" dirty="0">
                <a:solidFill>
                  <a:srgbClr val="424242"/>
                </a:solidFill>
                <a:cs typeface="Microsoft Sans Serif"/>
              </a:rPr>
              <a:t>Feature</a:t>
            </a:r>
            <a:r>
              <a:rPr sz="2000" b="1" spc="-4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b="1" spc="5" dirty="0">
                <a:solidFill>
                  <a:srgbClr val="424242"/>
                </a:solidFill>
                <a:cs typeface="Microsoft Sans Serif"/>
              </a:rPr>
              <a:t>scaling</a:t>
            </a:r>
            <a:endParaRPr sz="2000" b="1" dirty="0">
              <a:cs typeface="Microsoft Sans Serif"/>
            </a:endParaRPr>
          </a:p>
          <a:p>
            <a:pPr marL="443230" lvl="1">
              <a:lnSpc>
                <a:spcPct val="100000"/>
              </a:lnSpc>
              <a:spcBef>
                <a:spcPts val="825"/>
              </a:spcBef>
              <a:tabLst>
                <a:tab pos="684530" algn="l"/>
              </a:tabLst>
            </a:pPr>
            <a:r>
              <a:rPr sz="2000" spc="5" dirty="0">
                <a:solidFill>
                  <a:srgbClr val="424242"/>
                </a:solidFill>
                <a:cs typeface="Microsoft Sans Serif"/>
              </a:rPr>
              <a:t>Standardization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0" dirty="0">
                <a:solidFill>
                  <a:srgbClr val="424242"/>
                </a:solidFill>
                <a:cs typeface="Microsoft Sans Serif"/>
              </a:rPr>
              <a:t>method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was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used </a:t>
            </a:r>
            <a:r>
              <a:rPr sz="2000" spc="55" dirty="0">
                <a:solidFill>
                  <a:srgbClr val="424242"/>
                </a:solidFill>
                <a:cs typeface="Microsoft Sans Serif"/>
              </a:rPr>
              <a:t>to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scale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cs typeface="Microsoft Sans Serif"/>
              </a:rPr>
              <a:t>features</a:t>
            </a:r>
            <a:endParaRPr sz="2000" dirty="0">
              <a:cs typeface="Microsoft Sans Serif"/>
            </a:endParaRPr>
          </a:p>
          <a:p>
            <a:pPr marL="354966" indent="-34290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§"/>
              <a:tabLst>
                <a:tab pos="227329" algn="l"/>
              </a:tabLst>
            </a:pPr>
            <a:r>
              <a:rPr sz="2000" b="1" spc="-15" dirty="0">
                <a:solidFill>
                  <a:srgbClr val="424242"/>
                </a:solidFill>
                <a:cs typeface="Microsoft Sans Serif"/>
              </a:rPr>
              <a:t>Checking</a:t>
            </a:r>
            <a:r>
              <a:rPr sz="2000" b="1" spc="-3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b="1" spc="35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2000" b="1" spc="-2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b="1" spc="10" dirty="0">
                <a:solidFill>
                  <a:srgbClr val="424242"/>
                </a:solidFill>
                <a:cs typeface="Microsoft Sans Serif"/>
              </a:rPr>
              <a:t>correlations</a:t>
            </a:r>
            <a:endParaRPr sz="2000" b="1" dirty="0">
              <a:cs typeface="Microsoft Sans Serif"/>
            </a:endParaRPr>
          </a:p>
          <a:p>
            <a:pPr marL="431166" marR="654050" lvl="1">
              <a:lnSpc>
                <a:spcPct val="114999"/>
              </a:lnSpc>
              <a:spcBef>
                <a:spcPts val="500"/>
              </a:spcBef>
              <a:tabLst>
                <a:tab pos="684530" algn="l"/>
              </a:tabLst>
            </a:pPr>
            <a:r>
              <a:rPr sz="2000" spc="5" dirty="0">
                <a:solidFill>
                  <a:srgbClr val="424242"/>
                </a:solidFill>
                <a:cs typeface="Microsoft Sans Serif"/>
              </a:rPr>
              <a:t>Predictor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cs typeface="Microsoft Sans Serif"/>
              </a:rPr>
              <a:t>variables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which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were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highly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cs typeface="Microsoft Sans Serif"/>
              </a:rPr>
              <a:t>correlated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90" dirty="0">
                <a:solidFill>
                  <a:srgbClr val="424242"/>
                </a:solidFill>
                <a:cs typeface="Microsoft Sans Serif"/>
              </a:rPr>
              <a:t>with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35" dirty="0">
                <a:solidFill>
                  <a:srgbClr val="424242"/>
                </a:solidFill>
                <a:cs typeface="Microsoft Sans Serif"/>
              </a:rPr>
              <a:t>each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25" dirty="0">
                <a:solidFill>
                  <a:srgbClr val="424242"/>
                </a:solidFill>
                <a:cs typeface="Microsoft Sans Serif"/>
              </a:rPr>
              <a:t>other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were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25" dirty="0">
                <a:solidFill>
                  <a:srgbClr val="424242"/>
                </a:solidFill>
                <a:cs typeface="Microsoft Sans Serif"/>
              </a:rPr>
              <a:t>dropped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25" dirty="0">
                <a:solidFill>
                  <a:srgbClr val="424242"/>
                </a:solidFill>
                <a:cs typeface="Microsoft Sans Serif"/>
              </a:rPr>
              <a:t>(Lead </a:t>
            </a:r>
            <a:r>
              <a:rPr sz="2000" spc="-46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Origin_Lead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45" dirty="0">
                <a:solidFill>
                  <a:srgbClr val="424242"/>
                </a:solidFill>
                <a:cs typeface="Microsoft Sans Serif"/>
              </a:rPr>
              <a:t>Import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cs typeface="Microsoft Sans Serif"/>
              </a:rPr>
              <a:t>and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Lead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5" dirty="0">
                <a:solidFill>
                  <a:srgbClr val="424242"/>
                </a:solidFill>
                <a:cs typeface="Microsoft Sans Serif"/>
              </a:rPr>
              <a:t>Origin_Lead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65" dirty="0">
                <a:solidFill>
                  <a:srgbClr val="424242"/>
                </a:solidFill>
                <a:cs typeface="Microsoft Sans Serif"/>
              </a:rPr>
              <a:t>Add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35" dirty="0">
                <a:solidFill>
                  <a:srgbClr val="424242"/>
                </a:solidFill>
                <a:cs typeface="Microsoft Sans Serif"/>
              </a:rPr>
              <a:t>Form).</a:t>
            </a:r>
            <a:endParaRPr sz="20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5534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02259"/>
            <a:ext cx="573358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00" dirty="0">
                <a:latin typeface="+mn-lt"/>
              </a:rPr>
              <a:t>Model</a:t>
            </a:r>
            <a:r>
              <a:rPr b="1" spc="-165" dirty="0">
                <a:latin typeface="+mn-lt"/>
              </a:rPr>
              <a:t> </a:t>
            </a:r>
            <a:r>
              <a:rPr b="1" spc="90" dirty="0">
                <a:latin typeface="+mn-lt"/>
              </a:rPr>
              <a:t>Building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24" y="1091216"/>
            <a:ext cx="9615170" cy="34347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00" b="1" spc="-30" dirty="0">
                <a:solidFill>
                  <a:srgbClr val="FF0000"/>
                </a:solidFill>
                <a:cs typeface="Arial"/>
              </a:rPr>
              <a:t>Feature</a:t>
            </a:r>
            <a:r>
              <a:rPr sz="2200" b="1" spc="-50" dirty="0">
                <a:solidFill>
                  <a:srgbClr val="FF0000"/>
                </a:solidFill>
                <a:cs typeface="Arial"/>
              </a:rPr>
              <a:t> </a:t>
            </a:r>
            <a:r>
              <a:rPr sz="2200" b="1" spc="-35" dirty="0">
                <a:solidFill>
                  <a:srgbClr val="FF0000"/>
                </a:solidFill>
                <a:cs typeface="Arial"/>
              </a:rPr>
              <a:t>Selection</a:t>
            </a:r>
            <a:endParaRPr sz="2200" dirty="0">
              <a:solidFill>
                <a:srgbClr val="FF0000"/>
              </a:solidFill>
              <a:cs typeface="Arial"/>
            </a:endParaRPr>
          </a:p>
          <a:p>
            <a:pPr marL="312421" indent="-285750">
              <a:lnSpc>
                <a:spcPct val="100000"/>
              </a:lnSpc>
              <a:spcBef>
                <a:spcPts val="96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sz="1800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cs typeface="Microsoft Sans Serif"/>
              </a:rPr>
              <a:t>set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cs typeface="Microsoft Sans Serif"/>
              </a:rPr>
              <a:t>lots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cs typeface="Microsoft Sans Serif"/>
              </a:rPr>
              <a:t>dimension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cs typeface="Microsoft Sans Serif"/>
              </a:rPr>
              <a:t>large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cs typeface="Microsoft Sans Serif"/>
              </a:rPr>
              <a:t>number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cs typeface="Microsoft Sans Serif"/>
              </a:rPr>
              <a:t>features.</a:t>
            </a:r>
            <a:endParaRPr sz="1800" dirty="0">
              <a:cs typeface="Microsoft Sans Serif"/>
            </a:endParaRPr>
          </a:p>
          <a:p>
            <a:pPr marL="312421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cs typeface="Microsoft Sans Serif"/>
              </a:rPr>
              <a:t>This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reduce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cs typeface="Microsoft Sans Serif"/>
              </a:rPr>
              <a:t>model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cs typeface="Microsoft Sans Serif"/>
              </a:rPr>
              <a:t>performance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cs typeface="Microsoft Sans Serif"/>
              </a:rPr>
              <a:t>might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cs typeface="Microsoft Sans Serif"/>
              </a:rPr>
              <a:t>take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high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cs typeface="Microsoft Sans Serif"/>
              </a:rPr>
              <a:t>computation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cs typeface="Microsoft Sans Serif"/>
              </a:rPr>
              <a:t>time.</a:t>
            </a:r>
            <a:endParaRPr sz="1800" dirty="0">
              <a:cs typeface="Microsoft Sans Serif"/>
            </a:endParaRPr>
          </a:p>
          <a:p>
            <a:pPr marL="312421" marR="5080" indent="-285750">
              <a:lnSpc>
                <a:spcPct val="114999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sz="1800" spc="-20" dirty="0">
                <a:solidFill>
                  <a:srgbClr val="424242"/>
                </a:solidFill>
                <a:cs typeface="Microsoft Sans Serif"/>
              </a:rPr>
              <a:t>Hence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cs typeface="Microsoft Sans Serif"/>
              </a:rPr>
              <a:t>it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is</a:t>
            </a:r>
            <a:r>
              <a:rPr sz="18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cs typeface="Microsoft Sans Serif"/>
              </a:rPr>
              <a:t>important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perform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70" dirty="0">
                <a:cs typeface="Arial"/>
              </a:rPr>
              <a:t>Recursive</a:t>
            </a:r>
            <a:r>
              <a:rPr sz="1800" spc="-10" dirty="0">
                <a:cs typeface="Arial"/>
              </a:rPr>
              <a:t> </a:t>
            </a:r>
            <a:r>
              <a:rPr sz="1800" spc="-25" dirty="0">
                <a:cs typeface="Arial"/>
              </a:rPr>
              <a:t>Feature</a:t>
            </a:r>
            <a:r>
              <a:rPr sz="1800" spc="-5" dirty="0">
                <a:cs typeface="Arial"/>
              </a:rPr>
              <a:t> </a:t>
            </a:r>
            <a:r>
              <a:rPr sz="1800" spc="-25" dirty="0">
                <a:cs typeface="Arial"/>
              </a:rPr>
              <a:t>Elimination</a:t>
            </a:r>
            <a:r>
              <a:rPr sz="1800" spc="-35" dirty="0">
                <a:cs typeface="Arial"/>
              </a:rPr>
              <a:t> </a:t>
            </a:r>
            <a:r>
              <a:rPr sz="1800" spc="-85" dirty="0">
                <a:solidFill>
                  <a:srgbClr val="424242"/>
                </a:solidFill>
                <a:cs typeface="Microsoft Sans Serif"/>
              </a:rPr>
              <a:t>(RFE)</a:t>
            </a:r>
            <a:r>
              <a:rPr sz="18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cs typeface="Microsoft Sans Serif"/>
              </a:rPr>
              <a:t>select</a:t>
            </a:r>
            <a:r>
              <a:rPr sz="1800" spc="-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only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the </a:t>
            </a:r>
            <a:r>
              <a:rPr sz="1800" spc="-459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cs typeface="Microsoft Sans Serif"/>
              </a:rPr>
              <a:t>important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cs typeface="Microsoft Sans Serif"/>
              </a:rPr>
              <a:t>columns.</a:t>
            </a:r>
            <a:endParaRPr sz="1800" dirty="0">
              <a:cs typeface="Microsoft Sans Serif"/>
            </a:endParaRPr>
          </a:p>
          <a:p>
            <a:pPr marL="312421" indent="-28575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cs typeface="Microsoft Sans Serif"/>
              </a:rPr>
              <a:t>Then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cs typeface="Microsoft Sans Serif"/>
              </a:rPr>
              <a:t>we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cs typeface="Microsoft Sans Serif"/>
              </a:rPr>
              <a:t>can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manually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ﬁne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tune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cs typeface="Microsoft Sans Serif"/>
              </a:rPr>
              <a:t>model.</a:t>
            </a:r>
            <a:endParaRPr sz="1800" dirty="0">
              <a:cs typeface="Microsoft Sans Serif"/>
            </a:endParaRPr>
          </a:p>
          <a:p>
            <a:pPr marL="312421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sz="1800" spc="-120" dirty="0">
                <a:solidFill>
                  <a:srgbClr val="424242"/>
                </a:solidFill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cs typeface="Microsoft Sans Serif"/>
              </a:rPr>
              <a:t>ou</a:t>
            </a:r>
            <a:r>
              <a:rPr sz="1800" spc="15" dirty="0">
                <a:solidFill>
                  <a:srgbClr val="424242"/>
                </a:solidFill>
                <a:cs typeface="Microsoft Sans Serif"/>
              </a:rPr>
              <a:t>t</a:t>
            </a:r>
            <a:r>
              <a:rPr sz="1800" spc="-90" dirty="0">
                <a:solidFill>
                  <a:srgbClr val="424242"/>
                </a:solidFill>
                <a:cs typeface="Microsoft Sans Serif"/>
              </a:rPr>
              <a:t>c</a:t>
            </a:r>
            <a:r>
              <a:rPr sz="1800" spc="-5" dirty="0">
                <a:solidFill>
                  <a:srgbClr val="424242"/>
                </a:solidFill>
                <a:cs typeface="Microsoft Sans Serif"/>
              </a:rPr>
              <a:t>ome</a:t>
            </a:r>
            <a:endParaRPr sz="1800" dirty="0">
              <a:cs typeface="Microsoft Sans Serif"/>
            </a:endParaRPr>
          </a:p>
          <a:p>
            <a:pPr marL="744221" lvl="1" indent="-28575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§"/>
              <a:tabLst>
                <a:tab pos="698500" algn="l"/>
              </a:tabLst>
            </a:pPr>
            <a:r>
              <a:rPr sz="1800" spc="-85" dirty="0">
                <a:solidFill>
                  <a:srgbClr val="424242"/>
                </a:solidFill>
                <a:cs typeface="Microsoft Sans Serif"/>
              </a:rPr>
              <a:t>P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r</a:t>
            </a:r>
            <a:r>
              <a:rPr sz="1800" spc="-45" dirty="0">
                <a:solidFill>
                  <a:srgbClr val="424242"/>
                </a:solidFill>
                <a:cs typeface="Microsoft Sans Serif"/>
              </a:rPr>
              <a:t>e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cs typeface="Microsoft Sans Serif"/>
              </a:rPr>
              <a:t>48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olumns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cs typeface="Microsoft Sans Serif"/>
              </a:rPr>
              <a:t>&amp;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105" dirty="0">
                <a:solidFill>
                  <a:srgbClr val="424242"/>
                </a:solidFill>
                <a:cs typeface="Microsoft Sans Serif"/>
              </a:rPr>
              <a:t>P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o</a:t>
            </a:r>
            <a:r>
              <a:rPr sz="1800" spc="-30" dirty="0">
                <a:solidFill>
                  <a:srgbClr val="424242"/>
                </a:solidFill>
                <a:cs typeface="Microsoft Sans Serif"/>
              </a:rPr>
              <a:t>s</a:t>
            </a:r>
            <a:r>
              <a:rPr sz="1800" spc="125" dirty="0">
                <a:solidFill>
                  <a:srgbClr val="424242"/>
                </a:solidFill>
                <a:cs typeface="Microsoft Sans Serif"/>
              </a:rPr>
              <a:t>t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cs typeface="Microsoft Sans Serif"/>
              </a:rPr>
              <a:t>15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olumns</a:t>
            </a:r>
            <a:endParaRPr sz="18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3396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5593" y="988837"/>
            <a:ext cx="3387725" cy="5668645"/>
            <a:chOff x="3945593" y="988837"/>
            <a:chExt cx="3387725" cy="566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593" y="4028428"/>
              <a:ext cx="3387203" cy="26288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100" y="988837"/>
              <a:ext cx="3108599" cy="30541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614" y="-130347"/>
            <a:ext cx="3527425" cy="1971052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b="1" spc="100" dirty="0">
                <a:latin typeface="+mn-lt"/>
              </a:rPr>
              <a:t>Model</a:t>
            </a:r>
            <a:r>
              <a:rPr b="1" spc="-150" dirty="0">
                <a:latin typeface="+mn-lt"/>
              </a:rPr>
              <a:t> </a:t>
            </a:r>
            <a:r>
              <a:rPr b="1" spc="85" dirty="0">
                <a:latin typeface="+mn-lt"/>
              </a:rPr>
              <a:t>Evaluation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b="0" spc="-25" dirty="0">
                <a:solidFill>
                  <a:srgbClr val="FF0000"/>
                </a:solidFill>
                <a:latin typeface="Arial MT"/>
                <a:cs typeface="Arial MT"/>
              </a:rPr>
              <a:t>Train</a:t>
            </a:r>
            <a:r>
              <a:rPr sz="2800" b="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sz="2800" b="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endParaRPr sz="28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69275" y="988850"/>
            <a:ext cx="3488690" cy="5668645"/>
            <a:chOff x="8069275" y="988850"/>
            <a:chExt cx="3488690" cy="56686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275" y="4028431"/>
              <a:ext cx="3488314" cy="2628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2375" y="988850"/>
              <a:ext cx="3015806" cy="3054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42112" y="405975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cs typeface="Microsoft Sans Serif"/>
              </a:rPr>
              <a:t>Confusion</a:t>
            </a:r>
            <a:r>
              <a:rPr sz="1400" spc="-20" dirty="0">
                <a:cs typeface="Microsoft Sans Serif"/>
              </a:rPr>
              <a:t> </a:t>
            </a:r>
            <a:r>
              <a:rPr sz="1400" spc="25" dirty="0">
                <a:cs typeface="Microsoft Sans Serif"/>
              </a:rPr>
              <a:t>Matrix</a:t>
            </a:r>
            <a:r>
              <a:rPr sz="1400" spc="-15" dirty="0">
                <a:cs typeface="Microsoft Sans Serif"/>
              </a:rPr>
              <a:t> </a:t>
            </a:r>
            <a:r>
              <a:rPr sz="1400" spc="35" dirty="0">
                <a:cs typeface="Microsoft Sans Serif"/>
              </a:rPr>
              <a:t>&amp;</a:t>
            </a:r>
            <a:r>
              <a:rPr sz="1400" spc="-15" dirty="0">
                <a:cs typeface="Microsoft Sans Serif"/>
              </a:rPr>
              <a:t> </a:t>
            </a:r>
            <a:r>
              <a:rPr sz="1400" dirty="0">
                <a:cs typeface="Microsoft Sans Serif"/>
              </a:rPr>
              <a:t>Evaluation</a:t>
            </a:r>
            <a:r>
              <a:rPr sz="1400" spc="-15" dirty="0">
                <a:cs typeface="Microsoft Sans Serif"/>
              </a:rPr>
              <a:t> </a:t>
            </a:r>
            <a:r>
              <a:rPr sz="1400" spc="5" dirty="0">
                <a:cs typeface="Microsoft Sans Serif"/>
              </a:rPr>
              <a:t>Metrics </a:t>
            </a:r>
            <a:r>
              <a:rPr sz="1400" spc="-355" dirty="0">
                <a:cs typeface="Microsoft Sans Serif"/>
              </a:rPr>
              <a:t> </a:t>
            </a:r>
            <a:r>
              <a:rPr sz="1400" spc="70" dirty="0">
                <a:cs typeface="Microsoft Sans Serif"/>
              </a:rPr>
              <a:t>with</a:t>
            </a:r>
            <a:r>
              <a:rPr sz="1400" spc="-20" dirty="0">
                <a:cs typeface="Microsoft Sans Serif"/>
              </a:rPr>
              <a:t> </a:t>
            </a:r>
            <a:r>
              <a:rPr sz="1400" spc="35" dirty="0">
                <a:cs typeface="Microsoft Sans Serif"/>
              </a:rPr>
              <a:t>0.345</a:t>
            </a:r>
            <a:r>
              <a:rPr sz="1400" spc="-15" dirty="0">
                <a:cs typeface="Microsoft Sans Serif"/>
              </a:rPr>
              <a:t> </a:t>
            </a:r>
            <a:r>
              <a:rPr sz="1400" spc="-35" dirty="0">
                <a:cs typeface="Microsoft Sans Serif"/>
              </a:rPr>
              <a:t>as</a:t>
            </a:r>
            <a:r>
              <a:rPr sz="1400" spc="-20" dirty="0">
                <a:cs typeface="Microsoft Sans Serif"/>
              </a:rPr>
              <a:t> </a:t>
            </a:r>
            <a:r>
              <a:rPr sz="1400" spc="25" dirty="0">
                <a:cs typeface="Microsoft Sans Serif"/>
              </a:rPr>
              <a:t>cutoff</a:t>
            </a:r>
            <a:endParaRPr sz="1400" dirty="0"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9187" y="439150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cs typeface="Microsoft Sans Serif"/>
              </a:rPr>
              <a:t>Confusion</a:t>
            </a:r>
            <a:r>
              <a:rPr sz="1400" spc="-20" dirty="0">
                <a:cs typeface="Microsoft Sans Serif"/>
              </a:rPr>
              <a:t> </a:t>
            </a:r>
            <a:r>
              <a:rPr sz="1400" spc="25" dirty="0">
                <a:cs typeface="Microsoft Sans Serif"/>
              </a:rPr>
              <a:t>Matrix</a:t>
            </a:r>
            <a:r>
              <a:rPr sz="1400" spc="-15" dirty="0">
                <a:cs typeface="Microsoft Sans Serif"/>
              </a:rPr>
              <a:t> </a:t>
            </a:r>
            <a:r>
              <a:rPr sz="1400" spc="35" dirty="0">
                <a:cs typeface="Microsoft Sans Serif"/>
              </a:rPr>
              <a:t>&amp;</a:t>
            </a:r>
            <a:r>
              <a:rPr sz="1400" spc="-15" dirty="0">
                <a:cs typeface="Microsoft Sans Serif"/>
              </a:rPr>
              <a:t> </a:t>
            </a:r>
            <a:r>
              <a:rPr sz="1400" dirty="0">
                <a:cs typeface="Microsoft Sans Serif"/>
              </a:rPr>
              <a:t>Evaluation</a:t>
            </a:r>
            <a:r>
              <a:rPr sz="1400" spc="-15" dirty="0">
                <a:cs typeface="Microsoft Sans Serif"/>
              </a:rPr>
              <a:t> </a:t>
            </a:r>
            <a:r>
              <a:rPr sz="1400" spc="5" dirty="0">
                <a:cs typeface="Microsoft Sans Serif"/>
              </a:rPr>
              <a:t>Metrics </a:t>
            </a:r>
            <a:r>
              <a:rPr sz="1400" spc="-355" dirty="0">
                <a:cs typeface="Microsoft Sans Serif"/>
              </a:rPr>
              <a:t> </a:t>
            </a:r>
            <a:r>
              <a:rPr sz="1400" spc="70" dirty="0">
                <a:cs typeface="Microsoft Sans Serif"/>
              </a:rPr>
              <a:t>with</a:t>
            </a:r>
            <a:r>
              <a:rPr sz="1400" spc="-20" dirty="0">
                <a:cs typeface="Microsoft Sans Serif"/>
              </a:rPr>
              <a:t> </a:t>
            </a:r>
            <a:r>
              <a:rPr sz="1400" spc="25" dirty="0">
                <a:cs typeface="Microsoft Sans Serif"/>
              </a:rPr>
              <a:t>0.41</a:t>
            </a:r>
            <a:r>
              <a:rPr sz="1400" spc="-15" dirty="0">
                <a:cs typeface="Microsoft Sans Serif"/>
              </a:rPr>
              <a:t> </a:t>
            </a:r>
            <a:r>
              <a:rPr sz="1400" spc="-35" dirty="0">
                <a:cs typeface="Microsoft Sans Serif"/>
              </a:rPr>
              <a:t>as</a:t>
            </a:r>
            <a:r>
              <a:rPr sz="1400" spc="-15" dirty="0">
                <a:cs typeface="Microsoft Sans Serif"/>
              </a:rPr>
              <a:t> </a:t>
            </a:r>
            <a:r>
              <a:rPr sz="1400" spc="25" dirty="0">
                <a:cs typeface="Microsoft Sans Serif"/>
              </a:rPr>
              <a:t>cutoff</a:t>
            </a:r>
            <a:endParaRPr sz="14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82652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02259"/>
            <a:ext cx="540497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00" dirty="0">
                <a:latin typeface="+mn-lt"/>
              </a:rPr>
              <a:t>Model</a:t>
            </a:r>
            <a:r>
              <a:rPr b="1" spc="-150" dirty="0">
                <a:latin typeface="+mn-lt"/>
              </a:rPr>
              <a:t> </a:t>
            </a:r>
            <a:r>
              <a:rPr b="1" spc="85" dirty="0">
                <a:latin typeface="+mn-lt"/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614" y="1013640"/>
            <a:ext cx="4271645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cs typeface="Arial MT"/>
              </a:rPr>
              <a:t>Confusion</a:t>
            </a:r>
            <a:r>
              <a:rPr sz="2800" spc="-35" dirty="0">
                <a:solidFill>
                  <a:srgbClr val="FF0000"/>
                </a:solidFill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cs typeface="Arial MT"/>
              </a:rPr>
              <a:t>Matrix</a:t>
            </a:r>
            <a:r>
              <a:rPr sz="2800" spc="-35" dirty="0">
                <a:solidFill>
                  <a:srgbClr val="FF0000"/>
                </a:solidFill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cs typeface="Arial MT"/>
              </a:rPr>
              <a:t>&amp;</a:t>
            </a:r>
            <a:r>
              <a:rPr sz="2800" spc="-40" dirty="0">
                <a:solidFill>
                  <a:srgbClr val="FF0000"/>
                </a:solidFill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cs typeface="Arial MT"/>
              </a:rPr>
              <a:t>Metrics</a:t>
            </a:r>
          </a:p>
          <a:p>
            <a:pPr marL="116205">
              <a:lnSpc>
                <a:spcPct val="100000"/>
              </a:lnSpc>
              <a:spcBef>
                <a:spcPts val="40"/>
              </a:spcBef>
            </a:pPr>
            <a:r>
              <a:rPr sz="1800" spc="-15" dirty="0">
                <a:solidFill>
                  <a:srgbClr val="FF0000"/>
                </a:solidFill>
                <a:cs typeface="Arial MT"/>
              </a:rPr>
              <a:t>Train</a:t>
            </a:r>
            <a:r>
              <a:rPr sz="1800" spc="-35" dirty="0">
                <a:solidFill>
                  <a:srgbClr val="FF0000"/>
                </a:solidFill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cs typeface="Arial MT"/>
              </a:rPr>
              <a:t>Data</a:t>
            </a:r>
            <a:r>
              <a:rPr sz="1800" spc="-35" dirty="0">
                <a:solidFill>
                  <a:srgbClr val="FF0000"/>
                </a:solidFill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cs typeface="Arial MT"/>
              </a:rPr>
              <a:t>Set</a:t>
            </a:r>
            <a:endParaRPr sz="1800" dirty="0">
              <a:solidFill>
                <a:srgbClr val="FF0000"/>
              </a:solidFill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18" y="1784874"/>
            <a:ext cx="3854337" cy="30953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47708" y="1445803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0000"/>
                </a:solidFill>
                <a:cs typeface="Arial MT"/>
              </a:rPr>
              <a:t>Test</a:t>
            </a:r>
            <a:r>
              <a:rPr sz="1800" spc="-45" dirty="0">
                <a:solidFill>
                  <a:srgbClr val="FF0000"/>
                </a:solidFill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cs typeface="Arial MT"/>
              </a:rPr>
              <a:t>Data</a:t>
            </a:r>
            <a:r>
              <a:rPr sz="1800" spc="-40" dirty="0">
                <a:solidFill>
                  <a:srgbClr val="FF0000"/>
                </a:solidFill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cs typeface="Arial MT"/>
              </a:rPr>
              <a:t>Set</a:t>
            </a:r>
            <a:endParaRPr sz="1800" dirty="0">
              <a:solidFill>
                <a:srgbClr val="FF0000"/>
              </a:solidFill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4675" y="1784874"/>
            <a:ext cx="3964911" cy="30306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880" y="5089864"/>
            <a:ext cx="11169650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206375" indent="-3594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0" dirty="0">
                <a:cs typeface="Microsoft Sans Serif"/>
              </a:rPr>
              <a:t>Using</a:t>
            </a:r>
            <a:r>
              <a:rPr sz="1700" spc="-15" dirty="0">
                <a:cs typeface="Microsoft Sans Serif"/>
              </a:rPr>
              <a:t> </a:t>
            </a:r>
            <a:r>
              <a:rPr sz="1700" spc="-45" dirty="0">
                <a:cs typeface="Microsoft Sans Serif"/>
              </a:rPr>
              <a:t>a</a:t>
            </a:r>
            <a:r>
              <a:rPr sz="1700" spc="-10" dirty="0">
                <a:cs typeface="Microsoft Sans Serif"/>
              </a:rPr>
              <a:t> </a:t>
            </a:r>
            <a:r>
              <a:rPr sz="1700" spc="50" dirty="0">
                <a:cs typeface="Microsoft Sans Serif"/>
              </a:rPr>
              <a:t>cut-off</a:t>
            </a:r>
            <a:r>
              <a:rPr sz="1700" spc="-15" dirty="0">
                <a:cs typeface="Microsoft Sans Serif"/>
              </a:rPr>
              <a:t> </a:t>
            </a:r>
            <a:r>
              <a:rPr sz="1700" spc="5" dirty="0">
                <a:cs typeface="Microsoft Sans Serif"/>
              </a:rPr>
              <a:t>value</a:t>
            </a:r>
            <a:r>
              <a:rPr sz="1700" spc="-10" dirty="0">
                <a:cs typeface="Microsoft Sans Serif"/>
              </a:rPr>
              <a:t> </a:t>
            </a:r>
            <a:r>
              <a:rPr sz="1700" spc="40" dirty="0">
                <a:cs typeface="Microsoft Sans Serif"/>
              </a:rPr>
              <a:t>of</a:t>
            </a:r>
            <a:r>
              <a:rPr sz="1700" spc="-10" dirty="0">
                <a:cs typeface="Microsoft Sans Serif"/>
              </a:rPr>
              <a:t> </a:t>
            </a:r>
            <a:r>
              <a:rPr sz="1700" spc="20" dirty="0">
                <a:cs typeface="Microsoft Sans Serif"/>
              </a:rPr>
              <a:t>0.345,</a:t>
            </a:r>
            <a:r>
              <a:rPr sz="1700" spc="-15" dirty="0">
                <a:cs typeface="Microsoft Sans Serif"/>
              </a:rPr>
              <a:t> </a:t>
            </a:r>
            <a:r>
              <a:rPr sz="1700" spc="35" dirty="0">
                <a:cs typeface="Microsoft Sans Serif"/>
              </a:rPr>
              <a:t>the</a:t>
            </a:r>
            <a:r>
              <a:rPr sz="1700" spc="-10" dirty="0">
                <a:cs typeface="Microsoft Sans Serif"/>
              </a:rPr>
              <a:t> </a:t>
            </a:r>
            <a:r>
              <a:rPr sz="1700" spc="30" dirty="0">
                <a:cs typeface="Microsoft Sans Serif"/>
              </a:rPr>
              <a:t>model</a:t>
            </a:r>
            <a:r>
              <a:rPr sz="1700" spc="-10" dirty="0">
                <a:cs typeface="Microsoft Sans Serif"/>
              </a:rPr>
              <a:t> </a:t>
            </a:r>
            <a:r>
              <a:rPr sz="1700" spc="-15" dirty="0">
                <a:cs typeface="Microsoft Sans Serif"/>
              </a:rPr>
              <a:t>achieved </a:t>
            </a:r>
            <a:r>
              <a:rPr sz="1700" spc="-45" dirty="0">
                <a:cs typeface="Microsoft Sans Serif"/>
              </a:rPr>
              <a:t>a</a:t>
            </a:r>
            <a:r>
              <a:rPr sz="1700" spc="-30" dirty="0">
                <a:cs typeface="Microsoft Sans Serif"/>
              </a:rPr>
              <a:t> </a:t>
            </a:r>
            <a:r>
              <a:rPr sz="1700" b="1" spc="-30" dirty="0">
                <a:cs typeface="Arial"/>
              </a:rPr>
              <a:t>sensitivity</a:t>
            </a:r>
            <a:r>
              <a:rPr sz="1700" b="1" spc="-40" dirty="0">
                <a:cs typeface="Arial"/>
              </a:rPr>
              <a:t> </a:t>
            </a:r>
            <a:r>
              <a:rPr sz="1700" spc="40" dirty="0">
                <a:cs typeface="Microsoft Sans Serif"/>
              </a:rPr>
              <a:t>of</a:t>
            </a:r>
            <a:r>
              <a:rPr sz="1700" spc="-15" dirty="0">
                <a:cs typeface="Microsoft Sans Serif"/>
              </a:rPr>
              <a:t> </a:t>
            </a:r>
            <a:r>
              <a:rPr sz="1700" b="1" spc="55" dirty="0">
                <a:cs typeface="Arial"/>
              </a:rPr>
              <a:t>80.05%</a:t>
            </a:r>
            <a:r>
              <a:rPr sz="1700" b="1" spc="-10" dirty="0">
                <a:cs typeface="Arial"/>
              </a:rPr>
              <a:t> </a:t>
            </a:r>
            <a:r>
              <a:rPr sz="1700" b="1" spc="-45" dirty="0">
                <a:cs typeface="Arial"/>
              </a:rPr>
              <a:t>in</a:t>
            </a:r>
            <a:r>
              <a:rPr sz="1700" b="1" spc="-15" dirty="0">
                <a:cs typeface="Arial"/>
              </a:rPr>
              <a:t> </a:t>
            </a:r>
            <a:r>
              <a:rPr sz="1700" b="1" spc="10" dirty="0">
                <a:cs typeface="Arial"/>
              </a:rPr>
              <a:t>the</a:t>
            </a:r>
            <a:r>
              <a:rPr sz="1700" b="1" spc="-10" dirty="0">
                <a:cs typeface="Arial"/>
              </a:rPr>
              <a:t> </a:t>
            </a:r>
            <a:r>
              <a:rPr sz="1700" b="1" spc="-5" dirty="0">
                <a:cs typeface="Arial"/>
              </a:rPr>
              <a:t>train</a:t>
            </a:r>
            <a:r>
              <a:rPr sz="1700" b="1" spc="-10" dirty="0">
                <a:cs typeface="Arial"/>
              </a:rPr>
              <a:t> </a:t>
            </a:r>
            <a:r>
              <a:rPr sz="1700" b="1" spc="-20" dirty="0">
                <a:cs typeface="Arial"/>
              </a:rPr>
              <a:t>set</a:t>
            </a:r>
            <a:r>
              <a:rPr sz="1700" b="1" spc="-45" dirty="0">
                <a:cs typeface="Arial"/>
              </a:rPr>
              <a:t> </a:t>
            </a:r>
            <a:r>
              <a:rPr sz="1700" spc="5" dirty="0">
                <a:cs typeface="Microsoft Sans Serif"/>
              </a:rPr>
              <a:t>and</a:t>
            </a:r>
            <a:r>
              <a:rPr sz="1700" spc="-10" dirty="0">
                <a:cs typeface="Microsoft Sans Serif"/>
              </a:rPr>
              <a:t> </a:t>
            </a:r>
            <a:r>
              <a:rPr sz="1700" b="1" spc="55" dirty="0">
                <a:cs typeface="Arial"/>
              </a:rPr>
              <a:t>79.82%</a:t>
            </a:r>
            <a:r>
              <a:rPr sz="1700" b="1" spc="-10" dirty="0">
                <a:cs typeface="Arial"/>
              </a:rPr>
              <a:t> </a:t>
            </a:r>
            <a:r>
              <a:rPr sz="1700" b="1" spc="-45" dirty="0">
                <a:cs typeface="Arial"/>
              </a:rPr>
              <a:t>in</a:t>
            </a:r>
            <a:r>
              <a:rPr sz="1700" b="1" spc="-15" dirty="0">
                <a:cs typeface="Arial"/>
              </a:rPr>
              <a:t> </a:t>
            </a:r>
            <a:r>
              <a:rPr sz="1700" b="1" spc="10" dirty="0">
                <a:cs typeface="Arial"/>
              </a:rPr>
              <a:t>the </a:t>
            </a:r>
            <a:r>
              <a:rPr sz="1700" b="1" spc="-455" dirty="0">
                <a:cs typeface="Arial"/>
              </a:rPr>
              <a:t> </a:t>
            </a:r>
            <a:r>
              <a:rPr sz="1700" b="1" dirty="0">
                <a:cs typeface="Arial"/>
              </a:rPr>
              <a:t>test</a:t>
            </a:r>
            <a:r>
              <a:rPr sz="1700" b="1" spc="-20" dirty="0">
                <a:cs typeface="Arial"/>
              </a:rPr>
              <a:t> </a:t>
            </a:r>
            <a:r>
              <a:rPr sz="1700" b="1" spc="-40" dirty="0">
                <a:cs typeface="Arial"/>
              </a:rPr>
              <a:t>set</a:t>
            </a:r>
            <a:r>
              <a:rPr sz="1700" spc="-40" dirty="0">
                <a:cs typeface="Microsoft Sans Serif"/>
              </a:rPr>
              <a:t>.</a:t>
            </a:r>
            <a:endParaRPr sz="1700" dirty="0">
              <a:cs typeface="Microsoft Sans Serif"/>
            </a:endParaRPr>
          </a:p>
          <a:p>
            <a:pPr marL="371475" marR="5080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5" dirty="0">
                <a:cs typeface="Microsoft Sans Serif"/>
              </a:rPr>
              <a:t>Sensitivity</a:t>
            </a:r>
            <a:r>
              <a:rPr sz="1700" spc="-15" dirty="0">
                <a:cs typeface="Microsoft Sans Serif"/>
              </a:rPr>
              <a:t> </a:t>
            </a:r>
            <a:r>
              <a:rPr sz="1700" spc="10" dirty="0">
                <a:cs typeface="Microsoft Sans Serif"/>
              </a:rPr>
              <a:t>in</a:t>
            </a:r>
            <a:r>
              <a:rPr sz="1700" spc="-10" dirty="0">
                <a:cs typeface="Microsoft Sans Serif"/>
              </a:rPr>
              <a:t> </a:t>
            </a:r>
            <a:r>
              <a:rPr sz="1700" spc="30" dirty="0">
                <a:cs typeface="Microsoft Sans Serif"/>
              </a:rPr>
              <a:t>this</a:t>
            </a:r>
            <a:r>
              <a:rPr sz="1700" spc="-10" dirty="0">
                <a:cs typeface="Microsoft Sans Serif"/>
              </a:rPr>
              <a:t> </a:t>
            </a:r>
            <a:r>
              <a:rPr sz="1700" spc="-50" dirty="0">
                <a:cs typeface="Microsoft Sans Serif"/>
              </a:rPr>
              <a:t>case</a:t>
            </a:r>
            <a:r>
              <a:rPr sz="1700" spc="-10" dirty="0">
                <a:cs typeface="Microsoft Sans Serif"/>
              </a:rPr>
              <a:t> </a:t>
            </a:r>
            <a:r>
              <a:rPr sz="1700" dirty="0">
                <a:cs typeface="Microsoft Sans Serif"/>
              </a:rPr>
              <a:t>indicates</a:t>
            </a:r>
            <a:r>
              <a:rPr sz="1700" spc="-10" dirty="0">
                <a:cs typeface="Microsoft Sans Serif"/>
              </a:rPr>
              <a:t> </a:t>
            </a:r>
            <a:r>
              <a:rPr sz="1700" spc="65" dirty="0">
                <a:cs typeface="Microsoft Sans Serif"/>
              </a:rPr>
              <a:t>how</a:t>
            </a:r>
            <a:r>
              <a:rPr sz="1700" spc="-10" dirty="0">
                <a:cs typeface="Microsoft Sans Serif"/>
              </a:rPr>
              <a:t> </a:t>
            </a:r>
            <a:r>
              <a:rPr sz="1700" spc="5" dirty="0">
                <a:cs typeface="Microsoft Sans Serif"/>
              </a:rPr>
              <a:t>many</a:t>
            </a:r>
            <a:r>
              <a:rPr sz="1700" spc="-10" dirty="0">
                <a:cs typeface="Microsoft Sans Serif"/>
              </a:rPr>
              <a:t> </a:t>
            </a:r>
            <a:r>
              <a:rPr sz="1700" spc="5" dirty="0">
                <a:cs typeface="Microsoft Sans Serif"/>
              </a:rPr>
              <a:t>leads</a:t>
            </a:r>
            <a:r>
              <a:rPr sz="1700" spc="-10" dirty="0">
                <a:cs typeface="Microsoft Sans Serif"/>
              </a:rPr>
              <a:t> </a:t>
            </a:r>
            <a:r>
              <a:rPr sz="1700" spc="35" dirty="0">
                <a:cs typeface="Microsoft Sans Serif"/>
              </a:rPr>
              <a:t>the</a:t>
            </a:r>
            <a:r>
              <a:rPr sz="1700" spc="-10" dirty="0">
                <a:cs typeface="Microsoft Sans Serif"/>
              </a:rPr>
              <a:t> </a:t>
            </a:r>
            <a:r>
              <a:rPr sz="1700" spc="30" dirty="0">
                <a:cs typeface="Microsoft Sans Serif"/>
              </a:rPr>
              <a:t>model</a:t>
            </a:r>
            <a:r>
              <a:rPr sz="1700" spc="-10" dirty="0">
                <a:cs typeface="Microsoft Sans Serif"/>
              </a:rPr>
              <a:t> </a:t>
            </a:r>
            <a:r>
              <a:rPr sz="1700" spc="30" dirty="0">
                <a:cs typeface="Microsoft Sans Serif"/>
              </a:rPr>
              <a:t>identify</a:t>
            </a:r>
            <a:r>
              <a:rPr sz="1700" spc="-10" dirty="0">
                <a:cs typeface="Microsoft Sans Serif"/>
              </a:rPr>
              <a:t> </a:t>
            </a:r>
            <a:r>
              <a:rPr sz="1700" spc="15" dirty="0">
                <a:cs typeface="Microsoft Sans Serif"/>
              </a:rPr>
              <a:t>correctly</a:t>
            </a:r>
            <a:r>
              <a:rPr sz="1700" spc="-10" dirty="0">
                <a:cs typeface="Microsoft Sans Serif"/>
              </a:rPr>
              <a:t> </a:t>
            </a:r>
            <a:r>
              <a:rPr sz="1700" spc="40" dirty="0">
                <a:cs typeface="Microsoft Sans Serif"/>
              </a:rPr>
              <a:t>out</a:t>
            </a:r>
            <a:r>
              <a:rPr sz="1700" spc="-10" dirty="0">
                <a:cs typeface="Microsoft Sans Serif"/>
              </a:rPr>
              <a:t> </a:t>
            </a:r>
            <a:r>
              <a:rPr sz="1700" spc="40" dirty="0">
                <a:cs typeface="Microsoft Sans Serif"/>
              </a:rPr>
              <a:t>of</a:t>
            </a:r>
            <a:r>
              <a:rPr sz="1700" spc="-10" dirty="0">
                <a:cs typeface="Microsoft Sans Serif"/>
              </a:rPr>
              <a:t> </a:t>
            </a:r>
            <a:r>
              <a:rPr sz="1700" spc="60" dirty="0">
                <a:cs typeface="Microsoft Sans Serif"/>
              </a:rPr>
              <a:t>all</a:t>
            </a:r>
            <a:r>
              <a:rPr sz="1700" spc="-10" dirty="0">
                <a:cs typeface="Microsoft Sans Serif"/>
              </a:rPr>
              <a:t> </a:t>
            </a:r>
            <a:r>
              <a:rPr sz="1700" spc="35" dirty="0">
                <a:cs typeface="Microsoft Sans Serif"/>
              </a:rPr>
              <a:t>potential</a:t>
            </a:r>
            <a:r>
              <a:rPr sz="1700" spc="-10" dirty="0">
                <a:cs typeface="Microsoft Sans Serif"/>
              </a:rPr>
              <a:t> </a:t>
            </a:r>
            <a:r>
              <a:rPr sz="1700" spc="5" dirty="0">
                <a:cs typeface="Microsoft Sans Serif"/>
              </a:rPr>
              <a:t>leads</a:t>
            </a:r>
            <a:r>
              <a:rPr sz="1700" spc="-10" dirty="0">
                <a:cs typeface="Microsoft Sans Serif"/>
              </a:rPr>
              <a:t> </a:t>
            </a:r>
            <a:r>
              <a:rPr sz="1700" spc="35" dirty="0">
                <a:cs typeface="Microsoft Sans Serif"/>
              </a:rPr>
              <a:t>which</a:t>
            </a:r>
            <a:r>
              <a:rPr sz="1700" spc="-60" dirty="0">
                <a:cs typeface="Microsoft Sans Serif"/>
              </a:rPr>
              <a:t> </a:t>
            </a:r>
            <a:r>
              <a:rPr sz="1700" spc="-20" dirty="0">
                <a:cs typeface="Microsoft Sans Serif"/>
              </a:rPr>
              <a:t>are </a:t>
            </a:r>
            <a:r>
              <a:rPr sz="1700" spc="-434" dirty="0">
                <a:cs typeface="Microsoft Sans Serif"/>
              </a:rPr>
              <a:t> </a:t>
            </a:r>
            <a:r>
              <a:rPr sz="1700" spc="15" dirty="0">
                <a:cs typeface="Microsoft Sans Serif"/>
              </a:rPr>
              <a:t>converting</a:t>
            </a:r>
            <a:endParaRPr sz="1700" dirty="0"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cs typeface="Microsoft Sans Serif"/>
              </a:rPr>
              <a:t>The</a:t>
            </a:r>
            <a:r>
              <a:rPr sz="1700" spc="-15" dirty="0">
                <a:cs typeface="Microsoft Sans Serif"/>
              </a:rPr>
              <a:t> </a:t>
            </a:r>
            <a:r>
              <a:rPr sz="1700" spc="-85" dirty="0">
                <a:cs typeface="Microsoft Sans Serif"/>
              </a:rPr>
              <a:t>CEO</a:t>
            </a:r>
            <a:r>
              <a:rPr sz="1700" spc="-15" dirty="0">
                <a:cs typeface="Microsoft Sans Serif"/>
              </a:rPr>
              <a:t> </a:t>
            </a:r>
            <a:r>
              <a:rPr sz="1700" spc="40" dirty="0">
                <a:cs typeface="Microsoft Sans Serif"/>
              </a:rPr>
              <a:t>of</a:t>
            </a:r>
            <a:r>
              <a:rPr sz="1700" spc="-10" dirty="0">
                <a:cs typeface="Microsoft Sans Serif"/>
              </a:rPr>
              <a:t> </a:t>
            </a:r>
            <a:r>
              <a:rPr sz="1700" spc="-30" dirty="0">
                <a:cs typeface="Microsoft Sans Serif"/>
              </a:rPr>
              <a:t>X</a:t>
            </a:r>
            <a:r>
              <a:rPr sz="1700" spc="-15" dirty="0">
                <a:cs typeface="Microsoft Sans Serif"/>
              </a:rPr>
              <a:t> </a:t>
            </a:r>
            <a:r>
              <a:rPr sz="1700" spc="-10" dirty="0">
                <a:cs typeface="Microsoft Sans Serif"/>
              </a:rPr>
              <a:t>Education</a:t>
            </a:r>
            <a:r>
              <a:rPr sz="1700" spc="-15" dirty="0">
                <a:cs typeface="Microsoft Sans Serif"/>
              </a:rPr>
              <a:t> </a:t>
            </a:r>
            <a:r>
              <a:rPr sz="1700" spc="5" dirty="0">
                <a:cs typeface="Microsoft Sans Serif"/>
              </a:rPr>
              <a:t>had</a:t>
            </a:r>
            <a:r>
              <a:rPr sz="1700" spc="-10" dirty="0">
                <a:cs typeface="Microsoft Sans Serif"/>
              </a:rPr>
              <a:t> </a:t>
            </a:r>
            <a:r>
              <a:rPr sz="1700" spc="15" dirty="0">
                <a:cs typeface="Microsoft Sans Serif"/>
              </a:rPr>
              <a:t>set</a:t>
            </a:r>
            <a:r>
              <a:rPr sz="1700" spc="-15" dirty="0">
                <a:cs typeface="Microsoft Sans Serif"/>
              </a:rPr>
              <a:t> </a:t>
            </a:r>
            <a:r>
              <a:rPr sz="1700" spc="-45" dirty="0">
                <a:cs typeface="Microsoft Sans Serif"/>
              </a:rPr>
              <a:t>a</a:t>
            </a:r>
            <a:r>
              <a:rPr sz="1700" spc="-15" dirty="0">
                <a:cs typeface="Microsoft Sans Serif"/>
              </a:rPr>
              <a:t> </a:t>
            </a:r>
            <a:r>
              <a:rPr sz="1700" spc="35" dirty="0">
                <a:cs typeface="Microsoft Sans Serif"/>
              </a:rPr>
              <a:t>target</a:t>
            </a:r>
            <a:r>
              <a:rPr sz="1700" spc="-30" dirty="0">
                <a:cs typeface="Microsoft Sans Serif"/>
              </a:rPr>
              <a:t> </a:t>
            </a:r>
            <a:r>
              <a:rPr sz="1700" b="1" spc="-30" dirty="0">
                <a:cs typeface="Arial"/>
              </a:rPr>
              <a:t>sensitivity</a:t>
            </a:r>
            <a:r>
              <a:rPr sz="1700" b="1" spc="-15" dirty="0">
                <a:cs typeface="Arial"/>
              </a:rPr>
              <a:t> </a:t>
            </a:r>
            <a:r>
              <a:rPr sz="1700" b="1" spc="-10" dirty="0">
                <a:cs typeface="Arial"/>
              </a:rPr>
              <a:t>of</a:t>
            </a:r>
            <a:r>
              <a:rPr sz="1700" b="1" spc="-15" dirty="0">
                <a:cs typeface="Arial"/>
              </a:rPr>
              <a:t> </a:t>
            </a:r>
            <a:r>
              <a:rPr sz="1700" b="1" spc="-35" dirty="0">
                <a:cs typeface="Arial"/>
              </a:rPr>
              <a:t>around</a:t>
            </a:r>
            <a:r>
              <a:rPr sz="1700" b="1" spc="-10" dirty="0">
                <a:cs typeface="Arial"/>
              </a:rPr>
              <a:t> </a:t>
            </a:r>
            <a:r>
              <a:rPr sz="1700" b="1" spc="35" dirty="0">
                <a:cs typeface="Arial"/>
              </a:rPr>
              <a:t>80%</a:t>
            </a:r>
            <a:r>
              <a:rPr sz="1700" spc="35" dirty="0">
                <a:cs typeface="Microsoft Sans Serif"/>
              </a:rPr>
              <a:t>.</a:t>
            </a:r>
            <a:endParaRPr sz="1700" dirty="0"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cs typeface="Microsoft Sans Serif"/>
              </a:rPr>
              <a:t>The</a:t>
            </a:r>
            <a:r>
              <a:rPr sz="1700" spc="-10" dirty="0">
                <a:cs typeface="Microsoft Sans Serif"/>
              </a:rPr>
              <a:t> </a:t>
            </a:r>
            <a:r>
              <a:rPr sz="1700" spc="30" dirty="0">
                <a:cs typeface="Microsoft Sans Serif"/>
              </a:rPr>
              <a:t>model</a:t>
            </a:r>
            <a:r>
              <a:rPr sz="1700" spc="-10" dirty="0">
                <a:cs typeface="Microsoft Sans Serif"/>
              </a:rPr>
              <a:t> </a:t>
            </a:r>
            <a:r>
              <a:rPr sz="1700" spc="5" dirty="0">
                <a:cs typeface="Microsoft Sans Serif"/>
              </a:rPr>
              <a:t>also</a:t>
            </a:r>
            <a:r>
              <a:rPr sz="1700" spc="-10" dirty="0">
                <a:cs typeface="Microsoft Sans Serif"/>
              </a:rPr>
              <a:t> </a:t>
            </a:r>
            <a:r>
              <a:rPr sz="1700" spc="-20" dirty="0">
                <a:cs typeface="Microsoft Sans Serif"/>
              </a:rPr>
              <a:t>achieved</a:t>
            </a:r>
            <a:r>
              <a:rPr sz="1700" spc="-10" dirty="0">
                <a:cs typeface="Microsoft Sans Serif"/>
              </a:rPr>
              <a:t> </a:t>
            </a:r>
            <a:r>
              <a:rPr sz="1700" spc="-15" dirty="0">
                <a:cs typeface="Microsoft Sans Serif"/>
              </a:rPr>
              <a:t>an</a:t>
            </a:r>
            <a:r>
              <a:rPr sz="1700" spc="-25" dirty="0">
                <a:cs typeface="Microsoft Sans Serif"/>
              </a:rPr>
              <a:t> </a:t>
            </a:r>
            <a:r>
              <a:rPr sz="1700" b="1" spc="-75" dirty="0">
                <a:cs typeface="Arial"/>
              </a:rPr>
              <a:t>accuracy</a:t>
            </a:r>
            <a:r>
              <a:rPr sz="1700" b="1" spc="-5" dirty="0">
                <a:cs typeface="Arial"/>
              </a:rPr>
              <a:t> </a:t>
            </a:r>
            <a:r>
              <a:rPr sz="1700" b="1" spc="-10" dirty="0">
                <a:cs typeface="Arial"/>
              </a:rPr>
              <a:t>of </a:t>
            </a:r>
            <a:r>
              <a:rPr sz="1700" b="1" spc="30" dirty="0">
                <a:cs typeface="Arial"/>
              </a:rPr>
              <a:t>80.46%</a:t>
            </a:r>
            <a:r>
              <a:rPr sz="1700" spc="30" dirty="0">
                <a:cs typeface="Microsoft Sans Serif"/>
              </a:rPr>
              <a:t>,</a:t>
            </a:r>
            <a:r>
              <a:rPr sz="1700" spc="-10" dirty="0">
                <a:cs typeface="Microsoft Sans Serif"/>
              </a:rPr>
              <a:t> </a:t>
            </a:r>
            <a:r>
              <a:rPr sz="1700" spc="35" dirty="0">
                <a:cs typeface="Microsoft Sans Serif"/>
              </a:rPr>
              <a:t>which</a:t>
            </a:r>
            <a:r>
              <a:rPr sz="1700" spc="-10" dirty="0">
                <a:cs typeface="Microsoft Sans Serif"/>
              </a:rPr>
              <a:t> </a:t>
            </a:r>
            <a:r>
              <a:rPr sz="1700" spc="-15" dirty="0">
                <a:cs typeface="Microsoft Sans Serif"/>
              </a:rPr>
              <a:t>is</a:t>
            </a:r>
            <a:r>
              <a:rPr sz="1700" spc="-10" dirty="0">
                <a:cs typeface="Microsoft Sans Serif"/>
              </a:rPr>
              <a:t> </a:t>
            </a:r>
            <a:r>
              <a:rPr sz="1700" spc="10" dirty="0">
                <a:cs typeface="Microsoft Sans Serif"/>
              </a:rPr>
              <a:t>in</a:t>
            </a:r>
            <a:r>
              <a:rPr sz="1700" spc="-5" dirty="0">
                <a:cs typeface="Microsoft Sans Serif"/>
              </a:rPr>
              <a:t> </a:t>
            </a:r>
            <a:r>
              <a:rPr sz="1700" spc="25" dirty="0">
                <a:cs typeface="Microsoft Sans Serif"/>
              </a:rPr>
              <a:t>line</a:t>
            </a:r>
            <a:r>
              <a:rPr sz="1700" spc="-10" dirty="0">
                <a:cs typeface="Microsoft Sans Serif"/>
              </a:rPr>
              <a:t> </a:t>
            </a:r>
            <a:r>
              <a:rPr sz="1700" spc="90" dirty="0">
                <a:cs typeface="Microsoft Sans Serif"/>
              </a:rPr>
              <a:t>with</a:t>
            </a:r>
            <a:r>
              <a:rPr sz="1700" spc="-10" dirty="0">
                <a:cs typeface="Microsoft Sans Serif"/>
              </a:rPr>
              <a:t> </a:t>
            </a:r>
            <a:r>
              <a:rPr sz="1700" spc="35" dirty="0">
                <a:cs typeface="Microsoft Sans Serif"/>
              </a:rPr>
              <a:t>the</a:t>
            </a:r>
            <a:r>
              <a:rPr sz="1700" spc="-10" dirty="0">
                <a:cs typeface="Microsoft Sans Serif"/>
              </a:rPr>
              <a:t> </a:t>
            </a:r>
            <a:r>
              <a:rPr sz="1700" spc="25" dirty="0">
                <a:cs typeface="Microsoft Sans Serif"/>
              </a:rPr>
              <a:t>study's</a:t>
            </a:r>
            <a:r>
              <a:rPr sz="1700" spc="-10" dirty="0">
                <a:cs typeface="Microsoft Sans Serif"/>
              </a:rPr>
              <a:t> objectives.</a:t>
            </a:r>
            <a:endParaRPr sz="17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87394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02259"/>
            <a:ext cx="1049132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95" dirty="0">
                <a:latin typeface="+mn-lt"/>
              </a:rPr>
              <a:t>Recommendation</a:t>
            </a:r>
            <a:r>
              <a:rPr b="1" spc="-100" dirty="0">
                <a:latin typeface="+mn-lt"/>
              </a:rPr>
              <a:t> </a:t>
            </a:r>
            <a:r>
              <a:rPr b="1" spc="100" dirty="0">
                <a:latin typeface="+mn-lt"/>
              </a:rPr>
              <a:t>based</a:t>
            </a:r>
            <a:r>
              <a:rPr b="1" spc="-95" dirty="0">
                <a:latin typeface="+mn-lt"/>
              </a:rPr>
              <a:t> </a:t>
            </a:r>
            <a:r>
              <a:rPr b="1" spc="85" dirty="0">
                <a:latin typeface="+mn-lt"/>
              </a:rPr>
              <a:t>on</a:t>
            </a:r>
            <a:r>
              <a:rPr b="1" spc="-95" dirty="0">
                <a:latin typeface="+mn-lt"/>
              </a:rPr>
              <a:t> </a:t>
            </a:r>
            <a:r>
              <a:rPr b="1" spc="25" dirty="0">
                <a:latin typeface="+mn-lt"/>
              </a:rPr>
              <a:t>Final</a:t>
            </a:r>
            <a:r>
              <a:rPr b="1" spc="-95" dirty="0">
                <a:latin typeface="+mn-lt"/>
              </a:rPr>
              <a:t> </a:t>
            </a:r>
            <a:r>
              <a:rPr b="1" spc="100" dirty="0">
                <a:latin typeface="+mn-lt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664" y="1113206"/>
            <a:ext cx="11013440" cy="5103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5080" indent="-291465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304165" algn="l"/>
              </a:tabLst>
            </a:pPr>
            <a:r>
              <a:rPr sz="2000" spc="30" dirty="0">
                <a:cs typeface="Microsoft Sans Serif"/>
              </a:rPr>
              <a:t>As </a:t>
            </a:r>
            <a:r>
              <a:rPr sz="2000" spc="15" dirty="0">
                <a:cs typeface="Microsoft Sans Serif"/>
              </a:rPr>
              <a:t>per </a:t>
            </a:r>
            <a:r>
              <a:rPr sz="2000" spc="35" dirty="0">
                <a:cs typeface="Microsoft Sans Serif"/>
              </a:rPr>
              <a:t>the </a:t>
            </a:r>
            <a:r>
              <a:rPr sz="2000" spc="30" dirty="0">
                <a:cs typeface="Microsoft Sans Serif"/>
              </a:rPr>
              <a:t>problem </a:t>
            </a:r>
            <a:r>
              <a:rPr sz="2000" spc="15" dirty="0">
                <a:cs typeface="Microsoft Sans Serif"/>
              </a:rPr>
              <a:t>statement, </a:t>
            </a:r>
            <a:r>
              <a:rPr sz="2000" spc="-10" dirty="0">
                <a:cs typeface="Microsoft Sans Serif"/>
              </a:rPr>
              <a:t>increasing </a:t>
            </a:r>
            <a:r>
              <a:rPr sz="2000" spc="15" dirty="0">
                <a:cs typeface="Microsoft Sans Serif"/>
              </a:rPr>
              <a:t>lead </a:t>
            </a:r>
            <a:r>
              <a:rPr sz="2000" spc="-10" dirty="0">
                <a:cs typeface="Microsoft Sans Serif"/>
              </a:rPr>
              <a:t>conversion </a:t>
            </a:r>
            <a:r>
              <a:rPr sz="2000" spc="-15" dirty="0">
                <a:cs typeface="Microsoft Sans Serif"/>
              </a:rPr>
              <a:t>is </a:t>
            </a:r>
            <a:r>
              <a:rPr sz="2000" dirty="0">
                <a:cs typeface="Microsoft Sans Serif"/>
              </a:rPr>
              <a:t>crucial </a:t>
            </a:r>
            <a:r>
              <a:rPr sz="2000" spc="35" dirty="0">
                <a:cs typeface="Microsoft Sans Serif"/>
              </a:rPr>
              <a:t>for the </a:t>
            </a:r>
            <a:r>
              <a:rPr sz="2000" spc="75" dirty="0">
                <a:cs typeface="Microsoft Sans Serif"/>
              </a:rPr>
              <a:t>growth </a:t>
            </a:r>
            <a:r>
              <a:rPr sz="2000" spc="5" dirty="0">
                <a:cs typeface="Microsoft Sans Serif"/>
              </a:rPr>
              <a:t>and </a:t>
            </a:r>
            <a:r>
              <a:rPr sz="2000" spc="-45" dirty="0">
                <a:cs typeface="Microsoft Sans Serif"/>
              </a:rPr>
              <a:t>success </a:t>
            </a:r>
            <a:r>
              <a:rPr sz="2000" spc="40" dirty="0">
                <a:cs typeface="Microsoft Sans Serif"/>
              </a:rPr>
              <a:t>of </a:t>
            </a:r>
            <a:r>
              <a:rPr sz="2000" spc="-35" dirty="0">
                <a:cs typeface="Microsoft Sans Serif"/>
              </a:rPr>
              <a:t>X </a:t>
            </a:r>
            <a:r>
              <a:rPr sz="2000" spc="-30" dirty="0">
                <a:cs typeface="Microsoft Sans Serif"/>
              </a:rPr>
              <a:t> </a:t>
            </a:r>
            <a:r>
              <a:rPr sz="2000" spc="-20" dirty="0">
                <a:cs typeface="Microsoft Sans Serif"/>
              </a:rPr>
              <a:t>Education. </a:t>
            </a:r>
            <a:r>
              <a:rPr sz="2000" spc="-80" dirty="0">
                <a:cs typeface="Microsoft Sans Serif"/>
              </a:rPr>
              <a:t>To </a:t>
            </a:r>
            <a:r>
              <a:rPr sz="2000" spc="-25" dirty="0">
                <a:cs typeface="Microsoft Sans Serif"/>
              </a:rPr>
              <a:t>achieve </a:t>
            </a:r>
            <a:r>
              <a:rPr sz="2000" spc="5" dirty="0">
                <a:cs typeface="Microsoft Sans Serif"/>
              </a:rPr>
              <a:t>this, </a:t>
            </a:r>
            <a:r>
              <a:rPr sz="2000" spc="75" dirty="0">
                <a:cs typeface="Microsoft Sans Serif"/>
              </a:rPr>
              <a:t>we </a:t>
            </a:r>
            <a:r>
              <a:rPr sz="2000" spc="-20" dirty="0">
                <a:cs typeface="Microsoft Sans Serif"/>
              </a:rPr>
              <a:t>have </a:t>
            </a:r>
            <a:r>
              <a:rPr sz="2000" spc="10" dirty="0">
                <a:cs typeface="Microsoft Sans Serif"/>
              </a:rPr>
              <a:t>developed </a:t>
            </a:r>
            <a:r>
              <a:rPr sz="2000" spc="-50" dirty="0">
                <a:cs typeface="Microsoft Sans Serif"/>
              </a:rPr>
              <a:t>a </a:t>
            </a:r>
            <a:r>
              <a:rPr sz="2000" spc="-5" dirty="0">
                <a:cs typeface="Microsoft Sans Serif"/>
              </a:rPr>
              <a:t>regression </a:t>
            </a:r>
            <a:r>
              <a:rPr sz="2000" spc="30" dirty="0">
                <a:cs typeface="Microsoft Sans Serif"/>
              </a:rPr>
              <a:t>model </a:t>
            </a:r>
            <a:r>
              <a:rPr sz="2000" spc="55" dirty="0">
                <a:cs typeface="Microsoft Sans Serif"/>
              </a:rPr>
              <a:t>that </a:t>
            </a:r>
            <a:r>
              <a:rPr sz="2000" spc="-35" dirty="0">
                <a:cs typeface="Microsoft Sans Serif"/>
              </a:rPr>
              <a:t>can </a:t>
            </a:r>
            <a:r>
              <a:rPr sz="2000" spc="35" dirty="0">
                <a:cs typeface="Microsoft Sans Serif"/>
              </a:rPr>
              <a:t>help </a:t>
            </a:r>
            <a:r>
              <a:rPr sz="2000" spc="-15" dirty="0">
                <a:cs typeface="Microsoft Sans Serif"/>
              </a:rPr>
              <a:t>us </a:t>
            </a:r>
            <a:r>
              <a:rPr sz="2000" spc="35" dirty="0">
                <a:cs typeface="Microsoft Sans Serif"/>
              </a:rPr>
              <a:t>identify the </a:t>
            </a:r>
            <a:r>
              <a:rPr sz="2000" spc="30" dirty="0">
                <a:cs typeface="Microsoft Sans Serif"/>
              </a:rPr>
              <a:t>most </a:t>
            </a:r>
            <a:r>
              <a:rPr sz="2000" spc="35" dirty="0">
                <a:cs typeface="Microsoft Sans Serif"/>
              </a:rPr>
              <a:t> </a:t>
            </a:r>
            <a:r>
              <a:rPr sz="2000" spc="15" dirty="0">
                <a:cs typeface="Microsoft Sans Serif"/>
              </a:rPr>
              <a:t>signiﬁcant</a:t>
            </a:r>
            <a:r>
              <a:rPr sz="2000" spc="-15" dirty="0">
                <a:cs typeface="Microsoft Sans Serif"/>
              </a:rPr>
              <a:t> </a:t>
            </a:r>
            <a:r>
              <a:rPr sz="2000" spc="10" dirty="0">
                <a:cs typeface="Microsoft Sans Serif"/>
              </a:rPr>
              <a:t>factors</a:t>
            </a:r>
            <a:r>
              <a:rPr sz="2000" spc="-15" dirty="0">
                <a:cs typeface="Microsoft Sans Serif"/>
              </a:rPr>
              <a:t> </a:t>
            </a:r>
            <a:r>
              <a:rPr sz="2000" spc="55" dirty="0">
                <a:cs typeface="Microsoft Sans Serif"/>
              </a:rPr>
              <a:t>that</a:t>
            </a:r>
            <a:r>
              <a:rPr sz="2000" spc="-15" dirty="0">
                <a:cs typeface="Microsoft Sans Serif"/>
              </a:rPr>
              <a:t> </a:t>
            </a:r>
            <a:r>
              <a:rPr sz="2000" spc="15" dirty="0">
                <a:cs typeface="Microsoft Sans Serif"/>
              </a:rPr>
              <a:t>impact</a:t>
            </a:r>
            <a:r>
              <a:rPr sz="2000" spc="-15" dirty="0">
                <a:cs typeface="Microsoft Sans Serif"/>
              </a:rPr>
              <a:t> </a:t>
            </a:r>
            <a:r>
              <a:rPr sz="2000" spc="15" dirty="0">
                <a:cs typeface="Microsoft Sans Serif"/>
              </a:rPr>
              <a:t>lead</a:t>
            </a:r>
            <a:r>
              <a:rPr sz="2000" spc="-15" dirty="0">
                <a:cs typeface="Microsoft Sans Serif"/>
              </a:rPr>
              <a:t> </a:t>
            </a:r>
            <a:r>
              <a:rPr sz="2000" spc="-20" dirty="0">
                <a:cs typeface="Microsoft Sans Serif"/>
              </a:rPr>
              <a:t>conversion</a:t>
            </a:r>
            <a:r>
              <a:rPr sz="2000" spc="-20" dirty="0" smtClean="0">
                <a:cs typeface="Microsoft Sans Serif"/>
              </a:rPr>
              <a:t>.</a:t>
            </a:r>
            <a:endParaRPr lang="en-IN" sz="2000" spc="-20" dirty="0" smtClean="0">
              <a:cs typeface="Microsoft Sans Serif"/>
            </a:endParaRPr>
          </a:p>
          <a:p>
            <a:pPr marL="298450" indent="-285750">
              <a:lnSpc>
                <a:spcPts val="1710"/>
              </a:lnSpc>
              <a:spcBef>
                <a:spcPts val="79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IN" sz="2000" spc="-15" dirty="0" smtClean="0">
                <a:cs typeface="Times New Roman"/>
              </a:rPr>
              <a:t>Accuracy,</a:t>
            </a:r>
            <a:r>
              <a:rPr lang="en-IN" sz="2000" spc="5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Sensitivity</a:t>
            </a:r>
            <a:r>
              <a:rPr lang="en-IN" sz="2000" spc="-25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and</a:t>
            </a:r>
            <a:r>
              <a:rPr lang="en-IN" sz="2000" spc="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Specificity</a:t>
            </a:r>
            <a:r>
              <a:rPr lang="en-IN" sz="2000" spc="-4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values </a:t>
            </a:r>
            <a:r>
              <a:rPr lang="en-IN" sz="2000" dirty="0" smtClean="0">
                <a:cs typeface="Times New Roman"/>
              </a:rPr>
              <a:t>of</a:t>
            </a:r>
            <a:r>
              <a:rPr lang="en-IN" sz="2000" spc="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test</a:t>
            </a:r>
            <a:r>
              <a:rPr lang="en-IN" sz="2000" dirty="0" smtClean="0">
                <a:cs typeface="Times New Roman"/>
              </a:rPr>
              <a:t> set </a:t>
            </a:r>
            <a:r>
              <a:rPr lang="en-IN" sz="2000" spc="-5" dirty="0" smtClean="0">
                <a:cs typeface="Times New Roman"/>
              </a:rPr>
              <a:t>are</a:t>
            </a:r>
            <a:r>
              <a:rPr lang="en-IN" sz="2000" dirty="0" smtClean="0">
                <a:cs typeface="Times New Roman"/>
              </a:rPr>
              <a:t> around</a:t>
            </a:r>
            <a:r>
              <a:rPr lang="en-IN" sz="2000" spc="-15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81%, 79%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and</a:t>
            </a:r>
            <a:r>
              <a:rPr lang="en-IN" sz="2000" spc="1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82%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which</a:t>
            </a:r>
            <a:r>
              <a:rPr lang="en-IN" sz="2000" spc="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are</a:t>
            </a:r>
            <a:r>
              <a:rPr lang="en-IN" sz="200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approximately</a:t>
            </a:r>
            <a:r>
              <a:rPr lang="en-IN" sz="2000" spc="-3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closer</a:t>
            </a:r>
            <a:r>
              <a:rPr lang="en-IN" sz="2000" spc="-5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to the </a:t>
            </a:r>
            <a:r>
              <a:rPr lang="en-IN" sz="2000" spc="-5" dirty="0" smtClean="0">
                <a:cs typeface="Times New Roman"/>
              </a:rPr>
              <a:t>respective</a:t>
            </a:r>
            <a:r>
              <a:rPr lang="en-IN" sz="2000" spc="55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values calculated</a:t>
            </a:r>
            <a:r>
              <a:rPr lang="en-IN" sz="2000" spc="-35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using</a:t>
            </a:r>
            <a:r>
              <a:rPr lang="en-IN" sz="2000" spc="-3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trained</a:t>
            </a:r>
            <a:r>
              <a:rPr lang="en-IN" sz="2000" spc="-25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set.</a:t>
            </a:r>
            <a:endParaRPr lang="en-IN" sz="2000" dirty="0" smtClean="0"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2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IN" sz="2000" spc="-5" dirty="0" smtClean="0">
                <a:cs typeface="Times New Roman"/>
              </a:rPr>
              <a:t>The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top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3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variables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that</a:t>
            </a:r>
            <a:r>
              <a:rPr lang="en-IN" sz="2000" spc="-2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contribute</a:t>
            </a:r>
            <a:r>
              <a:rPr lang="en-IN" sz="2000" spc="-3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for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lead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getting</a:t>
            </a:r>
            <a:r>
              <a:rPr lang="en-IN" sz="2000" spc="-2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converted</a:t>
            </a:r>
            <a:r>
              <a:rPr lang="en-IN" sz="2000" spc="-35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in</a:t>
            </a:r>
            <a:r>
              <a:rPr lang="en-IN" sz="2000" spc="1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the</a:t>
            </a:r>
            <a:r>
              <a:rPr lang="en-IN" sz="2000" spc="-2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model</a:t>
            </a:r>
            <a:r>
              <a:rPr lang="en-IN" sz="2000" spc="5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are</a:t>
            </a:r>
            <a:endParaRPr lang="en-IN" sz="2000" dirty="0" smtClean="0"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698500" algn="l"/>
              </a:tabLst>
            </a:pPr>
            <a:r>
              <a:rPr lang="en-IN" sz="2000" spc="-25" dirty="0" smtClean="0">
                <a:cs typeface="Times New Roman"/>
              </a:rPr>
              <a:t>Total </a:t>
            </a:r>
            <a:r>
              <a:rPr lang="en-IN" sz="2000" spc="-5" dirty="0" smtClean="0">
                <a:cs typeface="Times New Roman"/>
              </a:rPr>
              <a:t>time</a:t>
            </a:r>
            <a:r>
              <a:rPr lang="en-IN" sz="2000" spc="-15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spent</a:t>
            </a:r>
            <a:r>
              <a:rPr lang="en-IN" sz="2000" spc="-2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on</a:t>
            </a:r>
            <a:r>
              <a:rPr lang="en-IN" sz="2000" spc="-25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website</a:t>
            </a:r>
            <a:endParaRPr lang="en-IN" sz="2000" dirty="0" smtClean="0"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698500" algn="l"/>
              </a:tabLst>
            </a:pPr>
            <a:r>
              <a:rPr lang="en-IN" sz="2000" spc="-5" dirty="0" smtClean="0">
                <a:cs typeface="Times New Roman"/>
              </a:rPr>
              <a:t>L</a:t>
            </a:r>
            <a:r>
              <a:rPr lang="en-IN" sz="2000" spc="-10" dirty="0" smtClean="0">
                <a:cs typeface="Times New Roman"/>
              </a:rPr>
              <a:t>ea</a:t>
            </a:r>
            <a:r>
              <a:rPr lang="en-IN" sz="2000" dirty="0" smtClean="0">
                <a:cs typeface="Times New Roman"/>
              </a:rPr>
              <a:t>d</a:t>
            </a:r>
            <a:r>
              <a:rPr lang="en-IN" sz="2000" spc="-85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Add</a:t>
            </a:r>
            <a:r>
              <a:rPr lang="en-IN" sz="2000" spc="5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F</a:t>
            </a:r>
            <a:r>
              <a:rPr lang="en-IN" sz="2000" dirty="0" smtClean="0">
                <a:cs typeface="Times New Roman"/>
              </a:rPr>
              <a:t>orm</a:t>
            </a:r>
            <a:r>
              <a:rPr lang="en-IN" sz="2000" spc="-15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from</a:t>
            </a:r>
            <a:r>
              <a:rPr lang="en-IN" sz="2000" spc="-15" dirty="0" smtClean="0">
                <a:cs typeface="Times New Roman"/>
              </a:rPr>
              <a:t> </a:t>
            </a:r>
            <a:r>
              <a:rPr lang="en-IN" sz="2000" spc="-10" dirty="0" smtClean="0">
                <a:cs typeface="Times New Roman"/>
              </a:rPr>
              <a:t>Lea</a:t>
            </a:r>
            <a:r>
              <a:rPr lang="en-IN" sz="2000" dirty="0" smtClean="0">
                <a:cs typeface="Times New Roman"/>
              </a:rPr>
              <a:t>d </a:t>
            </a:r>
            <a:r>
              <a:rPr lang="en-IN" sz="2000" spc="-15" dirty="0" smtClean="0">
                <a:cs typeface="Times New Roman"/>
              </a:rPr>
              <a:t>O</a:t>
            </a:r>
            <a:r>
              <a:rPr lang="en-IN" sz="2000" dirty="0" smtClean="0">
                <a:cs typeface="Times New Roman"/>
              </a:rPr>
              <a:t>r</a:t>
            </a:r>
            <a:r>
              <a:rPr lang="en-IN" sz="2000" spc="5" dirty="0" smtClean="0">
                <a:cs typeface="Times New Roman"/>
              </a:rPr>
              <a:t>i</a:t>
            </a:r>
            <a:r>
              <a:rPr lang="en-IN" sz="2000" dirty="0" smtClean="0">
                <a:cs typeface="Times New Roman"/>
              </a:rPr>
              <a:t>gin</a:t>
            </a:r>
          </a:p>
          <a:p>
            <a:pPr marL="755650" lvl="1" indent="-285750">
              <a:lnSpc>
                <a:spcPct val="100000"/>
              </a:lnSpc>
              <a:spcBef>
                <a:spcPts val="3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698500" algn="l"/>
              </a:tabLst>
            </a:pPr>
            <a:r>
              <a:rPr lang="en-IN" sz="2000" spc="-5" dirty="0" smtClean="0">
                <a:cs typeface="Times New Roman"/>
              </a:rPr>
              <a:t>Had</a:t>
            </a:r>
            <a:r>
              <a:rPr lang="en-IN" sz="2000" spc="1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a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Phone</a:t>
            </a:r>
            <a:r>
              <a:rPr lang="en-IN" sz="2000" spc="-25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Conversation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from</a:t>
            </a:r>
            <a:r>
              <a:rPr lang="en-IN" sz="2000" spc="-4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Last</a:t>
            </a:r>
            <a:r>
              <a:rPr lang="en-IN" sz="2000" spc="-1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Notable</a:t>
            </a:r>
            <a:r>
              <a:rPr lang="en-IN" sz="2000" spc="-9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Activity</a:t>
            </a:r>
            <a:endParaRPr lang="en-IN" sz="2000" dirty="0" smtClean="0">
              <a:cs typeface="Times New Roman"/>
            </a:endParaRPr>
          </a:p>
          <a:p>
            <a:pPr marL="303530" marR="5080" indent="-291465" algn="just">
              <a:spcBef>
                <a:spcPts val="1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304165" algn="l"/>
              </a:tabLst>
            </a:pPr>
            <a:r>
              <a:rPr lang="en-IN" sz="2000" dirty="0" smtClean="0">
                <a:cs typeface="Microsoft Sans Serif"/>
              </a:rPr>
              <a:t>Engage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b="1" spc="5" dirty="0" smtClean="0">
                <a:cs typeface="Arial"/>
              </a:rPr>
              <a:t>working</a:t>
            </a:r>
            <a:r>
              <a:rPr lang="en-IN" sz="2000" b="1" dirty="0" smtClean="0">
                <a:cs typeface="Arial"/>
              </a:rPr>
              <a:t> </a:t>
            </a:r>
            <a:r>
              <a:rPr lang="en-IN" sz="2000" b="1" spc="-30" dirty="0" smtClean="0">
                <a:cs typeface="Arial"/>
              </a:rPr>
              <a:t>professionals</a:t>
            </a:r>
            <a:r>
              <a:rPr lang="en-IN" sz="2000" b="1" spc="-25" dirty="0" smtClean="0">
                <a:cs typeface="Arial"/>
              </a:rPr>
              <a:t> </a:t>
            </a:r>
            <a:r>
              <a:rPr lang="en-IN" sz="2000" spc="105" dirty="0" smtClean="0">
                <a:cs typeface="Microsoft Sans Serif"/>
              </a:rPr>
              <a:t>with</a:t>
            </a:r>
            <a:r>
              <a:rPr lang="en-IN" sz="2000" dirty="0" smtClean="0">
                <a:cs typeface="Microsoft Sans Serif"/>
              </a:rPr>
              <a:t> </a:t>
            </a:r>
            <a:r>
              <a:rPr lang="en-IN" sz="2000" spc="40" dirty="0" smtClean="0">
                <a:cs typeface="Microsoft Sans Serif"/>
              </a:rPr>
              <a:t>tailored</a:t>
            </a:r>
            <a:r>
              <a:rPr lang="en-IN" sz="2000" dirty="0" smtClean="0">
                <a:cs typeface="Microsoft Sans Serif"/>
              </a:rPr>
              <a:t> </a:t>
            </a:r>
            <a:r>
              <a:rPr lang="en-IN" sz="2000" spc="5" dirty="0" smtClean="0">
                <a:cs typeface="Microsoft Sans Serif"/>
              </a:rPr>
              <a:t>messaging.</a:t>
            </a:r>
            <a:endParaRPr lang="en-IN" sz="2000" dirty="0" smtClean="0">
              <a:cs typeface="Microsoft Sans Serif"/>
            </a:endParaRPr>
          </a:p>
          <a:p>
            <a:pPr marL="303530" marR="5080" indent="-291465" algn="just">
              <a:spcBef>
                <a:spcPts val="1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304165" algn="l"/>
              </a:tabLst>
            </a:pPr>
            <a:r>
              <a:rPr lang="en-IN" sz="2000" spc="55" dirty="0" smtClean="0">
                <a:cs typeface="Microsoft Sans Serif"/>
              </a:rPr>
              <a:t>Working</a:t>
            </a:r>
            <a:r>
              <a:rPr lang="en-IN" sz="2000" spc="5" dirty="0" smtClean="0">
                <a:cs typeface="Microsoft Sans Serif"/>
              </a:rPr>
              <a:t> </a:t>
            </a:r>
            <a:r>
              <a:rPr lang="en-IN" sz="2000" spc="20" dirty="0" smtClean="0">
                <a:cs typeface="Microsoft Sans Serif"/>
              </a:rPr>
              <a:t>professionals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70" dirty="0" smtClean="0">
                <a:cs typeface="Microsoft Sans Serif"/>
              </a:rPr>
              <a:t>to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20" dirty="0" smtClean="0">
                <a:cs typeface="Microsoft Sans Serif"/>
              </a:rPr>
              <a:t>be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20" dirty="0" smtClean="0">
                <a:cs typeface="Microsoft Sans Serif"/>
              </a:rPr>
              <a:t>aggressively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45" dirty="0" smtClean="0">
                <a:cs typeface="Microsoft Sans Serif"/>
              </a:rPr>
              <a:t>targeted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-25" dirty="0" smtClean="0">
                <a:cs typeface="Microsoft Sans Serif"/>
              </a:rPr>
              <a:t>as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45" dirty="0" smtClean="0">
                <a:cs typeface="Microsoft Sans Serif"/>
              </a:rPr>
              <a:t>they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dirty="0" smtClean="0">
                <a:cs typeface="Microsoft Sans Serif"/>
              </a:rPr>
              <a:t>have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40" dirty="0" smtClean="0">
                <a:cs typeface="Microsoft Sans Serif"/>
              </a:rPr>
              <a:t>high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5" dirty="0" smtClean="0">
                <a:cs typeface="Microsoft Sans Serif"/>
              </a:rPr>
              <a:t>conversion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25" dirty="0" smtClean="0">
                <a:cs typeface="Microsoft Sans Serif"/>
              </a:rPr>
              <a:t>rate</a:t>
            </a:r>
            <a:r>
              <a:rPr lang="en-IN" sz="2000" spc="5" dirty="0" smtClean="0">
                <a:cs typeface="Microsoft Sans Serif"/>
              </a:rPr>
              <a:t> </a:t>
            </a:r>
            <a:r>
              <a:rPr lang="en-IN" sz="2000" spc="25" dirty="0" smtClean="0">
                <a:cs typeface="Microsoft Sans Serif"/>
              </a:rPr>
              <a:t>and</a:t>
            </a:r>
            <a:r>
              <a:rPr lang="en-IN" sz="2000" spc="10" dirty="0" smtClean="0">
                <a:cs typeface="Microsoft Sans Serif"/>
              </a:rPr>
              <a:t> </a:t>
            </a:r>
            <a:r>
              <a:rPr lang="en-IN" sz="2000" spc="125" dirty="0" smtClean="0">
                <a:cs typeface="Microsoft Sans Serif"/>
              </a:rPr>
              <a:t>will </a:t>
            </a:r>
            <a:r>
              <a:rPr lang="en-IN" sz="2000" spc="-450" dirty="0" smtClean="0">
                <a:cs typeface="Microsoft Sans Serif"/>
              </a:rPr>
              <a:t> </a:t>
            </a:r>
            <a:r>
              <a:rPr lang="en-IN" sz="2000" dirty="0" smtClean="0">
                <a:cs typeface="Microsoft Sans Serif"/>
              </a:rPr>
              <a:t>have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spc="50" dirty="0" smtClean="0">
                <a:cs typeface="Microsoft Sans Serif"/>
              </a:rPr>
              <a:t>better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spc="25" dirty="0" smtClean="0">
                <a:cs typeface="Microsoft Sans Serif"/>
              </a:rPr>
              <a:t>ﬁnancial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spc="35" dirty="0" smtClean="0">
                <a:cs typeface="Microsoft Sans Serif"/>
              </a:rPr>
              <a:t>situation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spc="70" dirty="0" smtClean="0">
                <a:cs typeface="Microsoft Sans Serif"/>
              </a:rPr>
              <a:t>to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spc="20" dirty="0" smtClean="0">
                <a:cs typeface="Microsoft Sans Serif"/>
              </a:rPr>
              <a:t>pay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spc="30" dirty="0" smtClean="0">
                <a:cs typeface="Microsoft Sans Serif"/>
              </a:rPr>
              <a:t>higher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dirty="0" smtClean="0">
                <a:cs typeface="Microsoft Sans Serif"/>
              </a:rPr>
              <a:t>fees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spc="10" dirty="0" smtClean="0">
                <a:cs typeface="Microsoft Sans Serif"/>
              </a:rPr>
              <a:t>too.</a:t>
            </a:r>
            <a:endParaRPr lang="en-IN" sz="2000" dirty="0" smtClean="0">
              <a:cs typeface="Microsoft Sans Serif"/>
            </a:endParaRPr>
          </a:p>
          <a:p>
            <a:pPr marL="469900" indent="-365760">
              <a:lnSpc>
                <a:spcPts val="2065"/>
              </a:lnSpc>
              <a:spcBef>
                <a:spcPts val="168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lang="en-IN" sz="2000" spc="25" dirty="0" smtClean="0">
                <a:cs typeface="Microsoft Sans Serif"/>
              </a:rPr>
              <a:t>Analysing</a:t>
            </a:r>
            <a:r>
              <a:rPr lang="en-IN" sz="2000" spc="-10" dirty="0" smtClean="0">
                <a:cs typeface="Microsoft Sans Serif"/>
              </a:rPr>
              <a:t> </a:t>
            </a:r>
            <a:r>
              <a:rPr lang="en-IN" sz="2000" spc="25" dirty="0" smtClean="0">
                <a:cs typeface="Microsoft Sans Serif"/>
              </a:rPr>
              <a:t>negative</a:t>
            </a:r>
            <a:r>
              <a:rPr lang="en-IN" sz="2000" spc="-10" dirty="0" smtClean="0">
                <a:cs typeface="Microsoft Sans Serif"/>
              </a:rPr>
              <a:t> </a:t>
            </a:r>
            <a:r>
              <a:rPr lang="en-IN" sz="2000" spc="20" dirty="0" smtClean="0">
                <a:cs typeface="Microsoft Sans Serif"/>
              </a:rPr>
              <a:t>coefﬁcients</a:t>
            </a:r>
            <a:r>
              <a:rPr lang="en-IN" sz="2000" spc="-10" dirty="0" smtClean="0">
                <a:cs typeface="Microsoft Sans Serif"/>
              </a:rPr>
              <a:t> </a:t>
            </a:r>
            <a:r>
              <a:rPr lang="en-IN" sz="2000" spc="25" dirty="0" smtClean="0">
                <a:cs typeface="Microsoft Sans Serif"/>
              </a:rPr>
              <a:t>in</a:t>
            </a:r>
            <a:r>
              <a:rPr lang="en-IN" sz="2000" spc="-10" dirty="0" smtClean="0">
                <a:cs typeface="Microsoft Sans Serif"/>
              </a:rPr>
              <a:t> </a:t>
            </a:r>
            <a:r>
              <a:rPr lang="en-IN" sz="2000" spc="15" dirty="0" smtClean="0">
                <a:cs typeface="Microsoft Sans Serif"/>
              </a:rPr>
              <a:t>specialization</a:t>
            </a:r>
            <a:r>
              <a:rPr lang="en-IN" sz="2000" spc="-10" dirty="0" smtClean="0">
                <a:cs typeface="Microsoft Sans Serif"/>
              </a:rPr>
              <a:t> </a:t>
            </a:r>
            <a:r>
              <a:rPr lang="en-IN" sz="2000" spc="20" dirty="0" smtClean="0">
                <a:cs typeface="Microsoft Sans Serif"/>
              </a:rPr>
              <a:t>offerings.</a:t>
            </a:r>
            <a:endParaRPr lang="en-IN" sz="2000" dirty="0" smtClean="0">
              <a:cs typeface="Microsoft Sans Serif"/>
            </a:endParaRPr>
          </a:p>
          <a:p>
            <a:pPr marL="469900" indent="-365760">
              <a:lnSpc>
                <a:spcPts val="2065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469265" algn="l"/>
                <a:tab pos="469900" algn="l"/>
              </a:tabLst>
            </a:pPr>
            <a:r>
              <a:rPr lang="en-IN" sz="2000" spc="20" dirty="0" smtClean="0">
                <a:cs typeface="Microsoft Sans Serif"/>
              </a:rPr>
              <a:t>Review</a:t>
            </a:r>
            <a:r>
              <a:rPr lang="en-IN" sz="2000" spc="-5" dirty="0" smtClean="0">
                <a:cs typeface="Microsoft Sans Serif"/>
              </a:rPr>
              <a:t> </a:t>
            </a:r>
            <a:r>
              <a:rPr lang="en-IN" sz="2000" spc="45" dirty="0" smtClean="0">
                <a:cs typeface="Microsoft Sans Serif"/>
              </a:rPr>
              <a:t>landing</a:t>
            </a:r>
            <a:r>
              <a:rPr lang="en-IN" sz="2000" dirty="0" smtClean="0">
                <a:cs typeface="Microsoft Sans Serif"/>
              </a:rPr>
              <a:t> </a:t>
            </a:r>
            <a:r>
              <a:rPr lang="en-IN" sz="2000" spc="20" dirty="0" smtClean="0">
                <a:cs typeface="Microsoft Sans Serif"/>
              </a:rPr>
              <a:t>page</a:t>
            </a:r>
            <a:r>
              <a:rPr lang="en-IN" sz="2000" dirty="0" smtClean="0">
                <a:cs typeface="Microsoft Sans Serif"/>
              </a:rPr>
              <a:t> </a:t>
            </a:r>
            <a:r>
              <a:rPr lang="en-IN" sz="2000" spc="15" dirty="0" smtClean="0">
                <a:cs typeface="Microsoft Sans Serif"/>
              </a:rPr>
              <a:t>submission</a:t>
            </a:r>
            <a:r>
              <a:rPr lang="en-IN" sz="2000" dirty="0" smtClean="0">
                <a:cs typeface="Microsoft Sans Serif"/>
              </a:rPr>
              <a:t> </a:t>
            </a:r>
            <a:r>
              <a:rPr lang="en-IN" sz="2000" spc="-5" dirty="0" smtClean="0">
                <a:cs typeface="Microsoft Sans Serif"/>
              </a:rPr>
              <a:t>process</a:t>
            </a:r>
            <a:r>
              <a:rPr lang="en-IN" sz="2000" dirty="0" smtClean="0">
                <a:cs typeface="Microsoft Sans Serif"/>
              </a:rPr>
              <a:t> </a:t>
            </a:r>
            <a:r>
              <a:rPr lang="en-IN" sz="2000" spc="50" dirty="0" smtClean="0">
                <a:cs typeface="Microsoft Sans Serif"/>
              </a:rPr>
              <a:t>for</a:t>
            </a:r>
            <a:r>
              <a:rPr lang="en-IN" sz="2000" dirty="0" smtClean="0">
                <a:cs typeface="Microsoft Sans Serif"/>
              </a:rPr>
              <a:t> </a:t>
            </a:r>
            <a:r>
              <a:rPr lang="en-IN" sz="2000" spc="-15" dirty="0" smtClean="0">
                <a:cs typeface="Microsoft Sans Serif"/>
              </a:rPr>
              <a:t>areas</a:t>
            </a:r>
            <a:r>
              <a:rPr lang="en-IN" sz="2000" dirty="0" smtClean="0">
                <a:cs typeface="Microsoft Sans Serif"/>
              </a:rPr>
              <a:t> </a:t>
            </a:r>
            <a:r>
              <a:rPr lang="en-IN" sz="2000" spc="55" dirty="0" smtClean="0">
                <a:cs typeface="Microsoft Sans Serif"/>
              </a:rPr>
              <a:t>of</a:t>
            </a:r>
            <a:r>
              <a:rPr lang="en-IN" sz="2000" dirty="0" smtClean="0">
                <a:cs typeface="Microsoft Sans Serif"/>
              </a:rPr>
              <a:t> </a:t>
            </a:r>
            <a:r>
              <a:rPr lang="en-IN" sz="2000" spc="30" dirty="0" smtClean="0">
                <a:cs typeface="Microsoft Sans Serif"/>
              </a:rPr>
              <a:t>improvement.</a:t>
            </a:r>
            <a:endParaRPr lang="en-IN" sz="2000" dirty="0" smtClean="0">
              <a:cs typeface="Microsoft Sans Serif"/>
            </a:endParaRPr>
          </a:p>
          <a:p>
            <a:pPr marL="303530" marR="508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endParaRPr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29608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IN" b="1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Lead Score Case Study</a:t>
            </a:r>
            <a:endParaRPr lang="en-IN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268412"/>
            <a:ext cx="10515600" cy="5375276"/>
          </a:xfrm>
        </p:spPr>
        <p:txBody>
          <a:bodyPr>
            <a:normAutofit fontScale="25000" lnSpcReduction="20000"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6400" b="1" spc="-5" dirty="0" smtClean="0"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r>
              <a:rPr lang="en-IN" sz="6400" b="1" spc="-5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b="1" dirty="0" smtClean="0"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  <a:r>
              <a:rPr lang="en-IN" sz="6400" b="1" spc="-5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55"/>
              </a:spcBef>
            </a:pPr>
            <a:endParaRPr lang="en-IN" sz="9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830" marR="105410" algn="just">
              <a:lnSpc>
                <a:spcPts val="1620"/>
              </a:lnSpc>
            </a:pP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X Education sells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online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courses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industry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professionals.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The company markets its courses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several websites and search engines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like </a:t>
            </a:r>
            <a:r>
              <a:rPr lang="en-IN" sz="6400" spc="-36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Google.</a:t>
            </a:r>
            <a:endParaRPr lang="en-IN" sz="9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830" marR="109855" algn="just">
              <a:lnSpc>
                <a:spcPts val="1620"/>
              </a:lnSpc>
            </a:pP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Once these people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land on the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website, they might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browse the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courses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or fill up a form for the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course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watch some videos. When these </a:t>
            </a:r>
            <a:r>
              <a:rPr lang="en-IN" sz="6400" spc="-36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people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fill up a form providing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their 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email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address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or phone 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number,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they are classified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to be a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lead. 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Moreover,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company also gets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leads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through</a:t>
            </a:r>
            <a:r>
              <a:rPr lang="en-IN" sz="6400" spc="-4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past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referrals.</a:t>
            </a:r>
            <a:endParaRPr lang="en-IN" sz="9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830" marR="215265" algn="just">
              <a:lnSpc>
                <a:spcPts val="1620"/>
              </a:lnSpc>
            </a:pP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Once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these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leads</a:t>
            </a:r>
            <a:r>
              <a:rPr lang="en-IN" sz="6400" spc="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acquired,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employees</a:t>
            </a:r>
            <a:r>
              <a:rPr lang="en-IN" sz="6400" spc="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sales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team start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making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calls,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writing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emails,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etc.</a:t>
            </a:r>
            <a:r>
              <a:rPr lang="en-IN" sz="6400" spc="-2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Through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process,</a:t>
            </a:r>
            <a:r>
              <a:rPr lang="en-IN" sz="6400" spc="6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some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6400" spc="-36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leads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converted</a:t>
            </a:r>
            <a:r>
              <a:rPr lang="en-IN" sz="6400" spc="-2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lang="en-IN" sz="6400" spc="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  <a:r>
              <a:rPr lang="en-IN" sz="6400" spc="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not.</a:t>
            </a:r>
            <a:r>
              <a:rPr lang="en-IN" sz="6400" spc="-4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The typical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conversion</a:t>
            </a:r>
            <a:r>
              <a:rPr lang="en-IN" sz="6400" spc="-3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rate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at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education</a:t>
            </a:r>
            <a:r>
              <a:rPr lang="en-IN" sz="6400" spc="-3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around</a:t>
            </a:r>
            <a:r>
              <a:rPr lang="en-IN" sz="6400" spc="-2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30%.</a:t>
            </a:r>
            <a:endParaRPr lang="en-IN" sz="64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lang="en-IN" sz="9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830" algn="just">
              <a:lnSpc>
                <a:spcPct val="100000"/>
              </a:lnSpc>
              <a:spcBef>
                <a:spcPts val="5"/>
              </a:spcBef>
            </a:pPr>
            <a:r>
              <a:rPr lang="en-IN" sz="6400" b="1" dirty="0" smtClean="0"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lang="en-IN" sz="6400" b="1" spc="-3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b="1" spc="-5" dirty="0" smtClean="0"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sz="64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lang="en-IN" sz="9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830" algn="just">
              <a:lnSpc>
                <a:spcPct val="100000"/>
              </a:lnSpc>
            </a:pP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Education</a:t>
            </a:r>
            <a:r>
              <a:rPr lang="en-IN" sz="6400" spc="-3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needs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help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 in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selecting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lang="en-IN" sz="6400" spc="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promising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leads,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i.e.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leads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en-IN" sz="6400" spc="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lang="en-IN" sz="6400" spc="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likely</a:t>
            </a:r>
            <a:r>
              <a:rPr lang="en-IN" sz="6400" spc="-2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convert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 into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paying</a:t>
            </a:r>
            <a:r>
              <a:rPr lang="en-IN" sz="6400" spc="5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customers.</a:t>
            </a:r>
            <a:endParaRPr lang="en-IN" sz="9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830" marR="5080" algn="just">
              <a:lnSpc>
                <a:spcPts val="1620"/>
              </a:lnSpc>
            </a:pP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The company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needs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wherein</a:t>
            </a:r>
            <a:r>
              <a:rPr lang="en-IN" sz="6400" spc="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 score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assigned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each</a:t>
            </a:r>
            <a:r>
              <a:rPr lang="en-IN" sz="6400" spc="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leads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such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customers</a:t>
            </a:r>
            <a:r>
              <a:rPr lang="en-IN" sz="6400" spc="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with higher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</a:t>
            </a:r>
            <a:r>
              <a:rPr lang="en-IN" sz="6400" spc="8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score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have </a:t>
            </a:r>
            <a:r>
              <a:rPr lang="en-IN" sz="6400" spc="-36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higher</a:t>
            </a:r>
            <a:r>
              <a:rPr lang="en-IN" sz="6400" spc="-2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conversion</a:t>
            </a:r>
            <a:r>
              <a:rPr lang="en-IN" sz="6400" spc="-2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chance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customers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lower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score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 have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lower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 conversion</a:t>
            </a:r>
            <a:r>
              <a:rPr lang="en-IN" sz="6400" spc="-3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chance.</a:t>
            </a:r>
            <a:endParaRPr lang="en-IN" sz="9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830" algn="just">
              <a:lnSpc>
                <a:spcPct val="100000"/>
              </a:lnSpc>
            </a:pP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CEO,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IN" sz="6400" spc="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particular,</a:t>
            </a:r>
            <a:r>
              <a:rPr lang="en-IN" sz="6400" spc="-4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has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given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N" sz="6400" spc="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ballpark</a:t>
            </a:r>
            <a:r>
              <a:rPr lang="en-IN" sz="6400" spc="-1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target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lead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conversion</a:t>
            </a:r>
            <a:r>
              <a:rPr lang="en-IN" sz="6400" spc="-35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rate to</a:t>
            </a:r>
            <a:r>
              <a:rPr lang="en-IN" sz="6400" spc="-1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en-IN" sz="6400" spc="-5" dirty="0" smtClean="0">
                <a:ea typeface="Tahoma" panose="020B0604030504040204" pitchFamily="34" charset="0"/>
                <a:cs typeface="Tahoma" panose="020B0604030504040204" pitchFamily="34" charset="0"/>
              </a:rPr>
              <a:t> around</a:t>
            </a:r>
            <a:r>
              <a:rPr lang="en-IN" sz="6400" spc="-2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6400" dirty="0" smtClean="0">
                <a:ea typeface="Tahoma" panose="020B0604030504040204" pitchFamily="34" charset="0"/>
                <a:cs typeface="Tahoma" panose="020B0604030504040204" pitchFamily="34" charset="0"/>
              </a:rPr>
              <a:t>80%.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6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n-lt"/>
              </a:rPr>
              <a:t>Analysing Approach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IN" sz="2600" dirty="0" smtClean="0">
                <a:cs typeface="Times New Roman"/>
              </a:rPr>
              <a:t>Importing</a:t>
            </a:r>
            <a:r>
              <a:rPr lang="en-IN" sz="2600" spc="-35" dirty="0" smtClean="0">
                <a:cs typeface="Times New Roman"/>
              </a:rPr>
              <a:t> </a:t>
            </a:r>
            <a:r>
              <a:rPr lang="en-IN" sz="2600" dirty="0" smtClean="0">
                <a:cs typeface="Times New Roman"/>
              </a:rPr>
              <a:t>the</a:t>
            </a:r>
            <a:r>
              <a:rPr lang="en-IN" sz="2600" spc="-35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data</a:t>
            </a:r>
            <a:r>
              <a:rPr lang="en-IN" sz="2600" spc="-20" dirty="0" smtClean="0">
                <a:cs typeface="Times New Roman"/>
              </a:rPr>
              <a:t> </a:t>
            </a:r>
            <a:r>
              <a:rPr lang="en-IN" sz="2600" dirty="0" smtClean="0">
                <a:cs typeface="Times New Roman"/>
              </a:rPr>
              <a:t>for</a:t>
            </a:r>
            <a:r>
              <a:rPr lang="en-IN" sz="2600" spc="-25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analysis</a:t>
            </a:r>
            <a:endParaRPr lang="en-IN" sz="2600" dirty="0" smtClean="0"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IN" sz="2600" spc="-5" dirty="0" smtClean="0">
                <a:cs typeface="Times New Roman"/>
              </a:rPr>
              <a:t>Sanity Check.</a:t>
            </a:r>
            <a:endParaRPr lang="en-IN" sz="2600" dirty="0" smtClean="0"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IN" sz="2600" spc="-10" dirty="0" smtClean="0">
                <a:cs typeface="Times New Roman"/>
              </a:rPr>
              <a:t>E</a:t>
            </a:r>
            <a:r>
              <a:rPr lang="en-IN" sz="2600" dirty="0" smtClean="0">
                <a:cs typeface="Times New Roman"/>
              </a:rPr>
              <a:t>xpl</a:t>
            </a:r>
            <a:r>
              <a:rPr lang="en-IN" sz="2600" spc="5" dirty="0" smtClean="0">
                <a:cs typeface="Times New Roman"/>
              </a:rPr>
              <a:t>o</a:t>
            </a:r>
            <a:r>
              <a:rPr lang="en-IN" sz="2600" dirty="0" smtClean="0">
                <a:cs typeface="Times New Roman"/>
              </a:rPr>
              <a:t>rato</a:t>
            </a:r>
            <a:r>
              <a:rPr lang="en-IN" sz="2600" spc="-5" dirty="0" smtClean="0">
                <a:cs typeface="Times New Roman"/>
              </a:rPr>
              <a:t>r</a:t>
            </a:r>
            <a:r>
              <a:rPr lang="en-IN" sz="2600" dirty="0" smtClean="0">
                <a:cs typeface="Times New Roman"/>
              </a:rPr>
              <a:t>y</a:t>
            </a:r>
            <a:r>
              <a:rPr lang="en-IN" sz="2600" spc="-3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D</a:t>
            </a:r>
            <a:r>
              <a:rPr lang="en-IN" sz="2600" spc="-10" dirty="0" smtClean="0">
                <a:cs typeface="Times New Roman"/>
              </a:rPr>
              <a:t>a</a:t>
            </a:r>
            <a:r>
              <a:rPr lang="en-IN" sz="2600" dirty="0" smtClean="0">
                <a:cs typeface="Times New Roman"/>
              </a:rPr>
              <a:t>ta</a:t>
            </a:r>
            <a:r>
              <a:rPr lang="en-IN" sz="2600" spc="-8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A</a:t>
            </a:r>
            <a:r>
              <a:rPr lang="en-IN" sz="2600" dirty="0" smtClean="0">
                <a:cs typeface="Times New Roman"/>
              </a:rPr>
              <a:t>n</a:t>
            </a:r>
            <a:r>
              <a:rPr lang="en-IN" sz="2600" spc="-10" dirty="0" smtClean="0">
                <a:cs typeface="Times New Roman"/>
              </a:rPr>
              <a:t>a</a:t>
            </a:r>
            <a:r>
              <a:rPr lang="en-IN" sz="2600" dirty="0" smtClean="0">
                <a:cs typeface="Times New Roman"/>
              </a:rPr>
              <a:t>l</a:t>
            </a:r>
            <a:r>
              <a:rPr lang="en-IN" sz="2600" spc="-5" dirty="0" smtClean="0">
                <a:cs typeface="Times New Roman"/>
              </a:rPr>
              <a:t>y</a:t>
            </a:r>
            <a:r>
              <a:rPr lang="en-IN" sz="2600" dirty="0" smtClean="0">
                <a:cs typeface="Times New Roman"/>
              </a:rPr>
              <a:t>sis.</a:t>
            </a: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IN" sz="2600" spc="-5" dirty="0" smtClean="0">
                <a:cs typeface="Times New Roman"/>
              </a:rPr>
              <a:t>Feature</a:t>
            </a:r>
            <a:r>
              <a:rPr lang="en-IN" sz="2600" spc="-5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Scaling.</a:t>
            </a:r>
            <a:endParaRPr lang="en-IN" sz="2600" dirty="0" smtClean="0"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IN" sz="2600" spc="-5" dirty="0" smtClean="0">
                <a:cs typeface="Times New Roman"/>
              </a:rPr>
              <a:t>Splitting</a:t>
            </a:r>
            <a:r>
              <a:rPr lang="en-IN" sz="2600" spc="-35" dirty="0" smtClean="0">
                <a:cs typeface="Times New Roman"/>
              </a:rPr>
              <a:t> </a:t>
            </a:r>
            <a:r>
              <a:rPr lang="en-IN" sz="2600" dirty="0" smtClean="0">
                <a:cs typeface="Times New Roman"/>
              </a:rPr>
              <a:t>the</a:t>
            </a:r>
            <a:r>
              <a:rPr lang="en-IN" sz="2600" spc="-10" dirty="0" smtClean="0">
                <a:cs typeface="Times New Roman"/>
              </a:rPr>
              <a:t> </a:t>
            </a:r>
            <a:r>
              <a:rPr lang="en-IN" sz="2600" dirty="0" smtClean="0">
                <a:cs typeface="Times New Roman"/>
              </a:rPr>
              <a:t>data</a:t>
            </a:r>
            <a:r>
              <a:rPr lang="en-IN" sz="2600" spc="-25" dirty="0" smtClean="0">
                <a:cs typeface="Times New Roman"/>
              </a:rPr>
              <a:t> </a:t>
            </a:r>
            <a:r>
              <a:rPr lang="en-IN" sz="2600" dirty="0" smtClean="0">
                <a:cs typeface="Times New Roman"/>
              </a:rPr>
              <a:t>into</a:t>
            </a:r>
            <a:r>
              <a:rPr lang="en-IN" sz="2600" spc="-45" dirty="0" smtClean="0">
                <a:cs typeface="Times New Roman"/>
              </a:rPr>
              <a:t> </a:t>
            </a:r>
            <a:r>
              <a:rPr lang="en-IN" sz="2600" spc="-35" dirty="0" smtClean="0">
                <a:cs typeface="Times New Roman"/>
              </a:rPr>
              <a:t>Test</a:t>
            </a:r>
            <a:r>
              <a:rPr lang="en-IN" sz="2600" spc="1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and</a:t>
            </a:r>
            <a:r>
              <a:rPr lang="en-IN" sz="2600" spc="-35" dirty="0" smtClean="0">
                <a:cs typeface="Times New Roman"/>
              </a:rPr>
              <a:t> </a:t>
            </a:r>
            <a:r>
              <a:rPr lang="en-IN" sz="2600" spc="-15" dirty="0" smtClean="0">
                <a:cs typeface="Times New Roman"/>
              </a:rPr>
              <a:t>Train</a:t>
            </a:r>
            <a:r>
              <a:rPr lang="en-IN" sz="2600" spc="-1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dataset.</a:t>
            </a:r>
            <a:endParaRPr lang="en-IN" sz="2600" dirty="0" smtClean="0"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IN" sz="2600" dirty="0" smtClean="0">
                <a:cs typeface="Times New Roman"/>
              </a:rPr>
              <a:t>Logistic</a:t>
            </a:r>
            <a:r>
              <a:rPr lang="en-IN" sz="2600" spc="-45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Regression</a:t>
            </a:r>
            <a:r>
              <a:rPr lang="en-IN" sz="2600" spc="-15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model</a:t>
            </a:r>
            <a:r>
              <a:rPr lang="en-IN" sz="2600" spc="1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and</a:t>
            </a:r>
            <a:r>
              <a:rPr lang="en-IN" sz="2600" spc="5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calculate</a:t>
            </a:r>
            <a:r>
              <a:rPr lang="en-IN" sz="2600" spc="-10" dirty="0" smtClean="0">
                <a:cs typeface="Times New Roman"/>
              </a:rPr>
              <a:t> Lead</a:t>
            </a:r>
            <a:r>
              <a:rPr lang="en-IN" sz="260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Score.</a:t>
            </a:r>
            <a:endParaRPr lang="en-IN" sz="2600" dirty="0" smtClean="0"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IN" sz="2600" spc="-5" dirty="0" smtClean="0">
                <a:cs typeface="Times New Roman"/>
              </a:rPr>
              <a:t>Evaluating</a:t>
            </a:r>
            <a:r>
              <a:rPr lang="en-IN" sz="2600" spc="-30" dirty="0" smtClean="0">
                <a:cs typeface="Times New Roman"/>
              </a:rPr>
              <a:t> </a:t>
            </a:r>
            <a:r>
              <a:rPr lang="en-IN" sz="2600" dirty="0" smtClean="0">
                <a:cs typeface="Times New Roman"/>
              </a:rPr>
              <a:t>the</a:t>
            </a:r>
            <a:r>
              <a:rPr lang="en-IN" sz="2600" spc="-2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model</a:t>
            </a:r>
            <a:r>
              <a:rPr lang="en-IN" sz="2600" spc="10" dirty="0" smtClean="0">
                <a:cs typeface="Times New Roman"/>
              </a:rPr>
              <a:t> </a:t>
            </a:r>
            <a:r>
              <a:rPr lang="en-IN" sz="2600" dirty="0" smtClean="0">
                <a:cs typeface="Times New Roman"/>
              </a:rPr>
              <a:t>by using</a:t>
            </a:r>
            <a:r>
              <a:rPr lang="en-IN" sz="2600" spc="-2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different</a:t>
            </a:r>
            <a:r>
              <a:rPr lang="en-IN" sz="260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metrics</a:t>
            </a:r>
            <a:r>
              <a:rPr lang="en-IN" sz="2600" spc="-10" dirty="0" smtClean="0">
                <a:cs typeface="Times New Roman"/>
              </a:rPr>
              <a:t>.</a:t>
            </a:r>
            <a:endParaRPr lang="en-IN" sz="2600" dirty="0" smtClean="0">
              <a:cs typeface="Times New Roman"/>
            </a:endParaRPr>
          </a:p>
          <a:p>
            <a:pPr marL="46926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n-IN" sz="2600" dirty="0" smtClean="0">
                <a:cs typeface="Times New Roman"/>
              </a:rPr>
              <a:t>Applying</a:t>
            </a:r>
            <a:r>
              <a:rPr lang="en-IN" sz="2600" spc="-20" dirty="0" smtClean="0">
                <a:cs typeface="Times New Roman"/>
              </a:rPr>
              <a:t> </a:t>
            </a:r>
            <a:r>
              <a:rPr lang="en-IN" sz="2600" dirty="0" smtClean="0">
                <a:cs typeface="Times New Roman"/>
              </a:rPr>
              <a:t>the</a:t>
            </a:r>
            <a:r>
              <a:rPr lang="en-IN" sz="2600" spc="-2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best</a:t>
            </a:r>
            <a:r>
              <a:rPr lang="en-IN" sz="2600" spc="15" dirty="0" smtClean="0">
                <a:cs typeface="Times New Roman"/>
              </a:rPr>
              <a:t> </a:t>
            </a:r>
            <a:r>
              <a:rPr lang="en-IN" sz="2600" spc="-10" dirty="0" smtClean="0">
                <a:cs typeface="Times New Roman"/>
              </a:rPr>
              <a:t>model </a:t>
            </a:r>
            <a:r>
              <a:rPr lang="en-IN" sz="2600" dirty="0" smtClean="0">
                <a:cs typeface="Times New Roman"/>
              </a:rPr>
              <a:t>in</a:t>
            </a:r>
            <a:r>
              <a:rPr lang="en-IN" sz="2600" spc="-25" dirty="0" smtClean="0">
                <a:cs typeface="Times New Roman"/>
              </a:rPr>
              <a:t> </a:t>
            </a:r>
            <a:r>
              <a:rPr lang="en-IN" sz="2600" spc="-35" dirty="0" smtClean="0">
                <a:cs typeface="Times New Roman"/>
              </a:rPr>
              <a:t>Test</a:t>
            </a:r>
            <a:r>
              <a:rPr lang="en-IN" sz="2600" spc="25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data</a:t>
            </a:r>
            <a:r>
              <a:rPr lang="en-IN" sz="260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based</a:t>
            </a:r>
            <a:r>
              <a:rPr lang="en-IN" sz="2600" spc="5" dirty="0" smtClean="0">
                <a:cs typeface="Times New Roman"/>
              </a:rPr>
              <a:t> </a:t>
            </a:r>
            <a:r>
              <a:rPr lang="en-IN" sz="2600" dirty="0" smtClean="0">
                <a:cs typeface="Times New Roman"/>
              </a:rPr>
              <a:t>on the</a:t>
            </a:r>
            <a:r>
              <a:rPr lang="en-IN" sz="2600" spc="-2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Sensitivity</a:t>
            </a:r>
            <a:r>
              <a:rPr lang="en-IN" sz="2600" spc="-30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and Specificity</a:t>
            </a:r>
            <a:r>
              <a:rPr lang="en-IN" sz="2600" spc="-25" dirty="0" smtClean="0">
                <a:cs typeface="Times New Roman"/>
              </a:rPr>
              <a:t> </a:t>
            </a:r>
            <a:r>
              <a:rPr lang="en-IN" sz="2600" spc="-5" dirty="0" smtClean="0">
                <a:cs typeface="Times New Roman"/>
              </a:rPr>
              <a:t>Metrics.</a:t>
            </a:r>
            <a:endParaRPr lang="en-IN" sz="2600" dirty="0" smtClean="0"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4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n-lt"/>
              </a:rPr>
              <a:t>Data Cleaning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9265" marR="22225" indent="-457200">
              <a:lnSpc>
                <a:spcPts val="1839"/>
              </a:lnSpc>
              <a:spcBef>
                <a:spcPts val="3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5110" algn="l"/>
              </a:tabLst>
            </a:pPr>
            <a:r>
              <a:rPr lang="en-IN" dirty="0"/>
              <a:t>"</a:t>
            </a:r>
            <a:r>
              <a:rPr lang="en-IN" b="1" dirty="0"/>
              <a:t>Select</a:t>
            </a:r>
            <a:r>
              <a:rPr lang="en-IN" dirty="0"/>
              <a:t>" level represents null values for some categorical variables, as customers did not choose any  option from the list.</a:t>
            </a:r>
          </a:p>
          <a:p>
            <a:pPr marL="469265" indent="-457200">
              <a:lnSpc>
                <a:spcPct val="100000"/>
              </a:lnSpc>
              <a:spcBef>
                <a:spcPts val="136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5110" algn="l"/>
              </a:tabLst>
            </a:pPr>
            <a:r>
              <a:rPr lang="en-IN" dirty="0"/>
              <a:t>Columns with over 40% null values were dropped.</a:t>
            </a:r>
          </a:p>
          <a:p>
            <a:pPr marL="469265" indent="-457200">
              <a:lnSpc>
                <a:spcPct val="100000"/>
              </a:lnSpc>
              <a:spcBef>
                <a:spcPts val="139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5110" algn="l"/>
              </a:tabLst>
            </a:pPr>
            <a:r>
              <a:rPr lang="en-IN" dirty="0"/>
              <a:t>Missing values in categorical columns were handled based on value counts and certain considerations.</a:t>
            </a:r>
          </a:p>
          <a:p>
            <a:pPr marL="469265" indent="-457200">
              <a:lnSpc>
                <a:spcPct val="100000"/>
              </a:lnSpc>
              <a:spcBef>
                <a:spcPts val="139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5110" algn="l"/>
              </a:tabLst>
            </a:pPr>
            <a:r>
              <a:rPr lang="en-IN" dirty="0"/>
              <a:t>Drop columns that don't add any insight or value to the study objective (tags, country)</a:t>
            </a:r>
          </a:p>
          <a:p>
            <a:pPr marL="469265" indent="-457200">
              <a:lnSpc>
                <a:spcPct val="100000"/>
              </a:lnSpc>
              <a:spcBef>
                <a:spcPts val="139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5110" algn="l"/>
              </a:tabLst>
            </a:pPr>
            <a:r>
              <a:rPr lang="en-IN" dirty="0" smtClean="0"/>
              <a:t>Additional </a:t>
            </a:r>
            <a:r>
              <a:rPr lang="en-IN" dirty="0"/>
              <a:t>categories were created for some variables.</a:t>
            </a:r>
          </a:p>
          <a:p>
            <a:pPr marL="469265" marR="5080" indent="-457200">
              <a:lnSpc>
                <a:spcPts val="1839"/>
              </a:lnSpc>
              <a:spcBef>
                <a:spcPts val="16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5110" algn="l"/>
              </a:tabLst>
            </a:pPr>
            <a:r>
              <a:rPr lang="en-IN" dirty="0"/>
              <a:t>Columns with no use for </a:t>
            </a:r>
            <a:r>
              <a:rPr lang="en-IN" dirty="0" err="1"/>
              <a:t>modeling</a:t>
            </a:r>
            <a:r>
              <a:rPr lang="en-IN" dirty="0"/>
              <a:t> (Prospect ID, Lead Number) or only one category of response were  dropped.</a:t>
            </a:r>
          </a:p>
          <a:p>
            <a:pPr marL="469265" indent="-457200">
              <a:lnSpc>
                <a:spcPct val="100000"/>
              </a:lnSpc>
              <a:spcBef>
                <a:spcPts val="136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5110" algn="l"/>
              </a:tabLst>
            </a:pPr>
            <a:r>
              <a:rPr lang="en-IN" dirty="0"/>
              <a:t>Numerical data was imputed with mode after checking distribution</a:t>
            </a:r>
            <a:r>
              <a:rPr lang="en-IN" dirty="0" smtClean="0"/>
              <a:t>.</a:t>
            </a:r>
          </a:p>
          <a:p>
            <a:pPr marL="469265" indent="-457200">
              <a:lnSpc>
                <a:spcPct val="100000"/>
              </a:lnSpc>
              <a:spcBef>
                <a:spcPts val="136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5110" algn="l"/>
              </a:tabLst>
            </a:pPr>
            <a:r>
              <a:rPr lang="en-IN" dirty="0"/>
              <a:t>Outliers in </a:t>
            </a:r>
            <a:r>
              <a:rPr lang="en-IN" dirty="0" err="1"/>
              <a:t>TotalVisits</a:t>
            </a:r>
            <a:r>
              <a:rPr lang="en-IN" dirty="0"/>
              <a:t> and Page Views Per Visit were treated and capped.</a:t>
            </a:r>
          </a:p>
          <a:p>
            <a:pPr marL="469265" indent="-457200">
              <a:lnSpc>
                <a:spcPct val="100000"/>
              </a:lnSpc>
              <a:spcBef>
                <a:spcPts val="1360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5110" algn="l"/>
              </a:tabLst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05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3" y="302259"/>
            <a:ext cx="1067840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b="1" spc="185" dirty="0" smtClean="0">
                <a:latin typeface="+mn-lt"/>
              </a:rPr>
              <a:t>Exploratory Data Analysis</a:t>
            </a:r>
            <a:endParaRPr b="1" spc="185" dirty="0">
              <a:latin typeface="+mn-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54" y="1822451"/>
            <a:ext cx="5562599" cy="458152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5" name="object 5"/>
          <p:cNvSpPr txBox="1"/>
          <p:nvPr/>
        </p:nvSpPr>
        <p:spPr>
          <a:xfrm>
            <a:off x="6485329" y="2325251"/>
            <a:ext cx="4758934" cy="183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1524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2000" spc="-15" dirty="0">
                <a:solidFill>
                  <a:srgbClr val="424242"/>
                </a:solidFill>
                <a:cs typeface="Microsoft Sans Serif"/>
              </a:rPr>
              <a:t>Conversion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15" dirty="0">
                <a:solidFill>
                  <a:srgbClr val="424242"/>
                </a:solidFill>
                <a:cs typeface="Microsoft Sans Serif"/>
              </a:rPr>
              <a:t>rate</a:t>
            </a:r>
            <a:r>
              <a:rPr sz="2000" spc="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is</a:t>
            </a:r>
            <a:r>
              <a:rPr sz="20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40" dirty="0">
                <a:solidFill>
                  <a:srgbClr val="424242"/>
                </a:solidFill>
                <a:cs typeface="Microsoft Sans Serif"/>
              </a:rPr>
              <a:t>of</a:t>
            </a:r>
            <a:r>
              <a:rPr sz="2000" spc="4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20" dirty="0">
                <a:solidFill>
                  <a:srgbClr val="424242"/>
                </a:solidFill>
                <a:cs typeface="Microsoft Sans Serif"/>
              </a:rPr>
              <a:t>38.5%,  </a:t>
            </a:r>
            <a:r>
              <a:rPr sz="2000" spc="5" dirty="0">
                <a:solidFill>
                  <a:srgbClr val="424242"/>
                </a:solidFill>
                <a:cs typeface="Microsoft Sans Serif"/>
              </a:rPr>
              <a:t>meaning </a:t>
            </a:r>
            <a:r>
              <a:rPr sz="2000" spc="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only </a:t>
            </a:r>
            <a:r>
              <a:rPr sz="2000" spc="40" dirty="0">
                <a:solidFill>
                  <a:srgbClr val="424242"/>
                </a:solidFill>
                <a:cs typeface="Microsoft Sans Serif"/>
              </a:rPr>
              <a:t>38.5% of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the </a:t>
            </a:r>
            <a:r>
              <a:rPr sz="2000" spc="20" dirty="0">
                <a:solidFill>
                  <a:srgbClr val="424242"/>
                </a:solidFill>
                <a:cs typeface="Microsoft Sans Serif"/>
              </a:rPr>
              <a:t>people 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have </a:t>
            </a:r>
            <a:r>
              <a:rPr sz="2000" spc="10" dirty="0">
                <a:solidFill>
                  <a:srgbClr val="424242"/>
                </a:solidFill>
                <a:cs typeface="Microsoft Sans Serif"/>
              </a:rPr>
              <a:t>converted </a:t>
            </a:r>
            <a:r>
              <a:rPr sz="2000" spc="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5" dirty="0">
                <a:solidFill>
                  <a:srgbClr val="424242"/>
                </a:solidFill>
                <a:cs typeface="Microsoft Sans Serif"/>
              </a:rPr>
              <a:t>to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cs typeface="Microsoft Sans Serif"/>
              </a:rPr>
              <a:t>leads.(Minority)</a:t>
            </a:r>
            <a:endParaRPr sz="2000" dirty="0">
              <a:cs typeface="Microsoft Sans Serif"/>
            </a:endParaRPr>
          </a:p>
          <a:p>
            <a:pPr marL="303530" marR="5080" indent="-291465" algn="just">
              <a:lnSpc>
                <a:spcPct val="100000"/>
              </a:lnSpc>
              <a:spcBef>
                <a:spcPts val="2160"/>
              </a:spcBef>
              <a:buChar char="•"/>
              <a:tabLst>
                <a:tab pos="304165" algn="l"/>
              </a:tabLst>
            </a:pPr>
            <a:r>
              <a:rPr sz="2000" spc="80" dirty="0">
                <a:solidFill>
                  <a:srgbClr val="424242"/>
                </a:solidFill>
                <a:cs typeface="Microsoft Sans Serif"/>
              </a:rPr>
              <a:t>While </a:t>
            </a:r>
            <a:r>
              <a:rPr sz="2000" spc="40" dirty="0">
                <a:solidFill>
                  <a:srgbClr val="424242"/>
                </a:solidFill>
                <a:cs typeface="Microsoft Sans Serif"/>
              </a:rPr>
              <a:t>61.5% of </a:t>
            </a:r>
            <a:r>
              <a:rPr sz="2000" spc="35" dirty="0">
                <a:solidFill>
                  <a:srgbClr val="424242"/>
                </a:solidFill>
                <a:cs typeface="Microsoft Sans Serif"/>
              </a:rPr>
              <a:t>the </a:t>
            </a:r>
            <a:r>
              <a:rPr sz="2000" spc="20" dirty="0">
                <a:solidFill>
                  <a:srgbClr val="424242"/>
                </a:solidFill>
                <a:cs typeface="Microsoft Sans Serif"/>
              </a:rPr>
              <a:t>people </a:t>
            </a:r>
            <a:r>
              <a:rPr sz="2000" spc="50" dirty="0">
                <a:solidFill>
                  <a:srgbClr val="424242"/>
                </a:solidFill>
                <a:cs typeface="Microsoft Sans Serif"/>
              </a:rPr>
              <a:t>didn't </a:t>
            </a:r>
            <a:r>
              <a:rPr sz="2000" spc="15" dirty="0">
                <a:solidFill>
                  <a:srgbClr val="424242"/>
                </a:solidFill>
                <a:cs typeface="Microsoft Sans Serif"/>
              </a:rPr>
              <a:t>convert </a:t>
            </a:r>
            <a:r>
              <a:rPr sz="2000" spc="-46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55" dirty="0">
                <a:solidFill>
                  <a:srgbClr val="424242"/>
                </a:solidFill>
                <a:cs typeface="Microsoft Sans Serif"/>
              </a:rPr>
              <a:t>to</a:t>
            </a:r>
            <a:r>
              <a:rPr sz="20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2000" spc="-15" dirty="0">
                <a:solidFill>
                  <a:srgbClr val="424242"/>
                </a:solidFill>
                <a:cs typeface="Microsoft Sans Serif"/>
              </a:rPr>
              <a:t>leads. </a:t>
            </a:r>
            <a:r>
              <a:rPr sz="2000" spc="15" dirty="0">
                <a:solidFill>
                  <a:srgbClr val="424242"/>
                </a:solidFill>
                <a:cs typeface="Microsoft Sans Serif"/>
              </a:rPr>
              <a:t>(Majority)</a:t>
            </a:r>
            <a:endParaRPr sz="20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51067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02259"/>
            <a:ext cx="11420011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b="1" spc="185" dirty="0" err="1" smtClean="0">
                <a:latin typeface="+mn-lt"/>
              </a:rPr>
              <a:t>Univariate</a:t>
            </a:r>
            <a:r>
              <a:rPr lang="en-IN" b="1" spc="185" dirty="0" smtClean="0">
                <a:latin typeface="+mn-lt"/>
              </a:rPr>
              <a:t> Analysis – Categorical Variables</a:t>
            </a:r>
            <a:endParaRPr b="1" spc="185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993" y="5712472"/>
            <a:ext cx="5508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63525" algn="l"/>
                <a:tab pos="264795" algn="l"/>
                <a:tab pos="856615" algn="l"/>
                <a:tab pos="2411730" algn="l"/>
                <a:tab pos="2751455" algn="l"/>
                <a:tab pos="3946525" algn="l"/>
                <a:tab pos="5312410" algn="l"/>
              </a:tabLst>
            </a:pP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9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1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ivi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y: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68%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cu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ome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ontribu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ion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SMS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Sent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Opened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03" y="5712481"/>
            <a:ext cx="503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Font typeface="Wingdings" panose="05000000000000000000" pitchFamily="2" charset="2"/>
              <a:buChar char="§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Lead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Source: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58%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Direct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Trafﬁc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combined.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524" y="1550500"/>
            <a:ext cx="5281367" cy="37967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28" y="1645775"/>
            <a:ext cx="5583867" cy="36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5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5268" y="4791905"/>
            <a:ext cx="4445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FF0000"/>
                </a:solidFill>
                <a:cs typeface="Arial"/>
              </a:rPr>
              <a:t>Lead</a:t>
            </a:r>
            <a:r>
              <a:rPr sz="1800" b="1" spc="-20" dirty="0">
                <a:solidFill>
                  <a:srgbClr val="FF0000"/>
                </a:solidFill>
                <a:cs typeface="Arial"/>
              </a:rPr>
              <a:t> </a:t>
            </a:r>
            <a:r>
              <a:rPr sz="1800" b="1" spc="-40" dirty="0">
                <a:solidFill>
                  <a:srgbClr val="FF0000"/>
                </a:solidFill>
                <a:cs typeface="Arial"/>
              </a:rPr>
              <a:t>Origin:</a:t>
            </a:r>
            <a:r>
              <a:rPr sz="1800" b="1" spc="-45" dirty="0">
                <a:solidFill>
                  <a:srgbClr val="FF0000"/>
                </a:solidFill>
                <a:cs typeface="Arial"/>
              </a:rPr>
              <a:t> </a:t>
            </a:r>
            <a:r>
              <a:rPr sz="1800" spc="15" dirty="0">
                <a:solidFill>
                  <a:srgbClr val="424242"/>
                </a:solidFill>
                <a:cs typeface="Microsoft Sans Serif"/>
              </a:rPr>
              <a:t>"Landing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cs typeface="Microsoft Sans Serif"/>
              </a:rPr>
              <a:t>Page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cs typeface="Microsoft Sans Serif"/>
              </a:rPr>
              <a:t>Submission" </a:t>
            </a:r>
            <a:r>
              <a:rPr sz="1800" spc="-46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0" dirty="0" err="1" smtClean="0">
                <a:solidFill>
                  <a:srgbClr val="424242"/>
                </a:solidFill>
                <a:cs typeface="Microsoft Sans Serif"/>
              </a:rPr>
              <a:t>identiﬁe</a:t>
            </a:r>
            <a:r>
              <a:rPr lang="en-IN" sz="1800" spc="30" dirty="0" smtClean="0">
                <a:solidFill>
                  <a:srgbClr val="424242"/>
                </a:solidFill>
                <a:cs typeface="Microsoft Sans Serif"/>
              </a:rPr>
              <a:t>s</a:t>
            </a:r>
            <a:r>
              <a:rPr sz="1800" spc="30" dirty="0" smtClean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cs typeface="Microsoft Sans Serif"/>
              </a:rPr>
              <a:t>53%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of 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customers,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"API" </a:t>
            </a:r>
            <a:r>
              <a:rPr sz="1800" spc="3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0" dirty="0" err="1" smtClean="0">
                <a:solidFill>
                  <a:srgbClr val="424242"/>
                </a:solidFill>
                <a:cs typeface="Microsoft Sans Serif"/>
              </a:rPr>
              <a:t>identiﬁe</a:t>
            </a:r>
            <a:r>
              <a:rPr lang="en-IN" sz="1800" spc="30" dirty="0" smtClean="0">
                <a:solidFill>
                  <a:srgbClr val="424242"/>
                </a:solidFill>
                <a:cs typeface="Microsoft Sans Serif"/>
              </a:rPr>
              <a:t>s</a:t>
            </a:r>
            <a:r>
              <a:rPr sz="1800" spc="-20" dirty="0" smtClean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39%.</a:t>
            </a:r>
            <a:endParaRPr sz="1800" dirty="0"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8431" y="4791909"/>
            <a:ext cx="563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50" dirty="0">
                <a:solidFill>
                  <a:srgbClr val="FF0000"/>
                </a:solidFill>
                <a:cs typeface="Arial"/>
              </a:rPr>
              <a:t>Current_occupation:</a:t>
            </a:r>
            <a:r>
              <a:rPr sz="1800" b="1" spc="-45" dirty="0">
                <a:solidFill>
                  <a:srgbClr val="FF0000"/>
                </a:solidFill>
                <a:cs typeface="Arial"/>
              </a:rPr>
              <a:t> </a:t>
            </a:r>
            <a:r>
              <a:rPr sz="1800" spc="45" dirty="0">
                <a:solidFill>
                  <a:srgbClr val="424242"/>
                </a:solidFill>
                <a:cs typeface="Microsoft Sans Serif"/>
              </a:rPr>
              <a:t>It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has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cs typeface="Microsoft Sans Serif"/>
              </a:rPr>
              <a:t>90%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cs typeface="Microsoft Sans Serif"/>
              </a:rPr>
              <a:t>customers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cs typeface="Microsoft Sans Serif"/>
              </a:rPr>
              <a:t>as </a:t>
            </a:r>
            <a:r>
              <a:rPr sz="1800" spc="-46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cs typeface="Microsoft Sans Serif"/>
              </a:rPr>
              <a:t>Unemployed.</a:t>
            </a:r>
            <a:endParaRPr sz="1800" dirty="0"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25" y="1360075"/>
            <a:ext cx="5716325" cy="31277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5079" y="1360064"/>
            <a:ext cx="5716325" cy="3127797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438150" y="301625"/>
            <a:ext cx="11091863" cy="693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b="1" spc="185" dirty="0" err="1" smtClean="0">
                <a:latin typeface="+mn-lt"/>
              </a:rPr>
              <a:t>Univariate</a:t>
            </a:r>
            <a:r>
              <a:rPr lang="en-IN" b="1" spc="185" dirty="0" smtClean="0">
                <a:latin typeface="+mn-lt"/>
              </a:rPr>
              <a:t> Analysis – Categorical Variables</a:t>
            </a:r>
            <a:endParaRPr b="1" spc="185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01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02259"/>
            <a:ext cx="1104853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90" dirty="0" smtClean="0">
                <a:latin typeface="+mn-lt"/>
              </a:rPr>
              <a:t>Bivariate</a:t>
            </a:r>
            <a:r>
              <a:rPr b="1" spc="-75" dirty="0" smtClean="0">
                <a:latin typeface="+mn-lt"/>
              </a:rPr>
              <a:t> </a:t>
            </a:r>
            <a:r>
              <a:rPr b="1" spc="105" dirty="0">
                <a:latin typeface="+mn-lt"/>
              </a:rPr>
              <a:t>Analysis</a:t>
            </a:r>
            <a:r>
              <a:rPr b="1" spc="-80" dirty="0">
                <a:latin typeface="+mn-lt"/>
              </a:rPr>
              <a:t> </a:t>
            </a:r>
            <a:r>
              <a:rPr b="1" spc="45" dirty="0">
                <a:latin typeface="+mn-lt"/>
              </a:rPr>
              <a:t>for</a:t>
            </a:r>
            <a:r>
              <a:rPr b="1" spc="-75" dirty="0">
                <a:latin typeface="+mn-lt"/>
              </a:rPr>
              <a:t> </a:t>
            </a:r>
            <a:r>
              <a:rPr b="1" spc="65" dirty="0">
                <a:latin typeface="+mn-lt"/>
              </a:rPr>
              <a:t>Categorical</a:t>
            </a:r>
            <a:r>
              <a:rPr b="1" spc="-75" dirty="0">
                <a:latin typeface="+mn-lt"/>
              </a:rPr>
              <a:t> </a:t>
            </a:r>
            <a:r>
              <a:rPr b="1" spc="65" dirty="0">
                <a:latin typeface="+mn-lt"/>
              </a:rPr>
              <a:t>Variables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692" y="1150102"/>
            <a:ext cx="10047824" cy="43465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1675" y="5533548"/>
            <a:ext cx="961961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5" dirty="0">
                <a:solidFill>
                  <a:srgbClr val="FF0000"/>
                </a:solidFill>
                <a:cs typeface="Arial"/>
              </a:rPr>
              <a:t>Current_occupation:</a:t>
            </a:r>
            <a:endParaRPr sz="1900" dirty="0">
              <a:solidFill>
                <a:srgbClr val="FF0000"/>
              </a:solidFill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35" dirty="0">
                <a:solidFill>
                  <a:srgbClr val="424242"/>
                </a:solidFill>
                <a:cs typeface="Microsoft Sans Serif"/>
              </a:rPr>
              <a:t>Around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cs typeface="Microsoft Sans Serif"/>
              </a:rPr>
              <a:t>90%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cs typeface="Microsoft Sans Serif"/>
              </a:rPr>
              <a:t>customers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are </a:t>
            </a:r>
            <a:r>
              <a:rPr sz="1800" i="1" spc="10" dirty="0">
                <a:solidFill>
                  <a:srgbClr val="424242"/>
                </a:solidFill>
                <a:cs typeface="Arial"/>
              </a:rPr>
              <a:t>Unemployed,</a:t>
            </a:r>
            <a:r>
              <a:rPr sz="1800" i="1" spc="-40" dirty="0">
                <a:solidFill>
                  <a:srgbClr val="424242"/>
                </a:solidFill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cs typeface="Arial"/>
              </a:rPr>
              <a:t>lead</a:t>
            </a:r>
            <a:r>
              <a:rPr sz="1800" b="1" spc="-10" dirty="0">
                <a:solidFill>
                  <a:srgbClr val="424242"/>
                </a:solidFill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cs typeface="Arial"/>
              </a:rPr>
              <a:t>conversion</a:t>
            </a:r>
            <a:r>
              <a:rPr sz="1800" b="1" spc="-15" dirty="0">
                <a:solidFill>
                  <a:srgbClr val="424242"/>
                </a:solidFill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cs typeface="Arial"/>
              </a:rPr>
              <a:t>rate</a:t>
            </a:r>
            <a:r>
              <a:rPr sz="1800" b="1" spc="-10" dirty="0">
                <a:solidFill>
                  <a:srgbClr val="424242"/>
                </a:solidFill>
                <a:cs typeface="Arial"/>
              </a:rPr>
              <a:t> </a:t>
            </a:r>
            <a:r>
              <a:rPr sz="1800" b="1" spc="-10" dirty="0" smtClean="0">
                <a:solidFill>
                  <a:srgbClr val="424242"/>
                </a:solidFill>
                <a:cs typeface="Arial"/>
              </a:rPr>
              <a:t>of </a:t>
            </a:r>
            <a:r>
              <a:rPr sz="1800" b="1" spc="35" dirty="0">
                <a:solidFill>
                  <a:srgbClr val="424242"/>
                </a:solidFill>
                <a:cs typeface="Arial"/>
              </a:rPr>
              <a:t>34%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.</a:t>
            </a:r>
            <a:endParaRPr sz="1800" dirty="0">
              <a:cs typeface="Microsoft Sans Serif"/>
            </a:endParaRPr>
          </a:p>
          <a:p>
            <a:pPr marL="469900" marR="32893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80" dirty="0">
                <a:solidFill>
                  <a:srgbClr val="424242"/>
                </a:solidFill>
                <a:cs typeface="Microsoft Sans Serif"/>
              </a:rPr>
              <a:t>While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i="1" spc="40" dirty="0">
                <a:solidFill>
                  <a:srgbClr val="424242"/>
                </a:solidFill>
                <a:cs typeface="Arial"/>
              </a:rPr>
              <a:t>Working</a:t>
            </a:r>
            <a:r>
              <a:rPr sz="1800" i="1" spc="-35" dirty="0">
                <a:solidFill>
                  <a:srgbClr val="424242"/>
                </a:solidFill>
                <a:cs typeface="Arial"/>
              </a:rPr>
              <a:t> </a:t>
            </a:r>
            <a:r>
              <a:rPr sz="1800" i="1" dirty="0">
                <a:solidFill>
                  <a:srgbClr val="424242"/>
                </a:solidFill>
                <a:cs typeface="Arial"/>
              </a:rPr>
              <a:t>Professional</a:t>
            </a:r>
            <a:r>
              <a:rPr sz="1800" i="1" spc="-40" dirty="0">
                <a:solidFill>
                  <a:srgbClr val="424242"/>
                </a:solidFill>
                <a:cs typeface="Arial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contribute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only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7.6%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cs typeface="Microsoft Sans Serif"/>
              </a:rPr>
              <a:t>total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cs typeface="Microsoft Sans Serif"/>
              </a:rPr>
              <a:t>customers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cs typeface="Microsoft Sans Serif"/>
              </a:rPr>
              <a:t>almost</a:t>
            </a:r>
            <a:r>
              <a:rPr sz="1800" spc="-2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cs typeface="Arial"/>
              </a:rPr>
              <a:t>92% </a:t>
            </a:r>
            <a:r>
              <a:rPr sz="1800" b="1" spc="-484" dirty="0">
                <a:solidFill>
                  <a:srgbClr val="424242"/>
                </a:solidFill>
                <a:cs typeface="Arial"/>
              </a:rPr>
              <a:t> </a:t>
            </a:r>
            <a:r>
              <a:rPr sz="1800" b="1" spc="-40" dirty="0">
                <a:solidFill>
                  <a:srgbClr val="424242"/>
                </a:solidFill>
                <a:cs typeface="Arial"/>
              </a:rPr>
              <a:t>Lead</a:t>
            </a:r>
            <a:r>
              <a:rPr sz="1800" b="1" spc="-20" dirty="0">
                <a:solidFill>
                  <a:srgbClr val="424242"/>
                </a:solidFill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cs typeface="Arial"/>
              </a:rPr>
              <a:t>conversion</a:t>
            </a:r>
            <a:r>
              <a:rPr sz="1800" b="1" spc="-15" dirty="0">
                <a:solidFill>
                  <a:srgbClr val="424242"/>
                </a:solidFill>
                <a:cs typeface="Arial"/>
              </a:rPr>
              <a:t> </a:t>
            </a:r>
            <a:r>
              <a:rPr sz="1800" b="1" spc="5" dirty="0" smtClean="0">
                <a:solidFill>
                  <a:srgbClr val="424242"/>
                </a:solidFill>
                <a:cs typeface="Arial"/>
              </a:rPr>
              <a:t>rate</a:t>
            </a:r>
            <a:r>
              <a:rPr lang="en-IN" sz="1800" b="1" spc="5" dirty="0" smtClean="0">
                <a:solidFill>
                  <a:srgbClr val="424242"/>
                </a:solidFill>
                <a:cs typeface="Arial"/>
              </a:rPr>
              <a:t>.</a:t>
            </a:r>
            <a:endParaRPr sz="18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0721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02259"/>
            <a:ext cx="108471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90" dirty="0" smtClean="0">
                <a:latin typeface="+mn-lt"/>
              </a:rPr>
              <a:t>Bivariate</a:t>
            </a:r>
            <a:r>
              <a:rPr b="1" spc="-75" dirty="0" smtClean="0">
                <a:latin typeface="+mn-lt"/>
              </a:rPr>
              <a:t> </a:t>
            </a:r>
            <a:r>
              <a:rPr b="1" spc="105" dirty="0">
                <a:latin typeface="+mn-lt"/>
              </a:rPr>
              <a:t>Analysis</a:t>
            </a:r>
            <a:r>
              <a:rPr b="1" spc="-80" dirty="0">
                <a:latin typeface="+mn-lt"/>
              </a:rPr>
              <a:t> </a:t>
            </a:r>
            <a:r>
              <a:rPr b="1" spc="45" dirty="0">
                <a:latin typeface="+mn-lt"/>
              </a:rPr>
              <a:t>for</a:t>
            </a:r>
            <a:r>
              <a:rPr b="1" spc="-75" dirty="0">
                <a:latin typeface="+mn-lt"/>
              </a:rPr>
              <a:t> </a:t>
            </a:r>
            <a:r>
              <a:rPr b="1" spc="65" dirty="0">
                <a:latin typeface="+mn-lt"/>
              </a:rPr>
              <a:t>Categorical</a:t>
            </a:r>
            <a:r>
              <a:rPr b="1" spc="-75" dirty="0">
                <a:latin typeface="+mn-lt"/>
              </a:rPr>
              <a:t> </a:t>
            </a:r>
            <a:r>
              <a:rPr b="1" spc="65" dirty="0">
                <a:latin typeface="+mn-lt"/>
              </a:rPr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324" y="5654780"/>
            <a:ext cx="10813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cs typeface="Arial"/>
              </a:rPr>
              <a:t>Do</a:t>
            </a:r>
            <a:r>
              <a:rPr sz="1800" b="1" spc="-35" dirty="0">
                <a:solidFill>
                  <a:srgbClr val="FF0000"/>
                </a:solidFill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cs typeface="Arial"/>
              </a:rPr>
              <a:t>Not</a:t>
            </a:r>
            <a:r>
              <a:rPr sz="1800" b="1" spc="-35" dirty="0">
                <a:solidFill>
                  <a:srgbClr val="FF0000"/>
                </a:solidFill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cs typeface="Arial"/>
              </a:rPr>
              <a:t>Email:</a:t>
            </a:r>
            <a:endParaRPr sz="1800" dirty="0">
              <a:solidFill>
                <a:srgbClr val="FF0000"/>
              </a:solidFill>
              <a:cs typeface="Arial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75" dirty="0">
                <a:solidFill>
                  <a:srgbClr val="424242"/>
                </a:solidFill>
                <a:cs typeface="Microsoft Sans Serif"/>
              </a:rPr>
              <a:t>92%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cs typeface="Microsoft Sans Serif"/>
              </a:rPr>
              <a:t>people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cs typeface="Microsoft Sans Serif"/>
              </a:rPr>
              <a:t>opted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cs typeface="Microsoft Sans Serif"/>
              </a:rPr>
              <a:t>that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cs typeface="Microsoft Sans Serif"/>
              </a:rPr>
              <a:t>they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cs typeface="Microsoft Sans Serif"/>
              </a:rPr>
              <a:t>don't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0" dirty="0">
                <a:solidFill>
                  <a:srgbClr val="424242"/>
                </a:solidFill>
                <a:cs typeface="Microsoft Sans Serif"/>
              </a:rPr>
              <a:t>want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cs typeface="Microsoft Sans Serif"/>
              </a:rPr>
              <a:t>be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cs typeface="Microsoft Sans Serif"/>
              </a:rPr>
              <a:t>emailed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cs typeface="Microsoft Sans Serif"/>
              </a:rPr>
              <a:t>about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cs typeface="Microsoft Sans Serif"/>
              </a:rPr>
              <a:t>course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cs typeface="Microsoft Sans Serif"/>
              </a:rPr>
              <a:t>&amp;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cs typeface="Microsoft Sans Serif"/>
              </a:rPr>
              <a:t>40%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cs typeface="Microsoft Sans Serif"/>
              </a:rPr>
              <a:t>them</a:t>
            </a:r>
            <a:r>
              <a:rPr sz="1800" spc="-1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are </a:t>
            </a:r>
            <a:r>
              <a:rPr sz="1800" spc="-465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cs typeface="Microsoft Sans Serif"/>
              </a:rPr>
              <a:t>converted</a:t>
            </a:r>
            <a:r>
              <a:rPr sz="1800" spc="-20" dirty="0">
                <a:solidFill>
                  <a:srgbClr val="424242"/>
                </a:solidFill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cs typeface="Microsoft Sans Serif"/>
              </a:rPr>
              <a:t> leads.</a:t>
            </a:r>
            <a:endParaRPr sz="1800" dirty="0"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637" y="1681756"/>
            <a:ext cx="10047824" cy="34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1077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Microsoft Sans Serif</vt:lpstr>
      <vt:lpstr>Tahoma</vt:lpstr>
      <vt:lpstr>Times New Roman</vt:lpstr>
      <vt:lpstr>Wingdings</vt:lpstr>
      <vt:lpstr>Office Theme</vt:lpstr>
      <vt:lpstr>Lead Score Case Study</vt:lpstr>
      <vt:lpstr>Lead Score Case Study</vt:lpstr>
      <vt:lpstr>Analysing Approach</vt:lpstr>
      <vt:lpstr>Data Cleaning</vt:lpstr>
      <vt:lpstr>Exploratory Data Analysis</vt:lpstr>
      <vt:lpstr>Univariate Analysis – Categorical Variables</vt:lpstr>
      <vt:lpstr>Univariate Analysis – Categorical Variables</vt:lpstr>
      <vt:lpstr>Bivariate Analysis for Categorical Variables</vt:lpstr>
      <vt:lpstr>Bivariate Analysis for Categorical Variables</vt:lpstr>
      <vt:lpstr>Bivariate Analysis for Categorical Variables</vt:lpstr>
      <vt:lpstr>Data Preparation</vt:lpstr>
      <vt:lpstr>Model Building</vt:lpstr>
      <vt:lpstr>Model Evaluation Train Data Set</vt:lpstr>
      <vt:lpstr>Model Evaluation</vt:lpstr>
      <vt:lpstr>Recommendation based on Final Model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loganayakilogin@outlook.com</dc:creator>
  <cp:lastModifiedBy>loganayakilogin@outlook.com</cp:lastModifiedBy>
  <cp:revision>7</cp:revision>
  <dcterms:created xsi:type="dcterms:W3CDTF">2024-01-15T16:16:52Z</dcterms:created>
  <dcterms:modified xsi:type="dcterms:W3CDTF">2024-01-15T18:02:22Z</dcterms:modified>
</cp:coreProperties>
</file>