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Montserrat" panose="020B0604020202020204" charset="0"/>
      <p:regular r:id="rId19"/>
      <p:bold r:id="rId20"/>
      <p:italic r:id="rId21"/>
      <p:boldItalic r:id="rId22"/>
    </p:embeddedFont>
    <p:embeddedFont>
      <p:font typeface="Noto Sans Symbols" pitchFamily="2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hKDweRkKAoe2P271jvaJuY1leh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50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3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2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2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" name="Google Shape;9;p2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5296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Capstone Project</a:t>
            </a:r>
            <a:br>
              <a:rPr lang="en-US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4200" b="1" dirty="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EDA </a:t>
            </a:r>
            <a:br>
              <a:rPr lang="en-US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On</a:t>
            </a:r>
            <a:br>
              <a:rPr lang="en-US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36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zomato</a:t>
            </a:r>
            <a:r>
              <a:rPr lang="en-US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-Data</a:t>
            </a:r>
            <a:br>
              <a:rPr lang="en-US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20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by-</a:t>
            </a:r>
            <a:br>
              <a:rPr lang="en-US" sz="20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2000" b="1" dirty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Naval Kumar</a:t>
            </a:r>
            <a:endParaRPr sz="3600" b="1" dirty="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0" y="13260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b="1">
                <a:latin typeface="Montserrat"/>
                <a:ea typeface="Montserrat"/>
                <a:cs typeface="Montserrat"/>
                <a:sym typeface="Montserrat"/>
              </a:rPr>
              <a:t>Conclusions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-68400" y="705300"/>
            <a:ext cx="8033700" cy="40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Char char="⮚"/>
            </a:pPr>
            <a:r>
              <a:rPr lang="en-US">
                <a:solidFill>
                  <a:srgbClr val="8F8F8F"/>
                </a:solidFill>
              </a:rPr>
              <a:t>zomato maximum number of transaction that may be probably happening is in India.</a:t>
            </a:r>
            <a:endParaRPr sz="1600">
              <a:solidFill>
                <a:srgbClr val="004B5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Char char="⮚"/>
            </a:pPr>
            <a:r>
              <a:rPr lang="en-US">
                <a:solidFill>
                  <a:srgbClr val="8F8F8F"/>
                </a:solidFill>
              </a:rPr>
              <a:t>zomato minimum number of transaction that may be probably in Canada.</a:t>
            </a:r>
            <a:endParaRPr sz="1600">
              <a:solidFill>
                <a:srgbClr val="004B5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Char char="⮚"/>
            </a:pPr>
            <a:r>
              <a:rPr lang="en-US">
                <a:solidFill>
                  <a:srgbClr val="8F8F8F"/>
                </a:solidFill>
              </a:rPr>
              <a:t>India,United Kingdom,United States top-3 countries that is basically using zomato.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Char char="⮚"/>
            </a:pPr>
            <a:r>
              <a:rPr lang="en-US">
                <a:solidFill>
                  <a:srgbClr val="8F8F8F"/>
                </a:solidFill>
              </a:rPr>
              <a:t>Showing in percentage(%) maximum no.of transaction or record .</a:t>
            </a:r>
            <a:endParaRPr>
              <a:solidFill>
                <a:srgbClr val="8F8F8F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F8F8F"/>
                </a:solidFill>
              </a:rPr>
              <a:t>INDIA—-&gt;&gt;&gt; 94.39%</a:t>
            </a:r>
            <a:endParaRPr>
              <a:solidFill>
                <a:srgbClr val="8F8F8F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F8F8F"/>
                </a:solidFill>
              </a:rPr>
              <a:t>United States—--&gt;&gt; 4.73%</a:t>
            </a:r>
            <a:endParaRPr>
              <a:solidFill>
                <a:srgbClr val="8F8F8F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F8F8F"/>
                </a:solidFill>
              </a:rPr>
              <a:t>United Kingdom —---&gt;&gt;&gt; 0.87%</a:t>
            </a:r>
            <a:endParaRPr>
              <a:solidFill>
                <a:srgbClr val="8F8F8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Char char="⮚"/>
            </a:pPr>
            <a:r>
              <a:rPr lang="en-US">
                <a:solidFill>
                  <a:srgbClr val="8F8F8F"/>
                </a:solidFill>
              </a:rPr>
              <a:t>Maximum number of customer is not ratings anything.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Char char="⮚"/>
            </a:pPr>
            <a:r>
              <a:rPr lang="en-US">
                <a:solidFill>
                  <a:srgbClr val="8F8F8F"/>
                </a:solidFill>
              </a:rPr>
              <a:t>1.8 TO 2.4  is a range of Poor ratings.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Char char="⮚"/>
            </a:pPr>
            <a:r>
              <a:rPr lang="en-US">
                <a:solidFill>
                  <a:srgbClr val="8F8F8F"/>
                </a:solidFill>
              </a:rPr>
              <a:t>2.5 TO 3.4 is a range of Average ratings.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None/>
            </a:pPr>
            <a:endParaRPr sz="1600">
              <a:solidFill>
                <a:srgbClr val="8F8F8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None/>
            </a:pPr>
            <a:endParaRPr sz="1800">
              <a:solidFill>
                <a:srgbClr val="004B5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0" y="7164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b="1">
                <a:latin typeface="Montserrat"/>
                <a:ea typeface="Montserrat"/>
                <a:cs typeface="Montserrat"/>
                <a:sym typeface="Montserrat"/>
              </a:rPr>
              <a:t>Conclusions (continued)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-153125" y="733375"/>
            <a:ext cx="8520600" cy="44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None/>
            </a:pPr>
            <a:endParaRPr sz="1600" dirty="0">
              <a:solidFill>
                <a:srgbClr val="8F8F8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Char char="⮚"/>
            </a:pPr>
            <a:r>
              <a:rPr lang="en-US" dirty="0">
                <a:solidFill>
                  <a:srgbClr val="8F8F8F"/>
                </a:solidFill>
              </a:rPr>
              <a:t>3.5 TO 3.9  is  a range of good ratings &amp; 4.0 to 4.7 is a range of very good ratings.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Char char="⮚"/>
            </a:pPr>
            <a:r>
              <a:rPr lang="en-US" dirty="0">
                <a:solidFill>
                  <a:srgbClr val="8F8F8F"/>
                </a:solidFill>
              </a:rPr>
              <a:t>4.8  &amp; 4.9  is range of Excellent ratings.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Char char="⮚"/>
            </a:pPr>
            <a:r>
              <a:rPr lang="en-US" dirty="0">
                <a:solidFill>
                  <a:srgbClr val="8F8F8F"/>
                </a:solidFill>
              </a:rPr>
              <a:t>Maximum no. of ratings are b/w 2.5 to 3.4  that is average ratings.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Char char="⮚"/>
            </a:pPr>
            <a:r>
              <a:rPr lang="en-US" dirty="0">
                <a:solidFill>
                  <a:srgbClr val="8F8F8F"/>
                </a:solidFill>
              </a:rPr>
              <a:t>Maximum </a:t>
            </a:r>
            <a:r>
              <a:rPr lang="en-US" dirty="0" err="1">
                <a:solidFill>
                  <a:srgbClr val="8F8F8F"/>
                </a:solidFill>
              </a:rPr>
              <a:t>no.of</a:t>
            </a:r>
            <a:r>
              <a:rPr lang="en-US" dirty="0">
                <a:solidFill>
                  <a:srgbClr val="8F8F8F"/>
                </a:solidFill>
              </a:rPr>
              <a:t> “0” ratings are from Indian customers.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Char char="⮚"/>
            </a:pPr>
            <a:r>
              <a:rPr lang="en-US" dirty="0">
                <a:solidFill>
                  <a:srgbClr val="8F8F8F"/>
                </a:solidFill>
              </a:rPr>
              <a:t>Online delivery is only available in INDIA &amp; UAE.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Char char="⮚"/>
            </a:pPr>
            <a:r>
              <a:rPr lang="en-US" dirty="0">
                <a:solidFill>
                  <a:srgbClr val="8F8F8F"/>
                </a:solidFill>
              </a:rPr>
              <a:t>New Delhi has the maximum no. of transactions then Gurgaon, Noida &amp; others.</a:t>
            </a:r>
            <a:endParaRPr dirty="0">
              <a:solidFill>
                <a:srgbClr val="8F8F8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1800"/>
              <a:buChar char="⮚"/>
            </a:pPr>
            <a:r>
              <a:rPr lang="en-US" dirty="0">
                <a:solidFill>
                  <a:srgbClr val="8F8F8F"/>
                </a:solidFill>
              </a:rPr>
              <a:t>Showing in percentage(%) maximum </a:t>
            </a:r>
            <a:r>
              <a:rPr lang="en-US" dirty="0" err="1">
                <a:solidFill>
                  <a:srgbClr val="8F8F8F"/>
                </a:solidFill>
              </a:rPr>
              <a:t>no.of</a:t>
            </a:r>
            <a:r>
              <a:rPr lang="en-US" dirty="0">
                <a:solidFill>
                  <a:srgbClr val="8F8F8F"/>
                </a:solidFill>
              </a:rPr>
              <a:t> transaction or record on City basis</a:t>
            </a:r>
            <a:endParaRPr dirty="0">
              <a:solidFill>
                <a:srgbClr val="8F8F8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F8F8F"/>
                </a:solidFill>
              </a:rPr>
              <a:t>New Delhi—--&gt;&gt;&gt;66.87%</a:t>
            </a:r>
            <a:endParaRPr dirty="0">
              <a:solidFill>
                <a:srgbClr val="8F8F8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F8F8F"/>
                </a:solidFill>
              </a:rPr>
              <a:t>Gurgaon—---&gt;&gt;&gt;14.077%</a:t>
            </a:r>
            <a:endParaRPr dirty="0">
              <a:solidFill>
                <a:srgbClr val="8F8F8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F8F8F"/>
                </a:solidFill>
              </a:rPr>
              <a:t>Noida—------&gt;&gt;&gt;13.55%</a:t>
            </a:r>
            <a:endParaRPr dirty="0">
              <a:solidFill>
                <a:srgbClr val="8F8F8F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None/>
            </a:pPr>
            <a:endParaRPr dirty="0">
              <a:solidFill>
                <a:srgbClr val="8F8F8F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None/>
            </a:pPr>
            <a:endParaRPr dirty="0">
              <a:solidFill>
                <a:srgbClr val="8F8F8F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b="1" dirty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b="1" dirty="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>
            <a:spLocks noGrp="1"/>
          </p:cNvSpPr>
          <p:nvPr>
            <p:ph type="title"/>
          </p:nvPr>
        </p:nvSpPr>
        <p:spPr>
          <a:xfrm>
            <a:off x="311700" y="41115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57150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Noto Sans Symbols"/>
              <a:buChar char="❑"/>
            </a:pPr>
            <a:r>
              <a:rPr lang="en-US" sz="3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Approach</a:t>
            </a:r>
            <a:endParaRPr sz="36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2"/>
          <p:cNvSpPr txBox="1">
            <a:spLocks noGrp="1"/>
          </p:cNvSpPr>
          <p:nvPr>
            <p:ph type="body" idx="1"/>
          </p:nvPr>
        </p:nvSpPr>
        <p:spPr>
          <a:xfrm>
            <a:off x="311700" y="1569719"/>
            <a:ext cx="8520600" cy="2999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Char char="⮚"/>
            </a:pPr>
            <a:r>
              <a:rPr lang="en-US" b="0" i="0" dirty="0">
                <a:solidFill>
                  <a:srgbClr val="004B53"/>
                </a:solidFill>
                <a:latin typeface="Montserrat"/>
                <a:ea typeface="Montserrat"/>
                <a:cs typeface="Montserrat"/>
                <a:sym typeface="Montserrat"/>
              </a:rPr>
              <a:t>Defining problem statement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Char char="⮚"/>
            </a:pPr>
            <a:r>
              <a:rPr lang="en-US" dirty="0">
                <a:solidFill>
                  <a:srgbClr val="004B53"/>
                </a:solidFill>
                <a:latin typeface="Montserrat"/>
                <a:ea typeface="Montserrat"/>
                <a:cs typeface="Montserrat"/>
                <a:sym typeface="Montserrat"/>
              </a:rPr>
              <a:t>Data Summary and variables understating</a:t>
            </a:r>
            <a:endParaRPr b="0" i="0" dirty="0">
              <a:solidFill>
                <a:srgbClr val="004B5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Char char="⮚"/>
            </a:pPr>
            <a:r>
              <a:rPr lang="en-US" dirty="0">
                <a:solidFill>
                  <a:srgbClr val="004B53"/>
                </a:solidFill>
                <a:latin typeface="Montserrat"/>
                <a:ea typeface="Montserrat"/>
                <a:cs typeface="Montserrat"/>
                <a:sym typeface="Montserrat"/>
              </a:rPr>
              <a:t>EDA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Char char="⮚"/>
            </a:pPr>
            <a:r>
              <a:rPr lang="en-US" dirty="0">
                <a:solidFill>
                  <a:srgbClr val="004B53"/>
                </a:solidFill>
                <a:latin typeface="Montserrat"/>
                <a:ea typeface="Montserrat"/>
                <a:cs typeface="Montserrat"/>
                <a:sym typeface="Montserrat"/>
              </a:rPr>
              <a:t>Graphical representation of finding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Char char="⮚"/>
            </a:pPr>
            <a:r>
              <a:rPr lang="en-US" dirty="0">
                <a:solidFill>
                  <a:srgbClr val="004B53"/>
                </a:solidFill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None/>
            </a:pPr>
            <a:endParaRPr b="0" i="0" dirty="0">
              <a:solidFill>
                <a:srgbClr val="004B5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None/>
            </a:pPr>
            <a:endParaRPr dirty="0">
              <a:solidFill>
                <a:srgbClr val="004B5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b="1"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9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Char char="➢"/>
            </a:pPr>
            <a:r>
              <a:rPr lang="en-US" sz="1600">
                <a:solidFill>
                  <a:srgbClr val="004B53"/>
                </a:solidFill>
                <a:latin typeface="Montserrat"/>
                <a:ea typeface="Montserrat"/>
                <a:cs typeface="Montserrat"/>
                <a:sym typeface="Montserrat"/>
              </a:rPr>
              <a:t>I am using the zomato  dataset  for this project.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None/>
            </a:pPr>
            <a:endParaRPr sz="1600">
              <a:solidFill>
                <a:srgbClr val="004B5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Char char="➢"/>
            </a:pPr>
            <a:r>
              <a:rPr lang="en-US" sz="1600">
                <a:solidFill>
                  <a:srgbClr val="004B53"/>
                </a:solidFill>
                <a:latin typeface="Montserrat"/>
                <a:ea typeface="Montserrat"/>
                <a:cs typeface="Montserrat"/>
                <a:sym typeface="Montserrat"/>
              </a:rPr>
              <a:t>The aim  is to identify the insight that maximum transactions from which country .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None/>
            </a:pPr>
            <a:endParaRPr sz="1600">
              <a:solidFill>
                <a:srgbClr val="004B5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Char char="➢"/>
            </a:pPr>
            <a:r>
              <a:rPr lang="en-US" sz="1600">
                <a:solidFill>
                  <a:srgbClr val="004B53"/>
                </a:solidFill>
                <a:latin typeface="Montserrat"/>
                <a:ea typeface="Montserrat"/>
                <a:cs typeface="Montserrat"/>
                <a:sym typeface="Montserrat"/>
              </a:rPr>
              <a:t>I will find the region and countries where online delivery has or not.</a:t>
            </a:r>
            <a:endParaRPr sz="1600">
              <a:solidFill>
                <a:srgbClr val="004B5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4B5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None/>
            </a:pPr>
            <a:endParaRPr sz="1600">
              <a:solidFill>
                <a:srgbClr val="004B5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b="1" dirty="0">
                <a:latin typeface="Montserrat"/>
                <a:ea typeface="Montserrat"/>
                <a:cs typeface="Montserrat"/>
                <a:sym typeface="Montserrat"/>
              </a:rPr>
              <a:t>Data Summary</a:t>
            </a:r>
            <a:br>
              <a:rPr lang="en-US" b="1" dirty="0"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b="1" dirty="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600" b="1" dirty="0">
                <a:solidFill>
                  <a:srgbClr val="004B53"/>
                </a:solidFill>
                <a:latin typeface="Montserrat"/>
                <a:ea typeface="Montserrat"/>
                <a:cs typeface="Montserrat"/>
                <a:sym typeface="Montserrat"/>
              </a:rPr>
              <a:t>The dataset has a shape of (9551,21) which means that it contains approximately 9551 rows and 21 Variables.</a:t>
            </a:r>
            <a:br>
              <a:rPr lang="en-US" sz="1600" b="1" dirty="0">
                <a:solidFill>
                  <a:srgbClr val="004B5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600" b="1" dirty="0">
                <a:solidFill>
                  <a:srgbClr val="004B53"/>
                </a:solidFill>
                <a:latin typeface="Montserrat"/>
                <a:ea typeface="Montserrat"/>
                <a:cs typeface="Montserrat"/>
                <a:sym typeface="Montserrat"/>
              </a:rPr>
              <a:t>List of variables that used for further analysis:</a:t>
            </a:r>
            <a:br>
              <a:rPr lang="en-US" sz="1600" b="1" dirty="0">
                <a:solidFill>
                  <a:srgbClr val="004B5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6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311700" y="2270759"/>
            <a:ext cx="3999900" cy="2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400"/>
              <a:buFont typeface="Noto Sans Symbols"/>
              <a:buChar char="⮚"/>
            </a:pPr>
            <a:r>
              <a:rPr lang="en-US" dirty="0">
                <a:solidFill>
                  <a:srgbClr val="004B53"/>
                </a:solidFill>
                <a:latin typeface="Montserrat"/>
                <a:ea typeface="Montserrat"/>
                <a:cs typeface="Montserrat"/>
                <a:sym typeface="Montserrat"/>
              </a:rPr>
              <a:t>Aggregate Rating</a:t>
            </a: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400"/>
              <a:buFont typeface="Noto Sans Symbols"/>
              <a:buChar char="⮚"/>
            </a:pPr>
            <a:r>
              <a:rPr lang="en-US" dirty="0">
                <a:solidFill>
                  <a:srgbClr val="004B53"/>
                </a:solidFill>
                <a:latin typeface="Montserrat"/>
                <a:ea typeface="Montserrat"/>
                <a:cs typeface="Montserrat"/>
                <a:sym typeface="Montserrat"/>
              </a:rPr>
              <a:t>Rating Color</a:t>
            </a: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400"/>
              <a:buFont typeface="Noto Sans Symbols"/>
              <a:buChar char="⮚"/>
            </a:pPr>
            <a:r>
              <a:rPr lang="en-US" dirty="0">
                <a:solidFill>
                  <a:srgbClr val="004B53"/>
                </a:solidFill>
                <a:latin typeface="Montserrat"/>
                <a:ea typeface="Montserrat"/>
                <a:cs typeface="Montserrat"/>
                <a:sym typeface="Montserrat"/>
              </a:rPr>
              <a:t>Online Delivery</a:t>
            </a: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400"/>
              <a:buFont typeface="Noto Sans Symbols"/>
              <a:buChar char="⮚"/>
            </a:pPr>
            <a:r>
              <a:rPr lang="en-US" dirty="0">
                <a:solidFill>
                  <a:srgbClr val="004B53"/>
                </a:solidFill>
                <a:latin typeface="Montserrat"/>
                <a:ea typeface="Montserrat"/>
                <a:cs typeface="Montserrat"/>
                <a:sym typeface="Montserrat"/>
              </a:rPr>
              <a:t>Country</a:t>
            </a: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400"/>
              <a:buFont typeface="Noto Sans Symbols"/>
              <a:buChar char="⮚"/>
            </a:pPr>
            <a:r>
              <a:rPr lang="en-US" dirty="0">
                <a:solidFill>
                  <a:srgbClr val="004B53"/>
                </a:solidFill>
                <a:latin typeface="Montserrat"/>
                <a:ea typeface="Montserrat"/>
                <a:cs typeface="Montserrat"/>
                <a:sym typeface="Montserrat"/>
              </a:rPr>
              <a:t>state</a:t>
            </a: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4B5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4"/>
          <p:cNvSpPr txBox="1">
            <a:spLocks noGrp="1"/>
          </p:cNvSpPr>
          <p:nvPr>
            <p:ph type="body" idx="2"/>
          </p:nvPr>
        </p:nvSpPr>
        <p:spPr>
          <a:xfrm>
            <a:off x="2729280" y="2270758"/>
            <a:ext cx="3999900" cy="2298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400"/>
              <a:buFont typeface="Noto Sans Symbols"/>
              <a:buChar char="⮚"/>
            </a:pPr>
            <a:r>
              <a:rPr lang="en-US" sz="160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Uses In City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400"/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0" y="901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b="1">
                <a:latin typeface="Montserrat"/>
                <a:ea typeface="Montserrat"/>
                <a:cs typeface="Montserrat"/>
                <a:sym typeface="Montserrat"/>
              </a:rPr>
              <a:t>EDA(Exploratory Data Analysis)</a:t>
            </a:r>
            <a:br>
              <a:rPr lang="en-US" b="1">
                <a:latin typeface="Montserrat"/>
                <a:ea typeface="Montserrat"/>
                <a:cs typeface="Montserrat"/>
                <a:sym typeface="Montserrat"/>
              </a:rPr>
            </a:br>
            <a:endParaRPr sz="16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0" i="0">
              <a:solidFill>
                <a:srgbClr val="004B5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004B5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400" b="0" i="0">
                <a:solidFill>
                  <a:srgbClr val="004B53"/>
                </a:solidFill>
                <a:latin typeface="Montserrat"/>
                <a:ea typeface="Montserrat"/>
                <a:cs typeface="Montserrat"/>
                <a:sym typeface="Montserrat"/>
              </a:rPr>
              <a:t>Exploratory Data Analysis (EDA) is an approach to analyzing the data sets to summarize their main characteristics, often using statistical graphics and other Data Visualization Methods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82" name="Google Shape;82;p5"/>
          <p:cNvSpPr/>
          <p:nvPr/>
        </p:nvSpPr>
        <p:spPr>
          <a:xfrm>
            <a:off x="0" y="901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"/>
          <p:cNvSpPr txBox="1">
            <a:spLocks noGrp="1"/>
          </p:cNvSpPr>
          <p:nvPr>
            <p:ph type="title"/>
          </p:nvPr>
        </p:nvSpPr>
        <p:spPr>
          <a:xfrm>
            <a:off x="311700" y="41115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b="1" dirty="0">
                <a:latin typeface="Montserrat"/>
                <a:ea typeface="Montserrat"/>
                <a:cs typeface="Montserrat"/>
                <a:sym typeface="Montserrat"/>
              </a:rPr>
              <a:t>Graphical Representation of  Findings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6"/>
          <p:cNvSpPr txBox="1">
            <a:spLocks noGrp="1"/>
          </p:cNvSpPr>
          <p:nvPr>
            <p:ph type="body" idx="1"/>
          </p:nvPr>
        </p:nvSpPr>
        <p:spPr>
          <a:xfrm>
            <a:off x="6062133" y="1402987"/>
            <a:ext cx="298829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Char char="⮚"/>
            </a:pPr>
            <a:r>
              <a:rPr lang="en-US" sz="1600">
                <a:solidFill>
                  <a:srgbClr val="004B53"/>
                </a:solidFill>
                <a:latin typeface="Montserrat"/>
                <a:ea typeface="Montserrat"/>
                <a:cs typeface="Montserrat"/>
                <a:sym typeface="Montserrat"/>
              </a:rPr>
              <a:t>I have drawn the Bar plot to draw  Aggregate Rating vs Rating count of customers</a:t>
            </a:r>
            <a:endParaRPr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600"/>
              <a:buFont typeface="Montserrat"/>
              <a:buChar char="⮚"/>
            </a:pPr>
            <a:endParaRPr sz="1600">
              <a:solidFill>
                <a:srgbClr val="004B5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Char char="⮚"/>
            </a:pPr>
            <a:r>
              <a:rPr lang="en-US" sz="1600">
                <a:solidFill>
                  <a:srgbClr val="004B53"/>
                </a:solidFill>
                <a:latin typeface="Montserrat"/>
                <a:ea typeface="Montserrat"/>
                <a:cs typeface="Montserrat"/>
                <a:sym typeface="Montserrat"/>
              </a:rPr>
              <a:t>According to the graph, most number of Aggregate Rating happen is “0” in India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36259"/>
            <a:ext cx="5757335" cy="2980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"/>
          <p:cNvSpPr txBox="1">
            <a:spLocks noGrp="1"/>
          </p:cNvSpPr>
          <p:nvPr>
            <p:ph type="title"/>
          </p:nvPr>
        </p:nvSpPr>
        <p:spPr>
          <a:xfrm>
            <a:off x="311700" y="177825"/>
            <a:ext cx="85206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b="1">
                <a:latin typeface="Montserrat"/>
                <a:ea typeface="Montserrat"/>
                <a:cs typeface="Montserrat"/>
                <a:sym typeface="Montserrat"/>
              </a:rPr>
              <a:t>Count plot to show relation between Rating color vs count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5" name="Google Shape;9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85875"/>
            <a:ext cx="7248925" cy="370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b="1" dirty="0">
                <a:latin typeface="Montserrat"/>
                <a:ea typeface="Montserrat"/>
                <a:cs typeface="Montserrat"/>
                <a:sym typeface="Montserrat"/>
              </a:rPr>
              <a:t>Success rate of </a:t>
            </a:r>
            <a:r>
              <a:rPr lang="en-US" b="1" dirty="0" err="1">
                <a:latin typeface="Montserrat"/>
                <a:ea typeface="Montserrat"/>
                <a:cs typeface="Montserrat"/>
                <a:sym typeface="Montserrat"/>
              </a:rPr>
              <a:t>zomato</a:t>
            </a:r>
            <a:r>
              <a:rPr lang="en-US" b="1" dirty="0">
                <a:latin typeface="Montserrat"/>
                <a:ea typeface="Montserrat"/>
                <a:cs typeface="Montserrat"/>
                <a:sym typeface="Montserrat"/>
              </a:rPr>
              <a:t> city wise</a:t>
            </a:r>
            <a:endParaRPr dirty="0"/>
          </a:p>
        </p:txBody>
      </p:sp>
      <p:pic>
        <p:nvPicPr>
          <p:cNvPr id="101" name="Google Shape;10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875" y="1170125"/>
            <a:ext cx="571805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 txBox="1">
            <a:spLocks noGrp="1"/>
          </p:cNvSpPr>
          <p:nvPr>
            <p:ph type="title"/>
          </p:nvPr>
        </p:nvSpPr>
        <p:spPr>
          <a:xfrm>
            <a:off x="311700" y="41115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b="1">
                <a:latin typeface="Montserrat"/>
                <a:ea typeface="Montserrat"/>
                <a:cs typeface="Montserrat"/>
                <a:sym typeface="Montserrat"/>
              </a:rPr>
              <a:t>Which city has most number of uses ?</a:t>
            </a:r>
            <a:endParaRPr/>
          </a:p>
        </p:txBody>
      </p:sp>
      <p:pic>
        <p:nvPicPr>
          <p:cNvPr id="107" name="Google Shape;10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800" y="1136250"/>
            <a:ext cx="4897275" cy="385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382</Words>
  <Application>Microsoft Office PowerPoint</Application>
  <PresentationFormat>On-screen Show (16:9)</PresentationFormat>
  <Paragraphs>63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Montserrat</vt:lpstr>
      <vt:lpstr>Noto Sans Symbols</vt:lpstr>
      <vt:lpstr>Arial</vt:lpstr>
      <vt:lpstr>Calibri</vt:lpstr>
      <vt:lpstr>Simple Light</vt:lpstr>
      <vt:lpstr>           Capstone Project  EDA  On zomato-Data  by- Naval Kumar   </vt:lpstr>
      <vt:lpstr>   Approach</vt:lpstr>
      <vt:lpstr>Problem Statement</vt:lpstr>
      <vt:lpstr>Data Summary  The dataset has a shape of (9551,21) which means that it contains approximately 9551 rows and 21 Variables. List of variables that used for further analysis: </vt:lpstr>
      <vt:lpstr>EDA(Exploratory Data Analysis) </vt:lpstr>
      <vt:lpstr>Graphical Representation of  Findings</vt:lpstr>
      <vt:lpstr>Count plot to show relation between Rating color vs count </vt:lpstr>
      <vt:lpstr>Success rate of zomato city wise</vt:lpstr>
      <vt:lpstr>Which city has most number of uses ?</vt:lpstr>
      <vt:lpstr>Conclusions</vt:lpstr>
      <vt:lpstr>Conclusions (continued)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 EDA  On zomato-Data  by- Naval Kumar</dc:title>
  <dc:creator>savir khan</dc:creator>
  <cp:lastModifiedBy>Naval Kumar</cp:lastModifiedBy>
  <cp:revision>4</cp:revision>
  <dcterms:modified xsi:type="dcterms:W3CDTF">2023-11-30T12:48:14Z</dcterms:modified>
</cp:coreProperties>
</file>