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5"/>
  </p:notesMasterIdLst>
  <p:sldIdLst>
    <p:sldId id="343" r:id="rId5"/>
    <p:sldId id="344" r:id="rId6"/>
    <p:sldId id="453" r:id="rId7"/>
    <p:sldId id="455" r:id="rId8"/>
    <p:sldId id="461" r:id="rId9"/>
    <p:sldId id="427" r:id="rId10"/>
    <p:sldId id="457" r:id="rId11"/>
    <p:sldId id="458" r:id="rId12"/>
    <p:sldId id="459" r:id="rId13"/>
    <p:sldId id="381" r:id="rId14"/>
  </p:sldIdLst>
  <p:sldSz cx="9144000" cy="6858000" type="screen4x3"/>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ree, Kelley (CIV)" initials="PK(" lastIdx="1" clrIdx="0">
    <p:extLst>
      <p:ext uri="{19B8F6BF-5375-455C-9EA6-DF929625EA0E}">
        <p15:presenceInfo xmlns:p15="http://schemas.microsoft.com/office/powerpoint/2012/main" userId="S-1-5-21-2261431323-1781770456-428319998-1198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5F6B"/>
    <a:srgbClr val="339933"/>
    <a:srgbClr val="006600"/>
    <a:srgbClr val="2F4050"/>
    <a:srgbClr val="2E4050"/>
    <a:srgbClr val="DDDDDD"/>
    <a:srgbClr val="860000"/>
    <a:srgbClr val="960000"/>
    <a:srgbClr val="F0F0F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57AC63-A29D-4370-BA98-857E22C53ABB}" v="417" dt="2024-12-04T21:00:37.9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54" autoAdjust="0"/>
    <p:restoredTop sz="59589" autoAdjust="0"/>
  </p:normalViewPr>
  <p:slideViewPr>
    <p:cSldViewPr snapToGrid="0">
      <p:cViewPr varScale="1">
        <p:scale>
          <a:sx n="55" d="100"/>
          <a:sy n="55" d="100"/>
        </p:scale>
        <p:origin x="2152" y="3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 Loman" userId="483e1d623261bcb5" providerId="LiveId" clId="{1557AC63-A29D-4370-BA98-857E22C53ABB}"/>
    <pc:docChg chg="undo redo custSel addSld delSld modSld sldOrd">
      <pc:chgData name="Stephen Loman" userId="483e1d623261bcb5" providerId="LiveId" clId="{1557AC63-A29D-4370-BA98-857E22C53ABB}" dt="2024-12-04T21:00:41.722" v="9003"/>
      <pc:docMkLst>
        <pc:docMk/>
      </pc:docMkLst>
      <pc:sldChg chg="modSp mod modNotesTx">
        <pc:chgData name="Stephen Loman" userId="483e1d623261bcb5" providerId="LiveId" clId="{1557AC63-A29D-4370-BA98-857E22C53ABB}" dt="2024-12-02T22:06:17.377" v="8976" actId="20577"/>
        <pc:sldMkLst>
          <pc:docMk/>
          <pc:sldMk cId="3055167877" sldId="343"/>
        </pc:sldMkLst>
        <pc:spChg chg="mod">
          <ac:chgData name="Stephen Loman" userId="483e1d623261bcb5" providerId="LiveId" clId="{1557AC63-A29D-4370-BA98-857E22C53ABB}" dt="2024-12-01T22:31:35.099" v="47" actId="20577"/>
          <ac:spMkLst>
            <pc:docMk/>
            <pc:sldMk cId="3055167877" sldId="343"/>
            <ac:spMk id="2" creationId="{4477BEC9-4B01-540B-E9C5-B2122C255C5E}"/>
          </ac:spMkLst>
        </pc:spChg>
        <pc:spChg chg="mod">
          <ac:chgData name="Stephen Loman" userId="483e1d623261bcb5" providerId="LiveId" clId="{1557AC63-A29D-4370-BA98-857E22C53ABB}" dt="2024-12-02T22:06:17.377" v="8976" actId="20577"/>
          <ac:spMkLst>
            <pc:docMk/>
            <pc:sldMk cId="3055167877" sldId="343"/>
            <ac:spMk id="3" creationId="{00000000-0000-0000-0000-000000000000}"/>
          </ac:spMkLst>
        </pc:spChg>
      </pc:sldChg>
      <pc:sldChg chg="addSp delSp modSp mod">
        <pc:chgData name="Stephen Loman" userId="483e1d623261bcb5" providerId="LiveId" clId="{1557AC63-A29D-4370-BA98-857E22C53ABB}" dt="2024-12-02T06:23:53.028" v="8646" actId="1036"/>
        <pc:sldMkLst>
          <pc:docMk/>
          <pc:sldMk cId="1536763380" sldId="344"/>
        </pc:sldMkLst>
        <pc:spChg chg="mod">
          <ac:chgData name="Stephen Loman" userId="483e1d623261bcb5" providerId="LiveId" clId="{1557AC63-A29D-4370-BA98-857E22C53ABB}" dt="2024-12-02T06:23:53.028" v="8646" actId="1036"/>
          <ac:spMkLst>
            <pc:docMk/>
            <pc:sldMk cId="1536763380" sldId="344"/>
            <ac:spMk id="6" creationId="{820843A7-BC61-C13E-A9AD-A1020EC96F21}"/>
          </ac:spMkLst>
        </pc:spChg>
        <pc:spChg chg="mod">
          <ac:chgData name="Stephen Loman" userId="483e1d623261bcb5" providerId="LiveId" clId="{1557AC63-A29D-4370-BA98-857E22C53ABB}" dt="2024-12-02T05:14:07.013" v="3777" actId="1035"/>
          <ac:spMkLst>
            <pc:docMk/>
            <pc:sldMk cId="1536763380" sldId="344"/>
            <ac:spMk id="14" creationId="{859ABAE9-D08E-0AEF-32DB-C6F2A3FB2EEA}"/>
          </ac:spMkLst>
        </pc:spChg>
        <pc:picChg chg="add mod">
          <ac:chgData name="Stephen Loman" userId="483e1d623261bcb5" providerId="LiveId" clId="{1557AC63-A29D-4370-BA98-857E22C53ABB}" dt="2024-12-02T05:13:00.140" v="3732" actId="1076"/>
          <ac:picMkLst>
            <pc:docMk/>
            <pc:sldMk cId="1536763380" sldId="344"/>
            <ac:picMk id="3" creationId="{94C62BF3-73D2-F5AB-A607-9747AE00C77D}"/>
          </ac:picMkLst>
        </pc:picChg>
        <pc:picChg chg="add mod">
          <ac:chgData name="Stephen Loman" userId="483e1d623261bcb5" providerId="LiveId" clId="{1557AC63-A29D-4370-BA98-857E22C53ABB}" dt="2024-12-02T05:11:59.571" v="3730" actId="14100"/>
          <ac:picMkLst>
            <pc:docMk/>
            <pc:sldMk cId="1536763380" sldId="344"/>
            <ac:picMk id="3076" creationId="{1CF21B43-BE88-4855-80BF-56502CDBBEC9}"/>
          </ac:picMkLst>
        </pc:picChg>
        <pc:picChg chg="add mod">
          <ac:chgData name="Stephen Loman" userId="483e1d623261bcb5" providerId="LiveId" clId="{1557AC63-A29D-4370-BA98-857E22C53ABB}" dt="2024-12-02T06:23:27.800" v="8634" actId="14100"/>
          <ac:picMkLst>
            <pc:docMk/>
            <pc:sldMk cId="1536763380" sldId="344"/>
            <ac:picMk id="3078" creationId="{9C1CB852-396C-F04B-BD82-9C0C3A753E15}"/>
          </ac:picMkLst>
        </pc:picChg>
      </pc:sldChg>
      <pc:sldChg chg="addSp modSp mod">
        <pc:chgData name="Stephen Loman" userId="483e1d623261bcb5" providerId="LiveId" clId="{1557AC63-A29D-4370-BA98-857E22C53ABB}" dt="2024-12-02T05:10:40.710" v="3724" actId="255"/>
        <pc:sldMkLst>
          <pc:docMk/>
          <pc:sldMk cId="4154296687" sldId="381"/>
        </pc:sldMkLst>
        <pc:spChg chg="mod">
          <ac:chgData name="Stephen Loman" userId="483e1d623261bcb5" providerId="LiveId" clId="{1557AC63-A29D-4370-BA98-857E22C53ABB}" dt="2024-12-02T04:32:04.197" v="3494" actId="1035"/>
          <ac:spMkLst>
            <pc:docMk/>
            <pc:sldMk cId="4154296687" sldId="381"/>
            <ac:spMk id="2" creationId="{B6F2A95B-E70E-2046-FD56-99E3D6346855}"/>
          </ac:spMkLst>
        </pc:spChg>
        <pc:spChg chg="add mod">
          <ac:chgData name="Stephen Loman" userId="483e1d623261bcb5" providerId="LiveId" clId="{1557AC63-A29D-4370-BA98-857E22C53ABB}" dt="2024-12-02T05:10:40.710" v="3724" actId="255"/>
          <ac:spMkLst>
            <pc:docMk/>
            <pc:sldMk cId="4154296687" sldId="381"/>
            <ac:spMk id="3" creationId="{5209E567-0C12-38F1-53BE-8DB2F2CDBA74}"/>
          </ac:spMkLst>
        </pc:spChg>
      </pc:sldChg>
      <pc:sldChg chg="del">
        <pc:chgData name="Stephen Loman" userId="483e1d623261bcb5" providerId="LiveId" clId="{1557AC63-A29D-4370-BA98-857E22C53ABB}" dt="2024-12-01T23:27:46.898" v="600" actId="47"/>
        <pc:sldMkLst>
          <pc:docMk/>
          <pc:sldMk cId="3813489061" sldId="397"/>
        </pc:sldMkLst>
      </pc:sldChg>
      <pc:sldChg chg="del">
        <pc:chgData name="Stephen Loman" userId="483e1d623261bcb5" providerId="LiveId" clId="{1557AC63-A29D-4370-BA98-857E22C53ABB}" dt="2024-12-01T23:27:46.898" v="600" actId="47"/>
        <pc:sldMkLst>
          <pc:docMk/>
          <pc:sldMk cId="2632983269" sldId="424"/>
        </pc:sldMkLst>
      </pc:sldChg>
      <pc:sldChg chg="addSp delSp modSp mod modAnim modNotesTx">
        <pc:chgData name="Stephen Loman" userId="483e1d623261bcb5" providerId="LiveId" clId="{1557AC63-A29D-4370-BA98-857E22C53ABB}" dt="2024-12-02T21:23:51.959" v="8840" actId="113"/>
        <pc:sldMkLst>
          <pc:docMk/>
          <pc:sldMk cId="67504449" sldId="427"/>
        </pc:sldMkLst>
        <pc:spChg chg="mod">
          <ac:chgData name="Stephen Loman" userId="483e1d623261bcb5" providerId="LiveId" clId="{1557AC63-A29D-4370-BA98-857E22C53ABB}" dt="2024-12-02T03:28:27.992" v="2443" actId="20577"/>
          <ac:spMkLst>
            <pc:docMk/>
            <pc:sldMk cId="67504449" sldId="427"/>
            <ac:spMk id="4" creationId="{60F5A262-3920-0FED-B0AE-2F53C01C11C3}"/>
          </ac:spMkLst>
        </pc:spChg>
        <pc:spChg chg="add mod">
          <ac:chgData name="Stephen Loman" userId="483e1d623261bcb5" providerId="LiveId" clId="{1557AC63-A29D-4370-BA98-857E22C53ABB}" dt="2024-12-02T03:35:09.797" v="2753" actId="207"/>
          <ac:spMkLst>
            <pc:docMk/>
            <pc:sldMk cId="67504449" sldId="427"/>
            <ac:spMk id="5" creationId="{FD75F558-BE85-5B25-0667-6F9DC77320BF}"/>
          </ac:spMkLst>
        </pc:spChg>
        <pc:spChg chg="mod">
          <ac:chgData name="Stephen Loman" userId="483e1d623261bcb5" providerId="LiveId" clId="{1557AC63-A29D-4370-BA98-857E22C53ABB}" dt="2024-12-02T03:12:11.555" v="2304" actId="20577"/>
          <ac:spMkLst>
            <pc:docMk/>
            <pc:sldMk cId="67504449" sldId="427"/>
            <ac:spMk id="6" creationId="{E7B952D7-3EB8-7EC7-8525-0D52B1811398}"/>
          </ac:spMkLst>
        </pc:spChg>
        <pc:picChg chg="add mod">
          <ac:chgData name="Stephen Loman" userId="483e1d623261bcb5" providerId="LiveId" clId="{1557AC63-A29D-4370-BA98-857E22C53ABB}" dt="2024-12-02T03:34:14.916" v="2741" actId="1076"/>
          <ac:picMkLst>
            <pc:docMk/>
            <pc:sldMk cId="67504449" sldId="427"/>
            <ac:picMk id="3" creationId="{8EA01409-D447-0545-1448-F416C77A3C21}"/>
          </ac:picMkLst>
        </pc:picChg>
      </pc:sldChg>
      <pc:sldChg chg="del">
        <pc:chgData name="Stephen Loman" userId="483e1d623261bcb5" providerId="LiveId" clId="{1557AC63-A29D-4370-BA98-857E22C53ABB}" dt="2024-12-01T23:27:46.898" v="600" actId="47"/>
        <pc:sldMkLst>
          <pc:docMk/>
          <pc:sldMk cId="3032131836" sldId="429"/>
        </pc:sldMkLst>
      </pc:sldChg>
      <pc:sldChg chg="del">
        <pc:chgData name="Stephen Loman" userId="483e1d623261bcb5" providerId="LiveId" clId="{1557AC63-A29D-4370-BA98-857E22C53ABB}" dt="2024-12-02T04:31:44.212" v="3462" actId="47"/>
        <pc:sldMkLst>
          <pc:docMk/>
          <pc:sldMk cId="3577805823" sldId="436"/>
        </pc:sldMkLst>
      </pc:sldChg>
      <pc:sldChg chg="del">
        <pc:chgData name="Stephen Loman" userId="483e1d623261bcb5" providerId="LiveId" clId="{1557AC63-A29D-4370-BA98-857E22C53ABB}" dt="2024-12-01T23:27:46.898" v="600" actId="47"/>
        <pc:sldMkLst>
          <pc:docMk/>
          <pc:sldMk cId="3910904316" sldId="438"/>
        </pc:sldMkLst>
      </pc:sldChg>
      <pc:sldChg chg="addSp delSp modSp del mod">
        <pc:chgData name="Stephen Loman" userId="483e1d623261bcb5" providerId="LiveId" clId="{1557AC63-A29D-4370-BA98-857E22C53ABB}" dt="2024-12-01T23:27:46.898" v="600" actId="47"/>
        <pc:sldMkLst>
          <pc:docMk/>
          <pc:sldMk cId="3033818185" sldId="441"/>
        </pc:sldMkLst>
      </pc:sldChg>
      <pc:sldChg chg="del">
        <pc:chgData name="Stephen Loman" userId="483e1d623261bcb5" providerId="LiveId" clId="{1557AC63-A29D-4370-BA98-857E22C53ABB}" dt="2024-12-01T23:27:46.898" v="600" actId="47"/>
        <pc:sldMkLst>
          <pc:docMk/>
          <pc:sldMk cId="785279774" sldId="442"/>
        </pc:sldMkLst>
      </pc:sldChg>
      <pc:sldChg chg="del">
        <pc:chgData name="Stephen Loman" userId="483e1d623261bcb5" providerId="LiveId" clId="{1557AC63-A29D-4370-BA98-857E22C53ABB}" dt="2024-12-01T23:27:46.898" v="600" actId="47"/>
        <pc:sldMkLst>
          <pc:docMk/>
          <pc:sldMk cId="602090285" sldId="450"/>
        </pc:sldMkLst>
      </pc:sldChg>
      <pc:sldChg chg="del">
        <pc:chgData name="Stephen Loman" userId="483e1d623261bcb5" providerId="LiveId" clId="{1557AC63-A29D-4370-BA98-857E22C53ABB}" dt="2024-12-02T04:31:46.410" v="3463" actId="47"/>
        <pc:sldMkLst>
          <pc:docMk/>
          <pc:sldMk cId="2970822104" sldId="451"/>
        </pc:sldMkLst>
      </pc:sldChg>
      <pc:sldChg chg="del">
        <pc:chgData name="Stephen Loman" userId="483e1d623261bcb5" providerId="LiveId" clId="{1557AC63-A29D-4370-BA98-857E22C53ABB}" dt="2024-12-02T04:31:47.162" v="3464" actId="47"/>
        <pc:sldMkLst>
          <pc:docMk/>
          <pc:sldMk cId="1926008034" sldId="452"/>
        </pc:sldMkLst>
      </pc:sldChg>
      <pc:sldChg chg="addSp delSp modSp add mod ord modNotesTx">
        <pc:chgData name="Stephen Loman" userId="483e1d623261bcb5" providerId="LiveId" clId="{1557AC63-A29D-4370-BA98-857E22C53ABB}" dt="2024-12-04T20:45:17.960" v="8999"/>
        <pc:sldMkLst>
          <pc:docMk/>
          <pc:sldMk cId="2896642100" sldId="453"/>
        </pc:sldMkLst>
        <pc:spChg chg="add mod">
          <ac:chgData name="Stephen Loman" userId="483e1d623261bcb5" providerId="LiveId" clId="{1557AC63-A29D-4370-BA98-857E22C53ABB}" dt="2024-12-02T03:47:29.941" v="3013" actId="404"/>
          <ac:spMkLst>
            <pc:docMk/>
            <pc:sldMk cId="2896642100" sldId="453"/>
            <ac:spMk id="2" creationId="{DF8F1E78-29EF-BC30-77DC-C319CF9F1F1B}"/>
          </ac:spMkLst>
        </pc:spChg>
        <pc:spChg chg="mod">
          <ac:chgData name="Stephen Loman" userId="483e1d623261bcb5" providerId="LiveId" clId="{1557AC63-A29D-4370-BA98-857E22C53ABB}" dt="2024-12-02T06:24:31.964" v="8648" actId="20577"/>
          <ac:spMkLst>
            <pc:docMk/>
            <pc:sldMk cId="2896642100" sldId="453"/>
            <ac:spMk id="4" creationId="{D178D914-10B2-2FE9-0B01-10D578EBD681}"/>
          </ac:spMkLst>
        </pc:spChg>
        <pc:picChg chg="add mod">
          <ac:chgData name="Stephen Loman" userId="483e1d623261bcb5" providerId="LiveId" clId="{1557AC63-A29D-4370-BA98-857E22C53ABB}" dt="2024-12-01T23:37:01.947" v="841" actId="1035"/>
          <ac:picMkLst>
            <pc:docMk/>
            <pc:sldMk cId="2896642100" sldId="453"/>
            <ac:picMk id="2050" creationId="{8B02EDDA-2C2E-6CBA-413E-A09864460D92}"/>
          </ac:picMkLst>
        </pc:picChg>
        <pc:picChg chg="add mod">
          <ac:chgData name="Stephen Loman" userId="483e1d623261bcb5" providerId="LiveId" clId="{1557AC63-A29D-4370-BA98-857E22C53ABB}" dt="2024-12-02T21:23:11.564" v="8809" actId="1035"/>
          <ac:picMkLst>
            <pc:docMk/>
            <pc:sldMk cId="2896642100" sldId="453"/>
            <ac:picMk id="2052" creationId="{BCDF5D2F-348A-16CA-F451-334B4E9293AF}"/>
          </ac:picMkLst>
        </pc:picChg>
      </pc:sldChg>
      <pc:sldChg chg="addSp delSp modSp add del mod">
        <pc:chgData name="Stephen Loman" userId="483e1d623261bcb5" providerId="LiveId" clId="{1557AC63-A29D-4370-BA98-857E22C53ABB}" dt="2024-12-02T04:30:44.048" v="3460" actId="47"/>
        <pc:sldMkLst>
          <pc:docMk/>
          <pc:sldMk cId="3124480860" sldId="454"/>
        </pc:sldMkLst>
      </pc:sldChg>
      <pc:sldChg chg="addSp delSp modSp add mod ord modNotesTx">
        <pc:chgData name="Stephen Loman" userId="483e1d623261bcb5" providerId="LiveId" clId="{1557AC63-A29D-4370-BA98-857E22C53ABB}" dt="2024-12-02T22:03:24.383" v="8959" actId="113"/>
        <pc:sldMkLst>
          <pc:docMk/>
          <pc:sldMk cId="2575166168" sldId="455"/>
        </pc:sldMkLst>
        <pc:spChg chg="add mod">
          <ac:chgData name="Stephen Loman" userId="483e1d623261bcb5" providerId="LiveId" clId="{1557AC63-A29D-4370-BA98-857E22C53ABB}" dt="2024-12-02T05:26:05.810" v="4794" actId="1076"/>
          <ac:spMkLst>
            <pc:docMk/>
            <pc:sldMk cId="2575166168" sldId="455"/>
            <ac:spMk id="2" creationId="{A259ADC3-96FA-2716-FD8A-71A73C955723}"/>
          </ac:spMkLst>
        </pc:spChg>
        <pc:spChg chg="mod ord">
          <ac:chgData name="Stephen Loman" userId="483e1d623261bcb5" providerId="LiveId" clId="{1557AC63-A29D-4370-BA98-857E22C53ABB}" dt="2024-12-02T06:25:14.119" v="8679" actId="20577"/>
          <ac:spMkLst>
            <pc:docMk/>
            <pc:sldMk cId="2575166168" sldId="455"/>
            <ac:spMk id="4" creationId="{42ECAE26-539B-8608-9A25-6E4A0D5FDDB9}"/>
          </ac:spMkLst>
        </pc:spChg>
        <pc:spChg chg="mod">
          <ac:chgData name="Stephen Loman" userId="483e1d623261bcb5" providerId="LiveId" clId="{1557AC63-A29D-4370-BA98-857E22C53ABB}" dt="2024-12-02T03:05:18.556" v="1890" actId="20577"/>
          <ac:spMkLst>
            <pc:docMk/>
            <pc:sldMk cId="2575166168" sldId="455"/>
            <ac:spMk id="6" creationId="{C17AB41A-CB07-EB1C-FC52-7749E4F68E1D}"/>
          </ac:spMkLst>
        </pc:spChg>
        <pc:picChg chg="add mod">
          <ac:chgData name="Stephen Loman" userId="483e1d623261bcb5" providerId="LiveId" clId="{1557AC63-A29D-4370-BA98-857E22C53ABB}" dt="2024-12-02T05:26:11.745" v="4795" actId="166"/>
          <ac:picMkLst>
            <pc:docMk/>
            <pc:sldMk cId="2575166168" sldId="455"/>
            <ac:picMk id="2050" creationId="{66D5F154-97AE-18B3-6D33-D7323ADCAB1A}"/>
          </ac:picMkLst>
        </pc:picChg>
      </pc:sldChg>
      <pc:sldChg chg="modSp add del mod modNotesTx">
        <pc:chgData name="Stephen Loman" userId="483e1d623261bcb5" providerId="LiveId" clId="{1557AC63-A29D-4370-BA98-857E22C53ABB}" dt="2024-12-02T03:31:46.584" v="2716" actId="47"/>
        <pc:sldMkLst>
          <pc:docMk/>
          <pc:sldMk cId="2122202993" sldId="456"/>
        </pc:sldMkLst>
      </pc:sldChg>
      <pc:sldChg chg="addSp delSp modSp add mod modTransition modAnim modNotesTx">
        <pc:chgData name="Stephen Loman" userId="483e1d623261bcb5" providerId="LiveId" clId="{1557AC63-A29D-4370-BA98-857E22C53ABB}" dt="2024-12-04T21:00:41.722" v="9003"/>
        <pc:sldMkLst>
          <pc:docMk/>
          <pc:sldMk cId="2942396949" sldId="457"/>
        </pc:sldMkLst>
        <pc:spChg chg="mod">
          <ac:chgData name="Stephen Loman" userId="483e1d623261bcb5" providerId="LiveId" clId="{1557AC63-A29D-4370-BA98-857E22C53ABB}" dt="2024-12-02T05:45:25.927" v="6702" actId="20577"/>
          <ac:spMkLst>
            <pc:docMk/>
            <pc:sldMk cId="2942396949" sldId="457"/>
            <ac:spMk id="4" creationId="{0198309B-12E6-BCE4-9C50-A453F3CBA0E6}"/>
          </ac:spMkLst>
        </pc:spChg>
        <pc:spChg chg="add mod">
          <ac:chgData name="Stephen Loman" userId="483e1d623261bcb5" providerId="LiveId" clId="{1557AC63-A29D-4370-BA98-857E22C53ABB}" dt="2024-12-02T03:43:37.623" v="2847" actId="208"/>
          <ac:spMkLst>
            <pc:docMk/>
            <pc:sldMk cId="2942396949" sldId="457"/>
            <ac:spMk id="5" creationId="{5F5288E0-8808-546D-DCA9-B0F6A699A1EA}"/>
          </ac:spMkLst>
        </pc:spChg>
        <pc:spChg chg="mod">
          <ac:chgData name="Stephen Loman" userId="483e1d623261bcb5" providerId="LiveId" clId="{1557AC63-A29D-4370-BA98-857E22C53ABB}" dt="2024-12-02T03:25:16.930" v="2390" actId="20577"/>
          <ac:spMkLst>
            <pc:docMk/>
            <pc:sldMk cId="2942396949" sldId="457"/>
            <ac:spMk id="6" creationId="{7A50B685-5194-F17A-FD4B-6D1F9A953E03}"/>
          </ac:spMkLst>
        </pc:spChg>
        <pc:picChg chg="add mod ord">
          <ac:chgData name="Stephen Loman" userId="483e1d623261bcb5" providerId="LiveId" clId="{1557AC63-A29D-4370-BA98-857E22C53ABB}" dt="2024-12-02T05:46:39.689" v="6739" actId="1076"/>
          <ac:picMkLst>
            <pc:docMk/>
            <pc:sldMk cId="2942396949" sldId="457"/>
            <ac:picMk id="3" creationId="{FF42635F-6E6D-40C6-953C-A50D15421143}"/>
          </ac:picMkLst>
        </pc:picChg>
        <pc:picChg chg="add del mod">
          <ac:chgData name="Stephen Loman" userId="483e1d623261bcb5" providerId="LiveId" clId="{1557AC63-A29D-4370-BA98-857E22C53ABB}" dt="2024-12-02T05:45:29.555" v="6703" actId="14100"/>
          <ac:picMkLst>
            <pc:docMk/>
            <pc:sldMk cId="2942396949" sldId="457"/>
            <ac:picMk id="8" creationId="{AB9194EB-F13B-2614-5A74-D4D6E07D44E8}"/>
          </ac:picMkLst>
        </pc:picChg>
        <pc:picChg chg="add mod">
          <ac:chgData name="Stephen Loman" userId="483e1d623261bcb5" providerId="LiveId" clId="{1557AC63-A29D-4370-BA98-857E22C53ABB}" dt="2024-12-02T05:46:30.351" v="6738" actId="1035"/>
          <ac:picMkLst>
            <pc:docMk/>
            <pc:sldMk cId="2942396949" sldId="457"/>
            <ac:picMk id="10" creationId="{81B7B06E-958B-A4B5-23DE-A085305D7639}"/>
          </ac:picMkLst>
        </pc:picChg>
      </pc:sldChg>
      <pc:sldChg chg="addSp modSp add mod ord modAnim modNotesTx">
        <pc:chgData name="Stephen Loman" userId="483e1d623261bcb5" providerId="LiveId" clId="{1557AC63-A29D-4370-BA98-857E22C53ABB}" dt="2024-12-02T06:27:36.797" v="8803" actId="20577"/>
        <pc:sldMkLst>
          <pc:docMk/>
          <pc:sldMk cId="2027264331" sldId="458"/>
        </pc:sldMkLst>
        <pc:spChg chg="add mod">
          <ac:chgData name="Stephen Loman" userId="483e1d623261bcb5" providerId="LiveId" clId="{1557AC63-A29D-4370-BA98-857E22C53ABB}" dt="2024-12-02T04:00:17.512" v="3337" actId="1582"/>
          <ac:spMkLst>
            <pc:docMk/>
            <pc:sldMk cId="2027264331" sldId="458"/>
            <ac:spMk id="2" creationId="{B72BF29A-0423-A698-11E3-F82E6CB34F27}"/>
          </ac:spMkLst>
        </pc:spChg>
        <pc:spChg chg="mod">
          <ac:chgData name="Stephen Loman" userId="483e1d623261bcb5" providerId="LiveId" clId="{1557AC63-A29D-4370-BA98-857E22C53ABB}" dt="2024-12-02T05:59:44.300" v="7164" actId="20577"/>
          <ac:spMkLst>
            <pc:docMk/>
            <pc:sldMk cId="2027264331" sldId="458"/>
            <ac:spMk id="4" creationId="{0E0AED4C-774B-602E-841E-482EABEDCFFF}"/>
          </ac:spMkLst>
        </pc:spChg>
        <pc:spChg chg="mod">
          <ac:chgData name="Stephen Loman" userId="483e1d623261bcb5" providerId="LiveId" clId="{1557AC63-A29D-4370-BA98-857E22C53ABB}" dt="2024-12-02T05:13:22.590" v="3740" actId="20577"/>
          <ac:spMkLst>
            <pc:docMk/>
            <pc:sldMk cId="2027264331" sldId="458"/>
            <ac:spMk id="6" creationId="{A22661C0-CA3C-FBC1-48DD-64C50760E736}"/>
          </ac:spMkLst>
        </pc:spChg>
        <pc:picChg chg="mod">
          <ac:chgData name="Stephen Loman" userId="483e1d623261bcb5" providerId="LiveId" clId="{1557AC63-A29D-4370-BA98-857E22C53ABB}" dt="2024-12-02T03:58:10.532" v="3260" actId="14100"/>
          <ac:picMkLst>
            <pc:docMk/>
            <pc:sldMk cId="2027264331" sldId="458"/>
            <ac:picMk id="3" creationId="{A2EC5730-BD0D-804F-E3B7-C6F7E01A66A1}"/>
          </ac:picMkLst>
        </pc:picChg>
      </pc:sldChg>
      <pc:sldChg chg="addSp delSp modSp add mod modNotesTx">
        <pc:chgData name="Stephen Loman" userId="483e1d623261bcb5" providerId="LiveId" clId="{1557AC63-A29D-4370-BA98-857E22C53ABB}" dt="2024-12-02T06:21:53.796" v="8628" actId="20577"/>
        <pc:sldMkLst>
          <pc:docMk/>
          <pc:sldMk cId="1576232343" sldId="459"/>
        </pc:sldMkLst>
        <pc:spChg chg="mod">
          <ac:chgData name="Stephen Loman" userId="483e1d623261bcb5" providerId="LiveId" clId="{1557AC63-A29D-4370-BA98-857E22C53ABB}" dt="2024-12-02T04:30:37.814" v="3459" actId="20577"/>
          <ac:spMkLst>
            <pc:docMk/>
            <pc:sldMk cId="1576232343" sldId="459"/>
            <ac:spMk id="4" creationId="{F2F87D48-4EC0-E4F1-1DBF-A1B48ABBB708}"/>
          </ac:spMkLst>
        </pc:spChg>
        <pc:spChg chg="mod">
          <ac:chgData name="Stephen Loman" userId="483e1d623261bcb5" providerId="LiveId" clId="{1557AC63-A29D-4370-BA98-857E22C53ABB}" dt="2024-12-02T05:13:32.935" v="3756" actId="20577"/>
          <ac:spMkLst>
            <pc:docMk/>
            <pc:sldMk cId="1576232343" sldId="459"/>
            <ac:spMk id="6" creationId="{10ECEA72-D88E-72C4-B00D-6CC398E0982F}"/>
          </ac:spMkLst>
        </pc:spChg>
        <pc:picChg chg="add mod">
          <ac:chgData name="Stephen Loman" userId="483e1d623261bcb5" providerId="LiveId" clId="{1557AC63-A29D-4370-BA98-857E22C53ABB}" dt="2024-12-02T06:05:27.703" v="7621" actId="1036"/>
          <ac:picMkLst>
            <pc:docMk/>
            <pc:sldMk cId="1576232343" sldId="459"/>
            <ac:picMk id="3" creationId="{58911ABB-50A9-D413-8023-D6825E312DF5}"/>
          </ac:picMkLst>
        </pc:picChg>
      </pc:sldChg>
      <pc:sldChg chg="addSp modSp add del">
        <pc:chgData name="Stephen Loman" userId="483e1d623261bcb5" providerId="LiveId" clId="{1557AC63-A29D-4370-BA98-857E22C53ABB}" dt="2024-12-02T05:15:04.690" v="3778" actId="47"/>
        <pc:sldMkLst>
          <pc:docMk/>
          <pc:sldMk cId="2236780736" sldId="460"/>
        </pc:sldMkLst>
      </pc:sldChg>
      <pc:sldChg chg="addSp delSp modSp add mod modNotesTx">
        <pc:chgData name="Stephen Loman" userId="483e1d623261bcb5" providerId="LiveId" clId="{1557AC63-A29D-4370-BA98-857E22C53ABB}" dt="2024-12-02T05:33:43.770" v="5699" actId="113"/>
        <pc:sldMkLst>
          <pc:docMk/>
          <pc:sldMk cId="845676559" sldId="461"/>
        </pc:sldMkLst>
        <pc:spChg chg="mod">
          <ac:chgData name="Stephen Loman" userId="483e1d623261bcb5" providerId="LiveId" clId="{1557AC63-A29D-4370-BA98-857E22C53ABB}" dt="2024-12-02T05:09:41.725" v="3710" actId="20577"/>
          <ac:spMkLst>
            <pc:docMk/>
            <pc:sldMk cId="845676559" sldId="461"/>
            <ac:spMk id="4" creationId="{E10BA2B9-B06B-6AA5-FB8F-EDB440DA2110}"/>
          </ac:spMkLst>
        </pc:spChg>
        <pc:spChg chg="mod">
          <ac:chgData name="Stephen Loman" userId="483e1d623261bcb5" providerId="LiveId" clId="{1557AC63-A29D-4370-BA98-857E22C53ABB}" dt="2024-12-02T05:09:50.129" v="3718" actId="20577"/>
          <ac:spMkLst>
            <pc:docMk/>
            <pc:sldMk cId="845676559" sldId="461"/>
            <ac:spMk id="6" creationId="{DD42A3A9-B12B-7519-485A-6C74B099AFA1}"/>
          </ac:spMkLst>
        </pc:spChg>
        <pc:picChg chg="add mod">
          <ac:chgData name="Stephen Loman" userId="483e1d623261bcb5" providerId="LiveId" clId="{1557AC63-A29D-4370-BA98-857E22C53ABB}" dt="2024-12-02T05:09:40.377" v="3709" actId="14100"/>
          <ac:picMkLst>
            <pc:docMk/>
            <pc:sldMk cId="845676559" sldId="461"/>
            <ac:picMk id="4098" creationId="{5A85BCBE-0945-C127-35A1-FD496823213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75DFA469-514D-43F3-BD8A-1225B2577F1C}" type="datetimeFigureOut">
              <a:rPr lang="en-US" smtClean="0"/>
              <a:t>12/4/2024</a:t>
            </a:fld>
            <a:endParaRPr lang="en-US"/>
          </a:p>
        </p:txBody>
      </p:sp>
      <p:sp>
        <p:nvSpPr>
          <p:cNvPr id="4" name="Slide Image Placeholder 3"/>
          <p:cNvSpPr>
            <a:spLocks noGrp="1" noRot="1" noChangeAspect="1"/>
          </p:cNvSpPr>
          <p:nvPr>
            <p:ph type="sldImg" idx="2"/>
          </p:nvPr>
        </p:nvSpPr>
        <p:spPr>
          <a:xfrm>
            <a:off x="1417638" y="1163638"/>
            <a:ext cx="4187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7FB751E1-A723-421B-A360-3C06432E2890}" type="slidenum">
              <a:rPr lang="en-US" smtClean="0"/>
              <a:t>‹#›</a:t>
            </a:fld>
            <a:endParaRPr lang="en-US"/>
          </a:p>
        </p:txBody>
      </p:sp>
    </p:spTree>
    <p:extLst>
      <p:ext uri="{BB962C8B-B14F-4D97-AF65-F5344CB8AC3E}">
        <p14:creationId xmlns:p14="http://schemas.microsoft.com/office/powerpoint/2010/main" val="4076624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22375" y="709613"/>
            <a:ext cx="4733925" cy="3549650"/>
          </a:xfrm>
        </p:spPr>
      </p:sp>
      <p:sp>
        <p:nvSpPr>
          <p:cNvPr id="3" name="Notes Placeholder 2"/>
          <p:cNvSpPr>
            <a:spLocks noGrp="1"/>
          </p:cNvSpPr>
          <p:nvPr>
            <p:ph type="body" idx="1"/>
          </p:nvPr>
        </p:nvSpPr>
        <p:spPr/>
        <p:txBody>
          <a:bodyPr/>
          <a:lstStyle/>
          <a:p>
            <a:r>
              <a:rPr lang="en-US" b="0" dirty="0"/>
              <a:t>Today we will be discussing the Kanban methodology within the Agile Process.</a:t>
            </a:r>
          </a:p>
        </p:txBody>
      </p:sp>
      <p:sp>
        <p:nvSpPr>
          <p:cNvPr id="4" name="Slide Number Placeholder 3"/>
          <p:cNvSpPr>
            <a:spLocks noGrp="1"/>
          </p:cNvSpPr>
          <p:nvPr>
            <p:ph type="sldNum" sz="quarter" idx="10"/>
          </p:nvPr>
        </p:nvSpPr>
        <p:spPr/>
        <p:txBody>
          <a:bodyPr/>
          <a:lstStyle/>
          <a:p>
            <a:pPr defTabSz="950963" fontAlgn="base">
              <a:spcBef>
                <a:spcPct val="0"/>
              </a:spcBef>
              <a:spcAft>
                <a:spcPct val="0"/>
              </a:spcAft>
              <a:defRPr/>
            </a:pPr>
            <a:fld id="{8C0344B2-F4DE-47C4-9C4F-6DAFC24D2002}" type="slidenum">
              <a:rPr lang="en-US">
                <a:solidFill>
                  <a:srgbClr val="000000"/>
                </a:solidFill>
                <a:latin typeface="Arial" charset="0"/>
                <a:ea typeface="ＭＳ Ｐゴシック" pitchFamily="28" charset="-128"/>
              </a:rPr>
              <a:pPr defTabSz="950963" fontAlgn="base">
                <a:spcBef>
                  <a:spcPct val="0"/>
                </a:spcBef>
                <a:spcAft>
                  <a:spcPct val="0"/>
                </a:spcAft>
                <a:defRPr/>
              </a:pPr>
              <a:t>1</a:t>
            </a:fld>
            <a:endParaRPr lang="en-US">
              <a:solidFill>
                <a:srgbClr val="000000"/>
              </a:solidFill>
              <a:latin typeface="Arial" charset="0"/>
              <a:ea typeface="ＭＳ Ｐゴシック" pitchFamily="28" charset="-128"/>
            </a:endParaRPr>
          </a:p>
        </p:txBody>
      </p:sp>
    </p:spTree>
    <p:extLst>
      <p:ext uri="{BB962C8B-B14F-4D97-AF65-F5344CB8AC3E}">
        <p14:creationId xmlns:p14="http://schemas.microsoft.com/office/powerpoint/2010/main" val="3977712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FB751E1-A723-421B-A360-3C06432E2890}" type="slidenum">
              <a:rPr lang="en-US" smtClean="0"/>
              <a:t>10</a:t>
            </a:fld>
            <a:endParaRPr lang="en-US"/>
          </a:p>
        </p:txBody>
      </p:sp>
    </p:spTree>
    <p:extLst>
      <p:ext uri="{BB962C8B-B14F-4D97-AF65-F5344CB8AC3E}">
        <p14:creationId xmlns:p14="http://schemas.microsoft.com/office/powerpoint/2010/main" val="2452290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Today’s agenda…</a:t>
            </a:r>
          </a:p>
          <a:p>
            <a:pPr marL="171450" indent="-171450">
              <a:buFont typeface="Arial" panose="020B0604020202020204" pitchFamily="34" charset="0"/>
              <a:buChar cha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FB751E1-A723-421B-A360-3C06432E2890}" type="slidenum">
              <a:rPr lang="en-US" smtClean="0"/>
              <a:t>2</a:t>
            </a:fld>
            <a:endParaRPr lang="en-US"/>
          </a:p>
        </p:txBody>
      </p:sp>
    </p:spTree>
    <p:extLst>
      <p:ext uri="{BB962C8B-B14F-4D97-AF65-F5344CB8AC3E}">
        <p14:creationId xmlns:p14="http://schemas.microsoft.com/office/powerpoint/2010/main" val="59038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23692-F04D-4C94-E828-E93EB685F5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629D23-C09A-D9CB-7517-1DA3790D93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16A10-523C-30B4-2031-66BA97ED8575}"/>
              </a:ext>
            </a:extLst>
          </p:cNvPr>
          <p:cNvSpPr>
            <a:spLocks noGrp="1"/>
          </p:cNvSpPr>
          <p:nvPr>
            <p:ph type="body" idx="1"/>
          </p:nvPr>
        </p:nvSpPr>
        <p:spPr/>
        <p:txBody>
          <a:bodyPr/>
          <a:lstStyle/>
          <a:p>
            <a:pPr marL="0" indent="0">
              <a:buFont typeface="Arial" panose="020B0604020202020204" pitchFamily="34" charset="0"/>
              <a:buNone/>
            </a:pPr>
            <a:endParaRPr lang="en-US" dirty="0"/>
          </a:p>
          <a:p>
            <a:pPr marL="0" indent="0">
              <a:buFont typeface="Arial" panose="020B0604020202020204" pitchFamily="34" charset="0"/>
              <a:buNone/>
            </a:pPr>
            <a:r>
              <a:rPr lang="en-US" b="1" dirty="0"/>
              <a:t>Kanban was created by the Japanese-based Toyota Motor Corporation</a:t>
            </a:r>
            <a:r>
              <a:rPr lang="en-US" dirty="0"/>
              <a:t> as part of their famous </a:t>
            </a:r>
            <a:r>
              <a:rPr lang="en-US" b="1" dirty="0"/>
              <a:t>Toyota Production System </a:t>
            </a:r>
            <a:r>
              <a:rPr lang="en-US" dirty="0"/>
              <a:t>which has made the automotive brand’s Lean processes synonymous with quality and reliability.</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Let’s start off with a Steve Jobs quote: </a:t>
            </a:r>
            <a:r>
              <a:rPr lang="en-US" dirty="0"/>
              <a:t>“The group of people that do not use quality in their marketing are the Japanese. You never see them using ‘quality’ in their marketing. It’s only the American companies that do. And yet, if you ask people on the street which products have the best reputation for quality, they will tell you, it’s the Japanese products,”</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Kanban is Japanese for the word “signal”</a:t>
            </a:r>
            <a:r>
              <a:rPr lang="en-US" dirty="0"/>
              <a:t> – which will make more sense when we delve into the Kanban process…</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Kanban is all about the pull</a:t>
            </a:r>
            <a:r>
              <a:rPr lang="en-US" dirty="0"/>
              <a:t>.  Work is pulled through the process to ensure continual workflow that is transparent to the production team and management.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goal of Kanban</a:t>
            </a:r>
            <a:r>
              <a:rPr lang="en-US" dirty="0"/>
              <a:t> is to </a:t>
            </a:r>
            <a:r>
              <a:rPr lang="en-US" b="1" dirty="0"/>
              <a:t>reduce inefficiencies </a:t>
            </a:r>
            <a:r>
              <a:rPr lang="en-US" dirty="0"/>
              <a:t>(waste – think “Lean”) and create a process that is </a:t>
            </a:r>
            <a:r>
              <a:rPr lang="en-US" b="1" dirty="0"/>
              <a:t>easy to manage/oversee</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Key Question…. Answer: </a:t>
            </a:r>
            <a:r>
              <a:rPr lang="en-US" dirty="0"/>
              <a:t>There is an overall product backlog (no sprint backlog), therefore there are no sprints – Kanban is a continuous process</a:t>
            </a:r>
          </a:p>
        </p:txBody>
      </p:sp>
      <p:sp>
        <p:nvSpPr>
          <p:cNvPr id="4" name="Slide Number Placeholder 3">
            <a:extLst>
              <a:ext uri="{FF2B5EF4-FFF2-40B4-BE49-F238E27FC236}">
                <a16:creationId xmlns:a16="http://schemas.microsoft.com/office/drawing/2014/main" id="{BE96B1C9-6B6F-F5BD-D605-8B70763CCAB3}"/>
              </a:ext>
            </a:extLst>
          </p:cNvPr>
          <p:cNvSpPr>
            <a:spLocks noGrp="1"/>
          </p:cNvSpPr>
          <p:nvPr>
            <p:ph type="sldNum" sz="quarter" idx="5"/>
          </p:nvPr>
        </p:nvSpPr>
        <p:spPr/>
        <p:txBody>
          <a:bodyPr/>
          <a:lstStyle/>
          <a:p>
            <a:fld id="{7FB751E1-A723-421B-A360-3C06432E2890}" type="slidenum">
              <a:rPr lang="en-US" smtClean="0"/>
              <a:t>3</a:t>
            </a:fld>
            <a:endParaRPr lang="en-US"/>
          </a:p>
        </p:txBody>
      </p:sp>
    </p:spTree>
    <p:extLst>
      <p:ext uri="{BB962C8B-B14F-4D97-AF65-F5344CB8AC3E}">
        <p14:creationId xmlns:p14="http://schemas.microsoft.com/office/powerpoint/2010/main" val="908602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307E41-09EA-8A02-BCF3-39E6CE03C9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93D440-4A5D-2FC7-9D2B-CDC981866F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FBB345-7B1D-4691-2803-D90F29DEA25F}"/>
              </a:ext>
            </a:extLst>
          </p:cNvPr>
          <p:cNvSpPr>
            <a:spLocks noGrp="1"/>
          </p:cNvSpPr>
          <p:nvPr>
            <p:ph type="body" idx="1"/>
          </p:nvPr>
        </p:nvSpPr>
        <p:spPr/>
        <p:txBody>
          <a:bodyPr/>
          <a:lstStyle/>
          <a:p>
            <a:pPr marL="0" indent="0">
              <a:buFont typeface="+mj-lt"/>
              <a:buNone/>
            </a:pPr>
            <a:r>
              <a:rPr lang="en-US" b="1" dirty="0"/>
              <a:t>Kanban has 6 general practices:</a:t>
            </a:r>
          </a:p>
          <a:p>
            <a:pPr marL="228600" indent="-228600">
              <a:buFont typeface="+mj-lt"/>
              <a:buAutoNum type="arabicPeriod"/>
            </a:pPr>
            <a:r>
              <a:rPr lang="en-US" b="1" dirty="0"/>
              <a:t>Visualize the Workflow  </a:t>
            </a:r>
            <a:r>
              <a:rPr lang="en-US" dirty="0"/>
              <a:t>Explain that visualizing tasks using Kanban boards ensures everyone understands the work process.</a:t>
            </a:r>
          </a:p>
          <a:p>
            <a:pPr marL="228600" indent="-228600">
              <a:buFont typeface="+mj-lt"/>
              <a:buAutoNum type="arabicPeriod"/>
            </a:pPr>
            <a:r>
              <a:rPr lang="en-US" b="1" dirty="0"/>
              <a:t>Limit Work in Progress (WIP)  </a:t>
            </a:r>
            <a:r>
              <a:rPr lang="en-US" dirty="0"/>
              <a:t>Emphasize controlling WIP to avoid bottlenecks and enhance focus.  WIP refers to the number of stories addressed at any one time within a Kanban column (more on that in later slides)</a:t>
            </a:r>
          </a:p>
          <a:p>
            <a:pPr marL="228600" indent="-228600">
              <a:buFont typeface="+mj-lt"/>
              <a:buAutoNum type="arabicPeriod"/>
            </a:pPr>
            <a:r>
              <a:rPr lang="en-US" b="1" dirty="0"/>
              <a:t>Manage the Flow of Work  </a:t>
            </a:r>
            <a:r>
              <a:rPr lang="en-US" dirty="0"/>
              <a:t>Discuss ensuring work moves smoothly from start to finish.</a:t>
            </a:r>
          </a:p>
          <a:p>
            <a:pPr marL="228600" indent="-228600">
              <a:buFont typeface="+mj-lt"/>
              <a:buAutoNum type="arabicPeriod"/>
            </a:pPr>
            <a:r>
              <a:rPr lang="en-US" b="1" dirty="0"/>
              <a:t>Make the Process/Policies Explicit  </a:t>
            </a:r>
            <a:r>
              <a:rPr lang="en-US" dirty="0"/>
              <a:t>Point out the need to document and standardize processes for clarity.</a:t>
            </a:r>
          </a:p>
          <a:p>
            <a:pPr marL="228600" indent="-228600">
              <a:buFont typeface="+mj-lt"/>
              <a:buAutoNum type="arabicPeriod"/>
            </a:pPr>
            <a:r>
              <a:rPr lang="en-US" b="1" dirty="0"/>
              <a:t>Implement Feedback Loops  </a:t>
            </a:r>
            <a:r>
              <a:rPr lang="en-US" dirty="0"/>
              <a:t>Highlight that feedback loops enable continuous improvements and alignment.</a:t>
            </a:r>
          </a:p>
          <a:p>
            <a:pPr marL="228600" indent="-228600">
              <a:buFont typeface="+mj-lt"/>
              <a:buAutoNum type="arabicPeriod"/>
            </a:pPr>
            <a:r>
              <a:rPr lang="en-US" b="1" dirty="0"/>
              <a:t>Improve Collaboratively and Evolve Experimentally  </a:t>
            </a:r>
            <a:r>
              <a:rPr lang="en-US" dirty="0"/>
              <a:t>Stress the importance of teamwork and iterative improvements.</a:t>
            </a:r>
          </a:p>
          <a:p>
            <a:pPr marL="228600" indent="-228600">
              <a:buFont typeface="+mj-lt"/>
              <a:buAutoNum type="arabicPeriod"/>
            </a:pPr>
            <a:endParaRPr lang="en-US" dirty="0"/>
          </a:p>
          <a:p>
            <a:pPr marL="0" indent="0">
              <a:buFont typeface="+mj-lt"/>
              <a:buNone/>
            </a:pPr>
            <a:r>
              <a:rPr lang="en-US" dirty="0"/>
              <a:t>Again, Kanban is about </a:t>
            </a:r>
            <a:r>
              <a:rPr lang="en-US" b="1" dirty="0"/>
              <a:t>efficiency and visualization of work</a:t>
            </a:r>
            <a:r>
              <a:rPr lang="en-US" dirty="0"/>
              <a:t>.  This visualization affords the team/management the ability to</a:t>
            </a:r>
            <a:r>
              <a:rPr lang="en-US" b="1" dirty="0"/>
              <a:t> monitor the process and remove impediments</a:t>
            </a:r>
          </a:p>
          <a:p>
            <a:pPr marL="0" indent="0">
              <a:buFont typeface="+mj-lt"/>
              <a:buNone/>
            </a:pPr>
            <a:endParaRPr lang="en-US" b="1" dirty="0"/>
          </a:p>
          <a:p>
            <a:pPr marL="0" indent="0">
              <a:buFont typeface="+mj-lt"/>
              <a:buNone/>
            </a:pPr>
            <a:r>
              <a:rPr lang="en-US" b="0" dirty="0"/>
              <a:t>The </a:t>
            </a:r>
            <a:r>
              <a:rPr lang="en-US" b="1" dirty="0"/>
              <a:t>Kanban Board </a:t>
            </a:r>
            <a:r>
              <a:rPr lang="en-US" b="0" dirty="0"/>
              <a:t>is the tool to this end – it is a </a:t>
            </a:r>
            <a:r>
              <a:rPr lang="en-US" b="1" dirty="0"/>
              <a:t>scheduling method for Agile</a:t>
            </a:r>
          </a:p>
          <a:p>
            <a:pPr marL="0" indent="0">
              <a:buFont typeface="Arial" panose="020B0604020202020204" pitchFamily="34" charset="0"/>
              <a:buNone/>
            </a:pPr>
            <a:endParaRPr lang="en-US" b="1" dirty="0">
              <a:solidFill>
                <a:schemeClr val="bg1"/>
              </a:solidFill>
              <a:cs typeface="Times"/>
            </a:endParaRPr>
          </a:p>
          <a:p>
            <a:pPr marL="0" indent="0">
              <a:buFont typeface="Arial" panose="020B0604020202020204" pitchFamily="34" charset="0"/>
              <a:buNone/>
            </a:pPr>
            <a:r>
              <a:rPr lang="en-US" b="1" dirty="0">
                <a:solidFill>
                  <a:schemeClr val="bg1"/>
                </a:solidFill>
                <a:cs typeface="Times"/>
              </a:rPr>
              <a:t>How it fits into Agile SW Engineering and Development:</a:t>
            </a:r>
          </a:p>
          <a:p>
            <a:pPr marL="742950" lvl="1" indent="-285750">
              <a:buFont typeface="Courier New" panose="02070309020205020404" pitchFamily="49" charset="0"/>
              <a:buChar char="o"/>
            </a:pPr>
            <a:r>
              <a:rPr lang="en-US" b="1" i="1" dirty="0">
                <a:solidFill>
                  <a:schemeClr val="bg1"/>
                </a:solidFill>
                <a:cs typeface="Times"/>
              </a:rPr>
              <a:t>Continuous Delivery and Flow</a:t>
            </a:r>
            <a:r>
              <a:rPr lang="en-US" b="1" dirty="0">
                <a:solidFill>
                  <a:schemeClr val="bg1"/>
                </a:solidFill>
                <a:cs typeface="Times"/>
              </a:rPr>
              <a:t>: </a:t>
            </a:r>
            <a:r>
              <a:rPr lang="en-US" dirty="0">
                <a:solidFill>
                  <a:schemeClr val="bg1"/>
                </a:solidFill>
                <a:cs typeface="Times"/>
              </a:rPr>
              <a:t>Kanban’s pull-based workflow aligns with </a:t>
            </a:r>
            <a:r>
              <a:rPr lang="en-US" dirty="0" err="1">
                <a:solidFill>
                  <a:schemeClr val="bg1"/>
                </a:solidFill>
                <a:cs typeface="Times"/>
              </a:rPr>
              <a:t>Agile’s</a:t>
            </a:r>
            <a:r>
              <a:rPr lang="en-US" dirty="0">
                <a:solidFill>
                  <a:schemeClr val="bg1"/>
                </a:solidFill>
                <a:cs typeface="Times"/>
              </a:rPr>
              <a:t> emphasis on delivering value incrementally. It allows teams to respond dynamically to changes </a:t>
            </a:r>
            <a:r>
              <a:rPr lang="en-US" b="1" dirty="0">
                <a:solidFill>
                  <a:schemeClr val="bg1"/>
                </a:solidFill>
                <a:cs typeface="Times"/>
              </a:rPr>
              <a:t>without disrupting ongoing processes </a:t>
            </a:r>
            <a:r>
              <a:rPr lang="en-US" b="0" dirty="0">
                <a:solidFill>
                  <a:schemeClr val="bg1"/>
                </a:solidFill>
                <a:cs typeface="Times"/>
              </a:rPr>
              <a:t>(</a:t>
            </a:r>
            <a:r>
              <a:rPr lang="en-US" b="0" dirty="0" err="1">
                <a:solidFill>
                  <a:schemeClr val="bg1"/>
                </a:solidFill>
                <a:cs typeface="Times"/>
              </a:rPr>
              <a:t>Sugimori</a:t>
            </a:r>
            <a:r>
              <a:rPr lang="en-US" b="0" dirty="0">
                <a:solidFill>
                  <a:schemeClr val="bg1"/>
                </a:solidFill>
                <a:cs typeface="Times"/>
              </a:rPr>
              <a:t> et al., 1977)</a:t>
            </a:r>
          </a:p>
          <a:p>
            <a:pPr marL="742950" lvl="1" indent="-285750">
              <a:buFont typeface="Courier New" panose="02070309020205020404" pitchFamily="49" charset="0"/>
              <a:buChar char="o"/>
            </a:pPr>
            <a:r>
              <a:rPr lang="en-US" b="1" i="1" dirty="0">
                <a:solidFill>
                  <a:schemeClr val="bg1"/>
                </a:solidFill>
                <a:cs typeface="Times"/>
              </a:rPr>
              <a:t>Focus on Efficiency and Visualization</a:t>
            </a:r>
            <a:r>
              <a:rPr lang="en-US" b="1" dirty="0">
                <a:solidFill>
                  <a:schemeClr val="bg1"/>
                </a:solidFill>
                <a:cs typeface="Times"/>
              </a:rPr>
              <a:t>: </a:t>
            </a:r>
            <a:r>
              <a:rPr lang="en-US" dirty="0">
                <a:solidFill>
                  <a:schemeClr val="bg1"/>
                </a:solidFill>
                <a:cs typeface="Times"/>
              </a:rPr>
              <a:t>Kanban boards enhance transparency in Agile development by visually tracking progress and bottlenecks, enabling teams to optimize workflows and meet evolving software requirements (Reddy et al., 2023)</a:t>
            </a:r>
          </a:p>
          <a:p>
            <a:pPr marL="0" indent="0">
              <a:buFont typeface="Arial" panose="020B0604020202020204" pitchFamily="34" charset="0"/>
              <a:buNone/>
            </a:pPr>
            <a:endParaRPr lang="en-US" dirty="0"/>
          </a:p>
        </p:txBody>
      </p:sp>
      <p:sp>
        <p:nvSpPr>
          <p:cNvPr id="4" name="Slide Number Placeholder 3">
            <a:extLst>
              <a:ext uri="{FF2B5EF4-FFF2-40B4-BE49-F238E27FC236}">
                <a16:creationId xmlns:a16="http://schemas.microsoft.com/office/drawing/2014/main" id="{283E40B1-B39B-E48E-0C3F-D0BD086F81D3}"/>
              </a:ext>
            </a:extLst>
          </p:cNvPr>
          <p:cNvSpPr>
            <a:spLocks noGrp="1"/>
          </p:cNvSpPr>
          <p:nvPr>
            <p:ph type="sldNum" sz="quarter" idx="5"/>
          </p:nvPr>
        </p:nvSpPr>
        <p:spPr/>
        <p:txBody>
          <a:bodyPr/>
          <a:lstStyle/>
          <a:p>
            <a:fld id="{7FB751E1-A723-421B-A360-3C06432E2890}" type="slidenum">
              <a:rPr lang="en-US" smtClean="0"/>
              <a:t>4</a:t>
            </a:fld>
            <a:endParaRPr lang="en-US"/>
          </a:p>
        </p:txBody>
      </p:sp>
    </p:spTree>
    <p:extLst>
      <p:ext uri="{BB962C8B-B14F-4D97-AF65-F5344CB8AC3E}">
        <p14:creationId xmlns:p14="http://schemas.microsoft.com/office/powerpoint/2010/main" val="2040854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B4A7CE-27DB-E9F5-8C8B-1AFEF136A9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D9104A-D4A6-692F-D66D-78DA60B643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FF6160-66C5-27A9-39DE-6FBD7A90F74B}"/>
              </a:ext>
            </a:extLst>
          </p:cNvPr>
          <p:cNvSpPr>
            <a:spLocks noGrp="1"/>
          </p:cNvSpPr>
          <p:nvPr>
            <p:ph type="body" idx="1"/>
          </p:nvPr>
        </p:nvSpPr>
        <p:spPr/>
        <p:txBody>
          <a:bodyPr/>
          <a:lstStyle/>
          <a:p>
            <a:pPr marL="0" indent="0">
              <a:buFont typeface="Arial" panose="020B0604020202020204" pitchFamily="34" charset="0"/>
              <a:buNone/>
            </a:pPr>
            <a:r>
              <a:rPr lang="en-US" dirty="0"/>
              <a:t>Here is a simple, and relatable, </a:t>
            </a:r>
            <a:r>
              <a:rPr lang="en-US" b="1" dirty="0"/>
              <a:t>visual of a Kanban process we are all familiar with</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You’ll never look at a McDonalds or Chick-Fil-A restaurant the same way again…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Note – this is a graphic from Britain, </a:t>
            </a:r>
            <a:r>
              <a:rPr lang="en-US" b="1" dirty="0"/>
              <a:t>Tills</a:t>
            </a:r>
            <a:r>
              <a:rPr lang="en-US" dirty="0"/>
              <a:t> is synonymous with cashier or cash register in England.</a:t>
            </a:r>
          </a:p>
        </p:txBody>
      </p:sp>
      <p:sp>
        <p:nvSpPr>
          <p:cNvPr id="4" name="Slide Number Placeholder 3">
            <a:extLst>
              <a:ext uri="{FF2B5EF4-FFF2-40B4-BE49-F238E27FC236}">
                <a16:creationId xmlns:a16="http://schemas.microsoft.com/office/drawing/2014/main" id="{BDC628E2-BE41-59D3-F20C-3A912D6FEA65}"/>
              </a:ext>
            </a:extLst>
          </p:cNvPr>
          <p:cNvSpPr>
            <a:spLocks noGrp="1"/>
          </p:cNvSpPr>
          <p:nvPr>
            <p:ph type="sldNum" sz="quarter" idx="5"/>
          </p:nvPr>
        </p:nvSpPr>
        <p:spPr/>
        <p:txBody>
          <a:bodyPr/>
          <a:lstStyle/>
          <a:p>
            <a:fld id="{7FB751E1-A723-421B-A360-3C06432E2890}" type="slidenum">
              <a:rPr lang="en-US" smtClean="0"/>
              <a:t>5</a:t>
            </a:fld>
            <a:endParaRPr lang="en-US"/>
          </a:p>
        </p:txBody>
      </p:sp>
    </p:spTree>
    <p:extLst>
      <p:ext uri="{BB962C8B-B14F-4D97-AF65-F5344CB8AC3E}">
        <p14:creationId xmlns:p14="http://schemas.microsoft.com/office/powerpoint/2010/main" val="3357283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2E69E4-6239-CDF4-1877-022950DB78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91E9A4-DF49-9A80-3439-89BA753D9B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C6D784-ECDC-0EF6-4A6D-28BE841E2436}"/>
              </a:ext>
            </a:extLst>
          </p:cNvPr>
          <p:cNvSpPr>
            <a:spLocks noGrp="1"/>
          </p:cNvSpPr>
          <p:nvPr>
            <p:ph type="body" idx="1"/>
          </p:nvPr>
        </p:nvSpPr>
        <p:spPr/>
        <p:txBody>
          <a:bodyPr/>
          <a:lstStyle/>
          <a:p>
            <a:pPr marL="0" indent="0">
              <a:buFont typeface="Arial" panose="020B0604020202020204" pitchFamily="34" charset="0"/>
              <a:buNone/>
            </a:pPr>
            <a:r>
              <a:rPr lang="en-US" dirty="0"/>
              <a:t>Here is a </a:t>
            </a:r>
            <a:r>
              <a:rPr lang="en-US" b="1" dirty="0"/>
              <a:t>sample Kanban board </a:t>
            </a:r>
            <a:r>
              <a:rPr lang="en-US" dirty="0"/>
              <a:t>that one could expect to see in an Agile software development environment to </a:t>
            </a:r>
            <a:r>
              <a:rPr lang="en-US" b="1" dirty="0"/>
              <a:t>schedule and manage work.</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Work is always pulled to the right (animation) </a:t>
            </a:r>
            <a:r>
              <a:rPr lang="en-US" b="0" dirty="0"/>
              <a:t>by the </a:t>
            </a:r>
            <a:r>
              <a:rPr lang="en-US" b="1" dirty="0"/>
              <a:t>Development (Dev) Team</a:t>
            </a:r>
          </a:p>
          <a:p>
            <a:pPr marL="0" indent="0">
              <a:buFont typeface="Arial" panose="020B0604020202020204" pitchFamily="34" charset="0"/>
              <a:buNone/>
            </a:pPr>
            <a:endParaRPr lang="en-US" b="1" dirty="0"/>
          </a:p>
          <a:p>
            <a:pPr marL="171450" indent="-171450">
              <a:buFont typeface="Arial" panose="020B0604020202020204" pitchFamily="34" charset="0"/>
              <a:buChar char="•"/>
            </a:pPr>
            <a:r>
              <a:rPr lang="en-US" dirty="0"/>
              <a:t>The far left, </a:t>
            </a:r>
            <a:r>
              <a:rPr lang="en-US" b="1" dirty="0"/>
              <a:t>To Do</a:t>
            </a:r>
            <a:r>
              <a:rPr lang="en-US" dirty="0"/>
              <a:t>, column contains Stories that are ready for work</a:t>
            </a:r>
          </a:p>
          <a:p>
            <a:pPr marL="171450" indent="-171450">
              <a:buFont typeface="Arial" panose="020B0604020202020204" pitchFamily="34" charset="0"/>
              <a:buChar char="•"/>
            </a:pPr>
            <a:r>
              <a:rPr lang="en-US" dirty="0"/>
              <a:t>These stories are pulled right into the </a:t>
            </a:r>
            <a:r>
              <a:rPr lang="en-US" b="1" dirty="0"/>
              <a:t>Doing </a:t>
            </a:r>
            <a:r>
              <a:rPr lang="en-US" dirty="0"/>
              <a:t>column where they are completed</a:t>
            </a:r>
          </a:p>
          <a:p>
            <a:pPr marL="171450" indent="-171450">
              <a:buFont typeface="Arial" panose="020B0604020202020204" pitchFamily="34" charset="0"/>
              <a:buChar char="•"/>
            </a:pPr>
            <a:r>
              <a:rPr lang="en-US" dirty="0"/>
              <a:t>The stories are then pulled into the </a:t>
            </a:r>
            <a:r>
              <a:rPr lang="en-US" b="1" dirty="0"/>
              <a:t>Quality Assurance (QA) </a:t>
            </a:r>
            <a:r>
              <a:rPr lang="en-US" dirty="0"/>
              <a:t>column for validation</a:t>
            </a:r>
          </a:p>
          <a:p>
            <a:pPr marL="171450" indent="-171450">
              <a:buFont typeface="Arial" panose="020B0604020202020204" pitchFamily="34" charset="0"/>
              <a:buChar char="•"/>
            </a:pPr>
            <a:r>
              <a:rPr lang="en-US" dirty="0"/>
              <a:t>Finally, stories are pulled into the </a:t>
            </a:r>
            <a:r>
              <a:rPr lang="en-US" b="1" dirty="0"/>
              <a:t>Done</a:t>
            </a:r>
            <a:r>
              <a:rPr lang="en-US" dirty="0"/>
              <a:t> column once they are validated and complete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Note, the number of stories in each column (Doing and QA) constitute the Work in Progress (WIP)</a:t>
            </a:r>
          </a:p>
          <a:p>
            <a:pPr marL="0" indent="0">
              <a:buFont typeface="Arial" panose="020B0604020202020204" pitchFamily="34" charset="0"/>
              <a:buNone/>
            </a:pPr>
            <a:endParaRPr lang="en-US" dirty="0"/>
          </a:p>
        </p:txBody>
      </p:sp>
      <p:sp>
        <p:nvSpPr>
          <p:cNvPr id="4" name="Slide Number Placeholder 3">
            <a:extLst>
              <a:ext uri="{FF2B5EF4-FFF2-40B4-BE49-F238E27FC236}">
                <a16:creationId xmlns:a16="http://schemas.microsoft.com/office/drawing/2014/main" id="{BCADFD90-A7B1-69CD-4282-566E3DD3E29D}"/>
              </a:ext>
            </a:extLst>
          </p:cNvPr>
          <p:cNvSpPr>
            <a:spLocks noGrp="1"/>
          </p:cNvSpPr>
          <p:nvPr>
            <p:ph type="sldNum" sz="quarter" idx="5"/>
          </p:nvPr>
        </p:nvSpPr>
        <p:spPr/>
        <p:txBody>
          <a:bodyPr/>
          <a:lstStyle/>
          <a:p>
            <a:fld id="{7FB751E1-A723-421B-A360-3C06432E2890}" type="slidenum">
              <a:rPr lang="en-US" smtClean="0"/>
              <a:t>6</a:t>
            </a:fld>
            <a:endParaRPr lang="en-US"/>
          </a:p>
        </p:txBody>
      </p:sp>
    </p:spTree>
    <p:extLst>
      <p:ext uri="{BB962C8B-B14F-4D97-AF65-F5344CB8AC3E}">
        <p14:creationId xmlns:p14="http://schemas.microsoft.com/office/powerpoint/2010/main" val="670173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228492-380F-15E7-1842-0E2F056E59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9440AE-E7A5-D3C9-D043-FCB412A90D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518A69-3601-2A2A-F07C-AB6EA2DC5A58}"/>
              </a:ext>
            </a:extLst>
          </p:cNvPr>
          <p:cNvSpPr>
            <a:spLocks noGrp="1"/>
          </p:cNvSpPr>
          <p:nvPr>
            <p:ph type="body" idx="1"/>
          </p:nvPr>
        </p:nvSpPr>
        <p:spPr/>
        <p:txBody>
          <a:bodyPr/>
          <a:lstStyle/>
          <a:p>
            <a:pPr marL="0" indent="0">
              <a:buFont typeface="Arial" panose="020B0604020202020204" pitchFamily="34" charset="0"/>
              <a:buNone/>
            </a:pPr>
            <a:r>
              <a:rPr lang="en-US" dirty="0"/>
              <a:t>Here is a </a:t>
            </a:r>
            <a:r>
              <a:rPr lang="en-US" b="1" dirty="0"/>
              <a:t>more detailed view </a:t>
            </a:r>
            <a:r>
              <a:rPr lang="en-US" dirty="0"/>
              <a:t>of the </a:t>
            </a:r>
            <a:r>
              <a:rPr lang="en-US" b="1" dirty="0"/>
              <a:t>sample Agile Software Kanban Board</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Both the Doing and the Quality Assurance (QA) columns are further subdivided into two columns each; an</a:t>
            </a:r>
            <a:r>
              <a:rPr lang="en-US" b="1" dirty="0"/>
              <a:t> Underway </a:t>
            </a:r>
            <a:r>
              <a:rPr lang="en-US" dirty="0"/>
              <a:t>and a </a:t>
            </a:r>
            <a:r>
              <a:rPr lang="en-US" b="1" dirty="0"/>
              <a:t>Done</a:t>
            </a:r>
            <a:r>
              <a:rPr lang="en-US" dirty="0"/>
              <a:t> column</a:t>
            </a:r>
          </a:p>
          <a:p>
            <a:pPr mar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Animation </a:t>
            </a:r>
            <a:r>
              <a:rPr lang="en-US" dirty="0"/>
              <a:t>– follow Story 1 through the Kanban process…</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a:extLst>
              <a:ext uri="{FF2B5EF4-FFF2-40B4-BE49-F238E27FC236}">
                <a16:creationId xmlns:a16="http://schemas.microsoft.com/office/drawing/2014/main" id="{6FD09CF8-C5B0-9D75-0DA5-D7622D94AA8A}"/>
              </a:ext>
            </a:extLst>
          </p:cNvPr>
          <p:cNvSpPr>
            <a:spLocks noGrp="1"/>
          </p:cNvSpPr>
          <p:nvPr>
            <p:ph type="sldNum" sz="quarter" idx="5"/>
          </p:nvPr>
        </p:nvSpPr>
        <p:spPr/>
        <p:txBody>
          <a:bodyPr/>
          <a:lstStyle/>
          <a:p>
            <a:fld id="{7FB751E1-A723-421B-A360-3C06432E2890}" type="slidenum">
              <a:rPr lang="en-US" smtClean="0"/>
              <a:t>7</a:t>
            </a:fld>
            <a:endParaRPr lang="en-US"/>
          </a:p>
        </p:txBody>
      </p:sp>
    </p:spTree>
    <p:extLst>
      <p:ext uri="{BB962C8B-B14F-4D97-AF65-F5344CB8AC3E}">
        <p14:creationId xmlns:p14="http://schemas.microsoft.com/office/powerpoint/2010/main" val="182947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2C30EF-1EC1-2071-344D-94E367170C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523F8C-A172-3FB3-F7AB-2BE0C1D36B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5858A6-5F07-318F-2BF0-66215A5B8927}"/>
              </a:ext>
            </a:extLst>
          </p:cNvPr>
          <p:cNvSpPr>
            <a:spLocks noGrp="1"/>
          </p:cNvSpPr>
          <p:nvPr>
            <p:ph type="body" idx="1"/>
          </p:nvPr>
        </p:nvSpPr>
        <p:spPr/>
        <p:txBody>
          <a:bodyPr/>
          <a:lstStyle/>
          <a:p>
            <a:pPr marL="0" indent="0">
              <a:buFont typeface="Arial" panose="020B0604020202020204" pitchFamily="34" charset="0"/>
              <a:buNone/>
            </a:pPr>
            <a:r>
              <a:rPr lang="en-US" dirty="0"/>
              <a:t>Now that we have looked at the mechanics of the Kanban process, let’s consider its application in Defense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Kanban process isn’t relegated to just software, it could be utilized in the management of maintenance tasks or spare parts issuing, or in the advancement of a unit’s readiness</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Software: </a:t>
            </a:r>
            <a:r>
              <a:rPr lang="en-US" dirty="0"/>
              <a:t>Kanban has particular utility in the management of DoD software intensive programs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In </a:t>
            </a:r>
            <a:r>
              <a:rPr lang="en-US" b="1" dirty="0"/>
              <a:t>2020</a:t>
            </a:r>
            <a:r>
              <a:rPr lang="en-US" dirty="0"/>
              <a:t>, the US military’s acquisition process was diversified with the </a:t>
            </a:r>
            <a:r>
              <a:rPr lang="en-US" b="1" dirty="0"/>
              <a:t>Adaptive Acquisition Pathways</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One of these pathways is the </a:t>
            </a:r>
            <a:r>
              <a:rPr lang="en-US" b="1" dirty="0"/>
              <a:t>Software Acquisition </a:t>
            </a:r>
            <a:r>
              <a:rPr lang="en-US" b="0" dirty="0"/>
              <a:t>pathway (</a:t>
            </a:r>
            <a:r>
              <a:rPr lang="en-US" b="1" dirty="0"/>
              <a:t>animation</a:t>
            </a:r>
            <a:r>
              <a:rPr lang="en-US" b="0" dirty="0"/>
              <a:t>) – this pathway can benefit considerably from the Kanban process</a:t>
            </a:r>
          </a:p>
        </p:txBody>
      </p:sp>
      <p:sp>
        <p:nvSpPr>
          <p:cNvPr id="4" name="Slide Number Placeholder 3">
            <a:extLst>
              <a:ext uri="{FF2B5EF4-FFF2-40B4-BE49-F238E27FC236}">
                <a16:creationId xmlns:a16="http://schemas.microsoft.com/office/drawing/2014/main" id="{9FA90DD4-9161-D3D2-6725-5BEE9C9E516A}"/>
              </a:ext>
            </a:extLst>
          </p:cNvPr>
          <p:cNvSpPr>
            <a:spLocks noGrp="1"/>
          </p:cNvSpPr>
          <p:nvPr>
            <p:ph type="sldNum" sz="quarter" idx="5"/>
          </p:nvPr>
        </p:nvSpPr>
        <p:spPr/>
        <p:txBody>
          <a:bodyPr/>
          <a:lstStyle/>
          <a:p>
            <a:fld id="{7FB751E1-A723-421B-A360-3C06432E2890}" type="slidenum">
              <a:rPr lang="en-US" smtClean="0"/>
              <a:t>8</a:t>
            </a:fld>
            <a:endParaRPr lang="en-US"/>
          </a:p>
        </p:txBody>
      </p:sp>
    </p:spTree>
    <p:extLst>
      <p:ext uri="{BB962C8B-B14F-4D97-AF65-F5344CB8AC3E}">
        <p14:creationId xmlns:p14="http://schemas.microsoft.com/office/powerpoint/2010/main" val="4096144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0E0031-4B35-FC4C-55AE-9BFAD14BC2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1F9531-C947-9F2B-0827-23B6534713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568AFC-E4CF-0F61-BA85-27278BC6E796}"/>
              </a:ext>
            </a:extLst>
          </p:cNvPr>
          <p:cNvSpPr>
            <a:spLocks noGrp="1"/>
          </p:cNvSpPr>
          <p:nvPr>
            <p:ph type="body" idx="1"/>
          </p:nvPr>
        </p:nvSpPr>
        <p:spPr/>
        <p:txBody>
          <a:bodyPr/>
          <a:lstStyle/>
          <a:p>
            <a:pPr marL="0" indent="0">
              <a:buFont typeface="Arial" panose="020B0604020202020204" pitchFamily="34" charset="0"/>
              <a:buNone/>
            </a:pPr>
            <a:r>
              <a:rPr lang="en-US" dirty="0"/>
              <a:t>Here is a blown-up view of the </a:t>
            </a:r>
            <a:r>
              <a:rPr lang="en-US" b="1" dirty="0"/>
              <a:t>Software Acquisition pathway </a:t>
            </a:r>
            <a:r>
              <a:rPr lang="en-US" dirty="0"/>
              <a:t>– you can see how much it differs from the more traditional Major Capability (predictive / waterfall) pathway</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constant iterations (depicted as circles in the graphic) present </a:t>
            </a:r>
            <a:r>
              <a:rPr lang="en-US" b="1" dirty="0"/>
              <a:t>opportunities for Kanban process management to quickly turn iterations </a:t>
            </a:r>
            <a:r>
              <a:rPr lang="en-US" dirty="0"/>
              <a:t>of a product in response to Warfighter requirements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Anecdotally, I have a friend who is an Asst. Product Manager (APM) within the US Army’s PEO Enterprise Information Systems (EIS) –the Army’s PEO that manages our software-intensive programs.  He noted that PEO EIS uses the Software Acquisition pathway almost exclusively and that the Agile Kanban process manages the iterative process of each SW program.</a:t>
            </a:r>
          </a:p>
        </p:txBody>
      </p:sp>
      <p:sp>
        <p:nvSpPr>
          <p:cNvPr id="4" name="Slide Number Placeholder 3">
            <a:extLst>
              <a:ext uri="{FF2B5EF4-FFF2-40B4-BE49-F238E27FC236}">
                <a16:creationId xmlns:a16="http://schemas.microsoft.com/office/drawing/2014/main" id="{F06CA03E-0380-3955-BEC5-9301DF5891A8}"/>
              </a:ext>
            </a:extLst>
          </p:cNvPr>
          <p:cNvSpPr>
            <a:spLocks noGrp="1"/>
          </p:cNvSpPr>
          <p:nvPr>
            <p:ph type="sldNum" sz="quarter" idx="5"/>
          </p:nvPr>
        </p:nvSpPr>
        <p:spPr/>
        <p:txBody>
          <a:bodyPr/>
          <a:lstStyle/>
          <a:p>
            <a:fld id="{7FB751E1-A723-421B-A360-3C06432E2890}" type="slidenum">
              <a:rPr lang="en-US" smtClean="0"/>
              <a:t>9</a:t>
            </a:fld>
            <a:endParaRPr lang="en-US"/>
          </a:p>
        </p:txBody>
      </p:sp>
    </p:spTree>
    <p:extLst>
      <p:ext uri="{BB962C8B-B14F-4D97-AF65-F5344CB8AC3E}">
        <p14:creationId xmlns:p14="http://schemas.microsoft.com/office/powerpoint/2010/main" val="1999450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9866" y="215374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080" indent="0" algn="ctr">
              <a:buNone/>
              <a:defRPr/>
            </a:lvl2pPr>
            <a:lvl3pPr marL="914160" indent="0" algn="ctr">
              <a:buNone/>
              <a:defRPr/>
            </a:lvl3pPr>
            <a:lvl4pPr marL="1371238" indent="0" algn="ctr">
              <a:buNone/>
              <a:defRPr/>
            </a:lvl4pPr>
            <a:lvl5pPr marL="1828318" indent="0" algn="ctr">
              <a:buNone/>
              <a:defRPr/>
            </a:lvl5pPr>
            <a:lvl6pPr marL="2285398" indent="0" algn="ctr">
              <a:buNone/>
              <a:defRPr/>
            </a:lvl6pPr>
            <a:lvl7pPr marL="2742478" indent="0" algn="ctr">
              <a:buNone/>
              <a:defRPr/>
            </a:lvl7pPr>
            <a:lvl8pPr marL="3199556" indent="0" algn="ctr">
              <a:buNone/>
              <a:defRPr/>
            </a:lvl8pPr>
            <a:lvl9pPr marL="3656637" indent="0" algn="ctr">
              <a:buNone/>
              <a:defRPr/>
            </a:lvl9pPr>
          </a:lstStyle>
          <a:p>
            <a:r>
              <a:rPr lang="en-US"/>
              <a:t>Click to edit Master subtitle style</a:t>
            </a:r>
          </a:p>
        </p:txBody>
      </p:sp>
    </p:spTree>
    <p:extLst>
      <p:ext uri="{BB962C8B-B14F-4D97-AF65-F5344CB8AC3E}">
        <p14:creationId xmlns:p14="http://schemas.microsoft.com/office/powerpoint/2010/main" val="1904533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5247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
            <a:ext cx="2095500" cy="58213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
            <a:ext cx="6134100" cy="5821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4161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7D03E8A6-2C5A-AD58-B9CC-D70543BF2EEC}"/>
              </a:ext>
            </a:extLst>
          </p:cNvPr>
          <p:cNvSpPr/>
          <p:nvPr userDrawn="1"/>
        </p:nvSpPr>
        <p:spPr bwMode="auto">
          <a:xfrm>
            <a:off x="3455680" y="284608"/>
            <a:ext cx="2231136" cy="2458591"/>
          </a:xfrm>
          <a:prstGeom prst="rect">
            <a:avLst/>
          </a:prstGeom>
          <a:solidFill>
            <a:srgbClr val="535F6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pitchFamily="28" charset="-128"/>
            </a:endParaRPr>
          </a:p>
        </p:txBody>
      </p:sp>
    </p:spTree>
    <p:extLst>
      <p:ext uri="{BB962C8B-B14F-4D97-AF65-F5344CB8AC3E}">
        <p14:creationId xmlns:p14="http://schemas.microsoft.com/office/powerpoint/2010/main" val="4156891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5" y="4406903"/>
            <a:ext cx="7772400" cy="136207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5" y="2906713"/>
            <a:ext cx="7772400" cy="1500187"/>
          </a:xfrm>
        </p:spPr>
        <p:txBody>
          <a:bodyPr anchor="b"/>
          <a:lstStyle>
            <a:lvl1pPr marL="0" indent="0">
              <a:buNone/>
              <a:defRPr sz="2000"/>
            </a:lvl1pPr>
            <a:lvl2pPr marL="457080" indent="0">
              <a:buNone/>
              <a:defRPr sz="1800"/>
            </a:lvl2pPr>
            <a:lvl3pPr marL="914160" indent="0">
              <a:buNone/>
              <a:defRPr sz="1600"/>
            </a:lvl3pPr>
            <a:lvl4pPr marL="1371238" indent="0">
              <a:buNone/>
              <a:defRPr sz="1400"/>
            </a:lvl4pPr>
            <a:lvl5pPr marL="1828318" indent="0">
              <a:buNone/>
              <a:defRPr sz="1400"/>
            </a:lvl5pPr>
            <a:lvl6pPr marL="2285398" indent="0">
              <a:buNone/>
              <a:defRPr sz="1400"/>
            </a:lvl6pPr>
            <a:lvl7pPr marL="2742478" indent="0">
              <a:buNone/>
              <a:defRPr sz="1400"/>
            </a:lvl7pPr>
            <a:lvl8pPr marL="3199556" indent="0">
              <a:buNone/>
              <a:defRPr sz="1400"/>
            </a:lvl8pPr>
            <a:lvl9pPr marL="3656637" indent="0">
              <a:buNone/>
              <a:defRPr sz="1400"/>
            </a:lvl9pPr>
          </a:lstStyle>
          <a:p>
            <a:pPr lvl="0"/>
            <a:r>
              <a:rPr lang="en-US"/>
              <a:t>Click to edit Master text styles</a:t>
            </a:r>
          </a:p>
        </p:txBody>
      </p:sp>
    </p:spTree>
    <p:extLst>
      <p:ext uri="{BB962C8B-B14F-4D97-AF65-F5344CB8AC3E}">
        <p14:creationId xmlns:p14="http://schemas.microsoft.com/office/powerpoint/2010/main" val="2527694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954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1" y="12954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5039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6"/>
            <a:ext cx="4040188" cy="639762"/>
          </a:xfrm>
        </p:spPr>
        <p:txBody>
          <a:bodyPr anchor="b"/>
          <a:lstStyle>
            <a:lvl1pPr marL="0" indent="0">
              <a:buNone/>
              <a:defRPr sz="2400" b="1"/>
            </a:lvl1pPr>
            <a:lvl2pPr marL="457080" indent="0">
              <a:buNone/>
              <a:defRPr sz="2000" b="1"/>
            </a:lvl2pPr>
            <a:lvl3pPr marL="914160" indent="0">
              <a:buNone/>
              <a:defRPr sz="1800" b="1"/>
            </a:lvl3pPr>
            <a:lvl4pPr marL="1371238" indent="0">
              <a:buNone/>
              <a:defRPr sz="1600" b="1"/>
            </a:lvl4pPr>
            <a:lvl5pPr marL="1828318" indent="0">
              <a:buNone/>
              <a:defRPr sz="1600" b="1"/>
            </a:lvl5pPr>
            <a:lvl6pPr marL="2285398" indent="0">
              <a:buNone/>
              <a:defRPr sz="1600" b="1"/>
            </a:lvl6pPr>
            <a:lvl7pPr marL="2742478" indent="0">
              <a:buNone/>
              <a:defRPr sz="1600" b="1"/>
            </a:lvl7pPr>
            <a:lvl8pPr marL="3199556" indent="0">
              <a:buNone/>
              <a:defRPr sz="1600" b="1"/>
            </a:lvl8pPr>
            <a:lvl9pPr marL="3656637"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535116"/>
            <a:ext cx="4041775" cy="639762"/>
          </a:xfrm>
        </p:spPr>
        <p:txBody>
          <a:bodyPr anchor="b"/>
          <a:lstStyle>
            <a:lvl1pPr marL="0" indent="0">
              <a:buNone/>
              <a:defRPr sz="2400" b="1"/>
            </a:lvl1pPr>
            <a:lvl2pPr marL="457080" indent="0">
              <a:buNone/>
              <a:defRPr sz="2000" b="1"/>
            </a:lvl2pPr>
            <a:lvl3pPr marL="914160" indent="0">
              <a:buNone/>
              <a:defRPr sz="1800" b="1"/>
            </a:lvl3pPr>
            <a:lvl4pPr marL="1371238" indent="0">
              <a:buNone/>
              <a:defRPr sz="1600" b="1"/>
            </a:lvl4pPr>
            <a:lvl5pPr marL="1828318" indent="0">
              <a:buNone/>
              <a:defRPr sz="1600" b="1"/>
            </a:lvl5pPr>
            <a:lvl6pPr marL="2285398" indent="0">
              <a:buNone/>
              <a:defRPr sz="1600" b="1"/>
            </a:lvl6pPr>
            <a:lvl7pPr marL="2742478" indent="0">
              <a:buNone/>
              <a:defRPr sz="1600" b="1"/>
            </a:lvl7pPr>
            <a:lvl8pPr marL="3199556" indent="0">
              <a:buNone/>
              <a:defRPr sz="1600" b="1"/>
            </a:lvl8pPr>
            <a:lvl9pPr marL="365663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025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24889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1846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21" y="273052"/>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21" y="1435106"/>
            <a:ext cx="3008313" cy="4691063"/>
          </a:xfrm>
        </p:spPr>
        <p:txBody>
          <a:bodyPr/>
          <a:lstStyle>
            <a:lvl1pPr marL="0" indent="0">
              <a:buNone/>
              <a:defRPr sz="1400"/>
            </a:lvl1pPr>
            <a:lvl2pPr marL="457080" indent="0">
              <a:buNone/>
              <a:defRPr sz="1200"/>
            </a:lvl2pPr>
            <a:lvl3pPr marL="914160" indent="0">
              <a:buNone/>
              <a:defRPr sz="1000"/>
            </a:lvl3pPr>
            <a:lvl4pPr marL="1371238" indent="0">
              <a:buNone/>
              <a:defRPr sz="900"/>
            </a:lvl4pPr>
            <a:lvl5pPr marL="1828318" indent="0">
              <a:buNone/>
              <a:defRPr sz="900"/>
            </a:lvl5pPr>
            <a:lvl6pPr marL="2285398" indent="0">
              <a:buNone/>
              <a:defRPr sz="900"/>
            </a:lvl6pPr>
            <a:lvl7pPr marL="2742478" indent="0">
              <a:buNone/>
              <a:defRPr sz="900"/>
            </a:lvl7pPr>
            <a:lvl8pPr marL="3199556" indent="0">
              <a:buNone/>
              <a:defRPr sz="900"/>
            </a:lvl8pPr>
            <a:lvl9pPr marL="3656637" indent="0">
              <a:buNone/>
              <a:defRPr sz="900"/>
            </a:lvl9pPr>
          </a:lstStyle>
          <a:p>
            <a:pPr lvl="0"/>
            <a:r>
              <a:rPr lang="en-US"/>
              <a:t>Click to edit Master text styles</a:t>
            </a:r>
          </a:p>
        </p:txBody>
      </p:sp>
    </p:spTree>
    <p:extLst>
      <p:ext uri="{BB962C8B-B14F-4D97-AF65-F5344CB8AC3E}">
        <p14:creationId xmlns:p14="http://schemas.microsoft.com/office/powerpoint/2010/main" val="4190725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2"/>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080" indent="0">
              <a:buNone/>
              <a:defRPr sz="2800"/>
            </a:lvl2pPr>
            <a:lvl3pPr marL="914160" indent="0">
              <a:buNone/>
              <a:defRPr sz="2400"/>
            </a:lvl3pPr>
            <a:lvl4pPr marL="1371238" indent="0">
              <a:buNone/>
              <a:defRPr sz="2000"/>
            </a:lvl4pPr>
            <a:lvl5pPr marL="1828318" indent="0">
              <a:buNone/>
              <a:defRPr sz="2000"/>
            </a:lvl5pPr>
            <a:lvl6pPr marL="2285398" indent="0">
              <a:buNone/>
              <a:defRPr sz="2000"/>
            </a:lvl6pPr>
            <a:lvl7pPr marL="2742478" indent="0">
              <a:buNone/>
              <a:defRPr sz="2000"/>
            </a:lvl7pPr>
            <a:lvl8pPr marL="3199556" indent="0">
              <a:buNone/>
              <a:defRPr sz="2000"/>
            </a:lvl8pPr>
            <a:lvl9pPr marL="3656637" indent="0">
              <a:buNone/>
              <a:defRPr sz="2000"/>
            </a:lvl9pPr>
          </a:lstStyle>
          <a:p>
            <a:pPr lvl="0"/>
            <a:endParaRPr lang="en-US" noProof="0"/>
          </a:p>
        </p:txBody>
      </p:sp>
      <p:sp>
        <p:nvSpPr>
          <p:cNvPr id="4" name="Text Placeholder 3"/>
          <p:cNvSpPr>
            <a:spLocks noGrp="1"/>
          </p:cNvSpPr>
          <p:nvPr>
            <p:ph type="body" sz="half" idx="2"/>
          </p:nvPr>
        </p:nvSpPr>
        <p:spPr>
          <a:xfrm>
            <a:off x="1792288" y="5367340"/>
            <a:ext cx="5486400" cy="804862"/>
          </a:xfrm>
        </p:spPr>
        <p:txBody>
          <a:bodyPr/>
          <a:lstStyle>
            <a:lvl1pPr marL="0" indent="0">
              <a:buNone/>
              <a:defRPr sz="1400"/>
            </a:lvl1pPr>
            <a:lvl2pPr marL="457080" indent="0">
              <a:buNone/>
              <a:defRPr sz="1200"/>
            </a:lvl2pPr>
            <a:lvl3pPr marL="914160" indent="0">
              <a:buNone/>
              <a:defRPr sz="1000"/>
            </a:lvl3pPr>
            <a:lvl4pPr marL="1371238" indent="0">
              <a:buNone/>
              <a:defRPr sz="900"/>
            </a:lvl4pPr>
            <a:lvl5pPr marL="1828318" indent="0">
              <a:buNone/>
              <a:defRPr sz="900"/>
            </a:lvl5pPr>
            <a:lvl6pPr marL="2285398" indent="0">
              <a:buNone/>
              <a:defRPr sz="900"/>
            </a:lvl6pPr>
            <a:lvl7pPr marL="2742478" indent="0">
              <a:buNone/>
              <a:defRPr sz="900"/>
            </a:lvl7pPr>
            <a:lvl8pPr marL="3199556" indent="0">
              <a:buNone/>
              <a:defRPr sz="900"/>
            </a:lvl8pPr>
            <a:lvl9pPr marL="3656637" indent="0">
              <a:buNone/>
              <a:defRPr sz="900"/>
            </a:lvl9pPr>
          </a:lstStyle>
          <a:p>
            <a:pPr lvl="0"/>
            <a:r>
              <a:rPr lang="en-US"/>
              <a:t>Click to edit Master text styles</a:t>
            </a:r>
          </a:p>
        </p:txBody>
      </p:sp>
    </p:spTree>
    <p:extLst>
      <p:ext uri="{BB962C8B-B14F-4D97-AF65-F5344CB8AC3E}">
        <p14:creationId xmlns:p14="http://schemas.microsoft.com/office/powerpoint/2010/main" val="3651415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15" descr="nps_ppt_master"/>
          <p:cNvPicPr>
            <a:picLocks noChangeAspect="1" noChangeArrowheads="1"/>
          </p:cNvPicPr>
          <p:nvPr/>
        </p:nvPicPr>
        <p:blipFill>
          <a:blip r:embed="rId13"/>
          <a:srcRect/>
          <a:stretch>
            <a:fillRect/>
          </a:stretch>
        </p:blipFill>
        <p:spPr bwMode="auto">
          <a:xfrm>
            <a:off x="1630" y="1"/>
            <a:ext cx="9139237" cy="6859588"/>
          </a:xfrm>
          <a:prstGeom prst="rect">
            <a:avLst/>
          </a:prstGeom>
          <a:noFill/>
          <a:ln w="9525">
            <a:noFill/>
            <a:miter lim="800000"/>
            <a:headEnd/>
            <a:tailEnd/>
          </a:ln>
        </p:spPr>
      </p:pic>
      <p:sp>
        <p:nvSpPr>
          <p:cNvPr id="5123" name="Rectangle 2"/>
          <p:cNvSpPr>
            <a:spLocks noGrp="1" noChangeArrowheads="1"/>
          </p:cNvSpPr>
          <p:nvPr>
            <p:ph type="title"/>
          </p:nvPr>
        </p:nvSpPr>
        <p:spPr bwMode="auto">
          <a:xfrm>
            <a:off x="1600200" y="0"/>
            <a:ext cx="7239000" cy="762000"/>
          </a:xfrm>
          <a:prstGeom prst="rect">
            <a:avLst/>
          </a:prstGeom>
          <a:noFill/>
          <a:ln w="9525">
            <a:noFill/>
            <a:miter lim="800000"/>
            <a:headEnd/>
            <a:tailEnd/>
          </a:ln>
        </p:spPr>
        <p:txBody>
          <a:bodyPr vert="horz" wrap="square" lIns="91416" tIns="45708" rIns="91416" bIns="45708" numCol="1" anchor="ctr" anchorCtr="0" compatLnSpc="1">
            <a:prstTxWarp prst="textNoShape">
              <a:avLst/>
            </a:prstTxWarp>
          </a:bodyPr>
          <a:lstStyle/>
          <a:p>
            <a:pPr lvl="0"/>
            <a:r>
              <a:rPr lang="en-US"/>
              <a:t>Click to edit Master title style</a:t>
            </a:r>
          </a:p>
        </p:txBody>
      </p:sp>
      <p:sp>
        <p:nvSpPr>
          <p:cNvPr id="5124" name="Rectangle 3"/>
          <p:cNvSpPr>
            <a:spLocks noGrp="1" noChangeArrowheads="1"/>
          </p:cNvSpPr>
          <p:nvPr>
            <p:ph type="body" idx="1"/>
          </p:nvPr>
        </p:nvSpPr>
        <p:spPr bwMode="auto">
          <a:xfrm>
            <a:off x="457200" y="1295402"/>
            <a:ext cx="8229600" cy="4525963"/>
          </a:xfrm>
          <a:prstGeom prst="rect">
            <a:avLst/>
          </a:prstGeom>
          <a:noFill/>
          <a:ln w="9525">
            <a:noFill/>
            <a:miter lim="800000"/>
            <a:headEnd/>
            <a:tailEnd/>
          </a:ln>
        </p:spPr>
        <p:txBody>
          <a:bodyPr vert="horz" wrap="square" lIns="91416" tIns="45708" rIns="91416" bIns="4570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49743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r" rtl="0" eaLnBrk="0" fontAlgn="base" hangingPunct="0">
        <a:spcBef>
          <a:spcPct val="0"/>
        </a:spcBef>
        <a:spcAft>
          <a:spcPct val="0"/>
        </a:spcAft>
        <a:defRPr sz="3200" b="1">
          <a:solidFill>
            <a:schemeClr val="bg1"/>
          </a:solidFill>
          <a:latin typeface="+mj-lt"/>
          <a:ea typeface="+mj-ea"/>
          <a:cs typeface="ＭＳ Ｐゴシック" pitchFamily="28" charset="-128"/>
        </a:defRPr>
      </a:lvl1pPr>
      <a:lvl2pPr algn="r" rtl="0" eaLnBrk="0" fontAlgn="base" hangingPunct="0">
        <a:spcBef>
          <a:spcPct val="0"/>
        </a:spcBef>
        <a:spcAft>
          <a:spcPct val="0"/>
        </a:spcAft>
        <a:defRPr sz="3200" b="1">
          <a:solidFill>
            <a:schemeClr val="bg1"/>
          </a:solidFill>
          <a:latin typeface="Times" pitchFamily="28" charset="0"/>
          <a:ea typeface="ＭＳ Ｐゴシック" pitchFamily="28" charset="-128"/>
          <a:cs typeface="ＭＳ Ｐゴシック" pitchFamily="28" charset="-128"/>
        </a:defRPr>
      </a:lvl2pPr>
      <a:lvl3pPr algn="r" rtl="0" eaLnBrk="0" fontAlgn="base" hangingPunct="0">
        <a:spcBef>
          <a:spcPct val="0"/>
        </a:spcBef>
        <a:spcAft>
          <a:spcPct val="0"/>
        </a:spcAft>
        <a:defRPr sz="3200" b="1">
          <a:solidFill>
            <a:schemeClr val="bg1"/>
          </a:solidFill>
          <a:latin typeface="Times" pitchFamily="28" charset="0"/>
          <a:ea typeface="ＭＳ Ｐゴシック" pitchFamily="28" charset="-128"/>
          <a:cs typeface="ＭＳ Ｐゴシック" pitchFamily="28" charset="-128"/>
        </a:defRPr>
      </a:lvl3pPr>
      <a:lvl4pPr algn="r" rtl="0" eaLnBrk="0" fontAlgn="base" hangingPunct="0">
        <a:spcBef>
          <a:spcPct val="0"/>
        </a:spcBef>
        <a:spcAft>
          <a:spcPct val="0"/>
        </a:spcAft>
        <a:defRPr sz="3200" b="1">
          <a:solidFill>
            <a:schemeClr val="bg1"/>
          </a:solidFill>
          <a:latin typeface="Times" pitchFamily="28" charset="0"/>
          <a:ea typeface="ＭＳ Ｐゴシック" pitchFamily="28" charset="-128"/>
          <a:cs typeface="ＭＳ Ｐゴシック" pitchFamily="28" charset="-128"/>
        </a:defRPr>
      </a:lvl4pPr>
      <a:lvl5pPr algn="r" rtl="0" eaLnBrk="0" fontAlgn="base" hangingPunct="0">
        <a:spcBef>
          <a:spcPct val="0"/>
        </a:spcBef>
        <a:spcAft>
          <a:spcPct val="0"/>
        </a:spcAft>
        <a:defRPr sz="3200" b="1">
          <a:solidFill>
            <a:schemeClr val="bg1"/>
          </a:solidFill>
          <a:latin typeface="Times" pitchFamily="28" charset="0"/>
          <a:ea typeface="ＭＳ Ｐゴシック" pitchFamily="28" charset="-128"/>
          <a:cs typeface="ＭＳ Ｐゴシック" pitchFamily="28" charset="-128"/>
        </a:defRPr>
      </a:lvl5pPr>
      <a:lvl6pPr marL="457080" algn="r" rtl="0" eaLnBrk="0" fontAlgn="base" hangingPunct="0">
        <a:spcBef>
          <a:spcPct val="0"/>
        </a:spcBef>
        <a:spcAft>
          <a:spcPct val="0"/>
        </a:spcAft>
        <a:defRPr sz="3200" b="1">
          <a:solidFill>
            <a:schemeClr val="bg1"/>
          </a:solidFill>
          <a:latin typeface="Times" pitchFamily="28" charset="0"/>
          <a:ea typeface="ＭＳ Ｐゴシック" pitchFamily="28" charset="-128"/>
        </a:defRPr>
      </a:lvl6pPr>
      <a:lvl7pPr marL="914160" algn="r" rtl="0" eaLnBrk="0" fontAlgn="base" hangingPunct="0">
        <a:spcBef>
          <a:spcPct val="0"/>
        </a:spcBef>
        <a:spcAft>
          <a:spcPct val="0"/>
        </a:spcAft>
        <a:defRPr sz="3200" b="1">
          <a:solidFill>
            <a:schemeClr val="bg1"/>
          </a:solidFill>
          <a:latin typeface="Times" pitchFamily="28" charset="0"/>
          <a:ea typeface="ＭＳ Ｐゴシック" pitchFamily="28" charset="-128"/>
        </a:defRPr>
      </a:lvl7pPr>
      <a:lvl8pPr marL="1371238" algn="r" rtl="0" eaLnBrk="0" fontAlgn="base" hangingPunct="0">
        <a:spcBef>
          <a:spcPct val="0"/>
        </a:spcBef>
        <a:spcAft>
          <a:spcPct val="0"/>
        </a:spcAft>
        <a:defRPr sz="3200" b="1">
          <a:solidFill>
            <a:schemeClr val="bg1"/>
          </a:solidFill>
          <a:latin typeface="Times" pitchFamily="28" charset="0"/>
          <a:ea typeface="ＭＳ Ｐゴシック" pitchFamily="28" charset="-128"/>
        </a:defRPr>
      </a:lvl8pPr>
      <a:lvl9pPr marL="1828318" algn="r" rtl="0" eaLnBrk="0" fontAlgn="base" hangingPunct="0">
        <a:spcBef>
          <a:spcPct val="0"/>
        </a:spcBef>
        <a:spcAft>
          <a:spcPct val="0"/>
        </a:spcAft>
        <a:defRPr sz="3200" b="1">
          <a:solidFill>
            <a:schemeClr val="bg1"/>
          </a:solidFill>
          <a:latin typeface="Times" pitchFamily="28" charset="0"/>
          <a:ea typeface="ＭＳ Ｐゴシック" pitchFamily="28" charset="-128"/>
        </a:defRPr>
      </a:lvl9pPr>
    </p:titleStyle>
    <p:bodyStyle>
      <a:lvl1pPr marL="342810" indent="-342810" algn="l" rtl="0" eaLnBrk="0" fontAlgn="base" hangingPunct="0">
        <a:spcBef>
          <a:spcPct val="20000"/>
        </a:spcBef>
        <a:spcAft>
          <a:spcPct val="0"/>
        </a:spcAft>
        <a:buChar char="•"/>
        <a:defRPr sz="3200">
          <a:solidFill>
            <a:schemeClr val="tx1"/>
          </a:solidFill>
          <a:latin typeface="+mn-lt"/>
          <a:ea typeface="+mn-ea"/>
          <a:cs typeface="ＭＳ Ｐゴシック" pitchFamily="28" charset="-128"/>
        </a:defRPr>
      </a:lvl1pPr>
      <a:lvl2pPr marL="742755" indent="-285676" algn="l" rtl="0" eaLnBrk="0" fontAlgn="base" hangingPunct="0">
        <a:spcBef>
          <a:spcPct val="20000"/>
        </a:spcBef>
        <a:spcAft>
          <a:spcPct val="0"/>
        </a:spcAft>
        <a:buChar char="–"/>
        <a:defRPr sz="2800">
          <a:solidFill>
            <a:schemeClr val="tx1"/>
          </a:solidFill>
          <a:latin typeface="+mn-lt"/>
          <a:ea typeface="+mn-ea"/>
          <a:cs typeface="ＭＳ Ｐゴシック" pitchFamily="28" charset="-128"/>
        </a:defRPr>
      </a:lvl2pPr>
      <a:lvl3pPr marL="1142699" indent="-228540" algn="l" rtl="0" eaLnBrk="0" fontAlgn="base" hangingPunct="0">
        <a:spcBef>
          <a:spcPct val="20000"/>
        </a:spcBef>
        <a:spcAft>
          <a:spcPct val="0"/>
        </a:spcAft>
        <a:buChar char="•"/>
        <a:defRPr sz="2400">
          <a:solidFill>
            <a:schemeClr val="tx1"/>
          </a:solidFill>
          <a:latin typeface="+mn-lt"/>
          <a:ea typeface="+mn-ea"/>
          <a:cs typeface="ＭＳ Ｐゴシック" pitchFamily="28" charset="-128"/>
        </a:defRPr>
      </a:lvl3pPr>
      <a:lvl4pPr marL="1599779" indent="-228540" algn="l" rtl="0" eaLnBrk="0" fontAlgn="base" hangingPunct="0">
        <a:spcBef>
          <a:spcPct val="20000"/>
        </a:spcBef>
        <a:spcAft>
          <a:spcPct val="0"/>
        </a:spcAft>
        <a:buChar char="–"/>
        <a:defRPr sz="2000">
          <a:solidFill>
            <a:schemeClr val="tx1"/>
          </a:solidFill>
          <a:latin typeface="+mn-lt"/>
          <a:ea typeface="+mn-ea"/>
          <a:cs typeface="ＭＳ Ｐゴシック" pitchFamily="28" charset="-128"/>
        </a:defRPr>
      </a:lvl4pPr>
      <a:lvl5pPr marL="2056859" indent="-228540" algn="l" rtl="0" eaLnBrk="0" fontAlgn="base" hangingPunct="0">
        <a:spcBef>
          <a:spcPct val="20000"/>
        </a:spcBef>
        <a:spcAft>
          <a:spcPct val="0"/>
        </a:spcAft>
        <a:buChar char="»"/>
        <a:defRPr sz="2000">
          <a:solidFill>
            <a:schemeClr val="tx1"/>
          </a:solidFill>
          <a:latin typeface="+mn-lt"/>
          <a:ea typeface="+mn-ea"/>
          <a:cs typeface="ＭＳ Ｐゴシック" pitchFamily="28" charset="-128"/>
        </a:defRPr>
      </a:lvl5pPr>
      <a:lvl6pPr marL="2513938" indent="-228540" algn="l" rtl="0" eaLnBrk="0" fontAlgn="base" hangingPunct="0">
        <a:spcBef>
          <a:spcPct val="20000"/>
        </a:spcBef>
        <a:spcAft>
          <a:spcPct val="0"/>
        </a:spcAft>
        <a:buChar char="»"/>
        <a:defRPr sz="2000">
          <a:solidFill>
            <a:schemeClr val="tx1"/>
          </a:solidFill>
          <a:latin typeface="+mn-lt"/>
          <a:ea typeface="+mn-ea"/>
        </a:defRPr>
      </a:lvl6pPr>
      <a:lvl7pPr marL="2971017" indent="-228540" algn="l" rtl="0" eaLnBrk="0" fontAlgn="base" hangingPunct="0">
        <a:spcBef>
          <a:spcPct val="20000"/>
        </a:spcBef>
        <a:spcAft>
          <a:spcPct val="0"/>
        </a:spcAft>
        <a:buChar char="»"/>
        <a:defRPr sz="2000">
          <a:solidFill>
            <a:schemeClr val="tx1"/>
          </a:solidFill>
          <a:latin typeface="+mn-lt"/>
          <a:ea typeface="+mn-ea"/>
        </a:defRPr>
      </a:lvl7pPr>
      <a:lvl8pPr marL="3428097" indent="-228540" algn="l" rtl="0" eaLnBrk="0" fontAlgn="base" hangingPunct="0">
        <a:spcBef>
          <a:spcPct val="20000"/>
        </a:spcBef>
        <a:spcAft>
          <a:spcPct val="0"/>
        </a:spcAft>
        <a:buChar char="»"/>
        <a:defRPr sz="2000">
          <a:solidFill>
            <a:schemeClr val="tx1"/>
          </a:solidFill>
          <a:latin typeface="+mn-lt"/>
          <a:ea typeface="+mn-ea"/>
        </a:defRPr>
      </a:lvl8pPr>
      <a:lvl9pPr marL="3885178" indent="-228540" algn="l" rtl="0" eaLnBrk="0" fontAlgn="base" hangingPunct="0">
        <a:spcBef>
          <a:spcPct val="20000"/>
        </a:spcBef>
        <a:spcAft>
          <a:spcPct val="0"/>
        </a:spcAft>
        <a:buChar char="»"/>
        <a:defRPr sz="2000">
          <a:solidFill>
            <a:schemeClr val="tx1"/>
          </a:solidFill>
          <a:latin typeface="+mn-lt"/>
          <a:ea typeface="+mn-ea"/>
        </a:defRPr>
      </a:lvl9pPr>
    </p:bodyStyle>
    <p:otherStyle>
      <a:defPPr>
        <a:defRPr lang="en-US"/>
      </a:defPPr>
      <a:lvl1pPr marL="0" algn="l" defTabSz="914160" rtl="0" eaLnBrk="1" latinLnBrk="0" hangingPunct="1">
        <a:defRPr sz="1800" kern="1200">
          <a:solidFill>
            <a:schemeClr val="tx1"/>
          </a:solidFill>
          <a:latin typeface="+mn-lt"/>
          <a:ea typeface="+mn-ea"/>
          <a:cs typeface="+mn-cs"/>
        </a:defRPr>
      </a:lvl1pPr>
      <a:lvl2pPr marL="457080" algn="l" defTabSz="914160" rtl="0" eaLnBrk="1" latinLnBrk="0" hangingPunct="1">
        <a:defRPr sz="1800" kern="1200">
          <a:solidFill>
            <a:schemeClr val="tx1"/>
          </a:solidFill>
          <a:latin typeface="+mn-lt"/>
          <a:ea typeface="+mn-ea"/>
          <a:cs typeface="+mn-cs"/>
        </a:defRPr>
      </a:lvl2pPr>
      <a:lvl3pPr marL="914160" algn="l" defTabSz="914160" rtl="0" eaLnBrk="1" latinLnBrk="0" hangingPunct="1">
        <a:defRPr sz="1800" kern="1200">
          <a:solidFill>
            <a:schemeClr val="tx1"/>
          </a:solidFill>
          <a:latin typeface="+mn-lt"/>
          <a:ea typeface="+mn-ea"/>
          <a:cs typeface="+mn-cs"/>
        </a:defRPr>
      </a:lvl3pPr>
      <a:lvl4pPr marL="1371238" algn="l" defTabSz="914160" rtl="0" eaLnBrk="1" latinLnBrk="0" hangingPunct="1">
        <a:defRPr sz="1800" kern="1200">
          <a:solidFill>
            <a:schemeClr val="tx1"/>
          </a:solidFill>
          <a:latin typeface="+mn-lt"/>
          <a:ea typeface="+mn-ea"/>
          <a:cs typeface="+mn-cs"/>
        </a:defRPr>
      </a:lvl4pPr>
      <a:lvl5pPr marL="1828318" algn="l" defTabSz="914160" rtl="0" eaLnBrk="1" latinLnBrk="0" hangingPunct="1">
        <a:defRPr sz="1800" kern="1200">
          <a:solidFill>
            <a:schemeClr val="tx1"/>
          </a:solidFill>
          <a:latin typeface="+mn-lt"/>
          <a:ea typeface="+mn-ea"/>
          <a:cs typeface="+mn-cs"/>
        </a:defRPr>
      </a:lvl5pPr>
      <a:lvl6pPr marL="2285398" algn="l" defTabSz="914160" rtl="0" eaLnBrk="1" latinLnBrk="0" hangingPunct="1">
        <a:defRPr sz="1800" kern="1200">
          <a:solidFill>
            <a:schemeClr val="tx1"/>
          </a:solidFill>
          <a:latin typeface="+mn-lt"/>
          <a:ea typeface="+mn-ea"/>
          <a:cs typeface="+mn-cs"/>
        </a:defRPr>
      </a:lvl6pPr>
      <a:lvl7pPr marL="2742478" algn="l" defTabSz="914160" rtl="0" eaLnBrk="1" latinLnBrk="0" hangingPunct="1">
        <a:defRPr sz="1800" kern="1200">
          <a:solidFill>
            <a:schemeClr val="tx1"/>
          </a:solidFill>
          <a:latin typeface="+mn-lt"/>
          <a:ea typeface="+mn-ea"/>
          <a:cs typeface="+mn-cs"/>
        </a:defRPr>
      </a:lvl7pPr>
      <a:lvl8pPr marL="3199556" algn="l" defTabSz="914160" rtl="0" eaLnBrk="1" latinLnBrk="0" hangingPunct="1">
        <a:defRPr sz="1800" kern="1200">
          <a:solidFill>
            <a:schemeClr val="tx1"/>
          </a:solidFill>
          <a:latin typeface="+mn-lt"/>
          <a:ea typeface="+mn-ea"/>
          <a:cs typeface="+mn-cs"/>
        </a:defRPr>
      </a:lvl8pPr>
      <a:lvl9pPr marL="3656637" algn="l" defTabSz="91416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9748" y="1977934"/>
            <a:ext cx="10043496" cy="2800767"/>
          </a:xfrm>
          <a:prstGeom prst="rect">
            <a:avLst/>
          </a:prstGeom>
        </p:spPr>
        <p:txBody>
          <a:bodyPr wrap="square" lIns="91440" tIns="45720" rIns="91440" bIns="45720" anchor="t">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lang="en-US" sz="4400" dirty="0">
              <a:solidFill>
                <a:schemeClr val="bg1"/>
              </a:solidFill>
              <a:latin typeface="Times New Roman"/>
              <a:ea typeface="ＭＳ Ｐゴシック"/>
              <a:cs typeface="Times New Roman"/>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lang="en-US" b="1" dirty="0">
              <a:solidFill>
                <a:schemeClr val="bg1"/>
              </a:solidFill>
              <a:latin typeface="Times New Roman"/>
              <a:ea typeface="ＭＳ Ｐゴシック"/>
              <a:cs typeface="Times New Roman"/>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en-US" sz="3200" b="1" dirty="0">
                <a:solidFill>
                  <a:schemeClr val="bg1"/>
                </a:solidFill>
                <a:latin typeface="Times New Roman"/>
                <a:ea typeface="ＭＳ Ｐゴシック"/>
                <a:cs typeface="Times New Roman"/>
              </a:rPr>
              <a:t>The Agile Scheduling Process: </a:t>
            </a:r>
            <a:r>
              <a:rPr lang="en-US" sz="3200" b="1" i="1" dirty="0">
                <a:solidFill>
                  <a:schemeClr val="bg1"/>
                </a:solidFill>
                <a:latin typeface="Times New Roman"/>
                <a:ea typeface="ＭＳ Ｐゴシック"/>
                <a:cs typeface="Times New Roman"/>
              </a:rPr>
              <a:t>Kanban</a:t>
            </a:r>
          </a:p>
          <a:p>
            <a:pPr marL="0" marR="0" lvl="0" indent="0" algn="ctr" defTabSz="914400" rtl="0" eaLnBrk="0" fontAlgn="base" latinLnBrk="0" hangingPunct="0">
              <a:lnSpc>
                <a:spcPct val="100000"/>
              </a:lnSpc>
              <a:spcBef>
                <a:spcPct val="0"/>
              </a:spcBef>
              <a:spcAft>
                <a:spcPct val="0"/>
              </a:spcAft>
              <a:buClrTx/>
              <a:buSzTx/>
              <a:buFontTx/>
              <a:buNone/>
              <a:tabLst/>
              <a:defRPr/>
            </a:pPr>
            <a:endParaRPr lang="en-US" sz="4000" b="1" i="1" dirty="0">
              <a:solidFill>
                <a:schemeClr val="bg1"/>
              </a:solidFill>
              <a:latin typeface="Times New Roman"/>
              <a:ea typeface="ＭＳ Ｐゴシック"/>
              <a:cs typeface="Times New Roman"/>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en-US" sz="2400" b="1" dirty="0">
                <a:solidFill>
                  <a:schemeClr val="bg1"/>
                </a:solidFill>
                <a:latin typeface="Times New Roman"/>
                <a:ea typeface="ＭＳ Ｐゴシック"/>
                <a:cs typeface="Times New Roman"/>
              </a:rPr>
              <a:t>A Lean Approach to Workflow Optimization</a:t>
            </a:r>
          </a:p>
          <a:p>
            <a:pPr marL="0" marR="0" lvl="0" indent="0" algn="ctr" defTabSz="914400" rtl="0" eaLnBrk="0" fontAlgn="base" latinLnBrk="0" hangingPunct="0">
              <a:lnSpc>
                <a:spcPct val="100000"/>
              </a:lnSpc>
              <a:spcBef>
                <a:spcPct val="0"/>
              </a:spcBef>
              <a:spcAft>
                <a:spcPct val="0"/>
              </a:spcAft>
              <a:buClrTx/>
              <a:buSzTx/>
              <a:buFontTx/>
              <a:buNone/>
              <a:tabLst/>
              <a:defRPr/>
            </a:pPr>
            <a:endParaRPr lang="en-US" b="1" dirty="0">
              <a:solidFill>
                <a:schemeClr val="bg1"/>
              </a:solidFill>
              <a:latin typeface="Times New Roman"/>
              <a:ea typeface="ＭＳ Ｐゴシック"/>
              <a:cs typeface="Times New Roman"/>
            </a:endParaRPr>
          </a:p>
        </p:txBody>
      </p:sp>
      <p:sp>
        <p:nvSpPr>
          <p:cNvPr id="2" name="TextBox 1">
            <a:extLst>
              <a:ext uri="{FF2B5EF4-FFF2-40B4-BE49-F238E27FC236}">
                <a16:creationId xmlns:a16="http://schemas.microsoft.com/office/drawing/2014/main" id="{4477BEC9-4B01-540B-E9C5-B2122C255C5E}"/>
              </a:ext>
            </a:extLst>
          </p:cNvPr>
          <p:cNvSpPr txBox="1"/>
          <p:nvPr/>
        </p:nvSpPr>
        <p:spPr>
          <a:xfrm>
            <a:off x="6400800" y="5855146"/>
            <a:ext cx="274320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2000" b="1" dirty="0">
                <a:solidFill>
                  <a:srgbClr val="FFFFFF"/>
                </a:solidFill>
                <a:latin typeface="Times New Roman"/>
                <a:cs typeface="Segoe UI"/>
              </a:rPr>
              <a:t>SE 4003</a:t>
            </a:r>
          </a:p>
          <a:p>
            <a:pPr algn="r"/>
            <a:r>
              <a:rPr lang="en-US" sz="2000" b="1" dirty="0">
                <a:solidFill>
                  <a:srgbClr val="FFFFFF"/>
                </a:solidFill>
                <a:latin typeface="Times New Roman"/>
                <a:cs typeface="Segoe UI"/>
              </a:rPr>
              <a:t>December 2, 2024</a:t>
            </a:r>
          </a:p>
          <a:p>
            <a:pPr algn="r"/>
            <a:r>
              <a:rPr lang="en-US" sz="2000" b="1" i="1" dirty="0">
                <a:solidFill>
                  <a:srgbClr val="FFFFFF"/>
                </a:solidFill>
                <a:latin typeface="Times New Roman"/>
                <a:cs typeface="Segoe UI"/>
              </a:rPr>
              <a:t>MAJ Steve Loman</a:t>
            </a:r>
          </a:p>
          <a:p>
            <a:pPr algn="r"/>
            <a:endParaRPr lang="en-US" sz="2000" b="1" i="1" dirty="0">
              <a:solidFill>
                <a:srgbClr val="FFFFFF"/>
              </a:solidFill>
              <a:latin typeface="Times New Roman"/>
              <a:cs typeface="Segoe UI"/>
            </a:endParaRPr>
          </a:p>
        </p:txBody>
      </p:sp>
    </p:spTree>
    <p:extLst>
      <p:ext uri="{BB962C8B-B14F-4D97-AF65-F5344CB8AC3E}">
        <p14:creationId xmlns:p14="http://schemas.microsoft.com/office/powerpoint/2010/main" val="3055167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2A95B-E70E-2046-FD56-99E3D6346855}"/>
              </a:ext>
            </a:extLst>
          </p:cNvPr>
          <p:cNvSpPr>
            <a:spLocks noGrp="1"/>
          </p:cNvSpPr>
          <p:nvPr>
            <p:ph type="title"/>
          </p:nvPr>
        </p:nvSpPr>
        <p:spPr>
          <a:xfrm>
            <a:off x="-86346" y="-44482"/>
            <a:ext cx="5894682" cy="762000"/>
          </a:xfrm>
        </p:spPr>
        <p:txBody>
          <a:bodyPr/>
          <a:lstStyle/>
          <a:p>
            <a:r>
              <a:rPr lang="en-US" dirty="0"/>
              <a:t>References</a:t>
            </a:r>
          </a:p>
        </p:txBody>
      </p:sp>
      <p:sp>
        <p:nvSpPr>
          <p:cNvPr id="3" name="TextBox 2">
            <a:extLst>
              <a:ext uri="{FF2B5EF4-FFF2-40B4-BE49-F238E27FC236}">
                <a16:creationId xmlns:a16="http://schemas.microsoft.com/office/drawing/2014/main" id="{5209E567-0C12-38F1-53BE-8DB2F2CDBA74}"/>
              </a:ext>
            </a:extLst>
          </p:cNvPr>
          <p:cNvSpPr txBox="1"/>
          <p:nvPr/>
        </p:nvSpPr>
        <p:spPr>
          <a:xfrm>
            <a:off x="76809" y="826573"/>
            <a:ext cx="8990381" cy="5701561"/>
          </a:xfrm>
          <a:prstGeom prst="rect">
            <a:avLst/>
          </a:prstGeom>
          <a:solidFill>
            <a:srgbClr val="2E4050"/>
          </a:solidFill>
          <a:ln w="38100">
            <a:solidFill>
              <a:schemeClr val="bg1">
                <a:lumMod val="95000"/>
              </a:schemeClr>
            </a:solidFill>
          </a:ln>
        </p:spPr>
        <p:txBody>
          <a:bodyPr wrap="square" lIns="91440" tIns="45720" rIns="91440" bIns="45720" rtlCol="0" anchor="t">
            <a:spAutoFit/>
          </a:bodyPr>
          <a:lstStyle/>
          <a:p>
            <a:r>
              <a:rPr lang="en-US" sz="1350" dirty="0" err="1">
                <a:solidFill>
                  <a:schemeClr val="bg1"/>
                </a:solidFill>
                <a:cs typeface="Times"/>
              </a:rPr>
              <a:t>Braglia</a:t>
            </a:r>
            <a:r>
              <a:rPr lang="en-US" sz="1350" dirty="0">
                <a:solidFill>
                  <a:schemeClr val="bg1"/>
                </a:solidFill>
                <a:cs typeface="Times"/>
              </a:rPr>
              <a:t>, M., </a:t>
            </a:r>
            <a:r>
              <a:rPr lang="en-US" sz="1350" dirty="0" err="1">
                <a:solidFill>
                  <a:schemeClr val="bg1"/>
                </a:solidFill>
                <a:cs typeface="Times"/>
              </a:rPr>
              <a:t>Gabbrielli</a:t>
            </a:r>
            <a:r>
              <a:rPr lang="en-US" sz="1350" dirty="0">
                <a:solidFill>
                  <a:schemeClr val="bg1"/>
                </a:solidFill>
                <a:cs typeface="Times"/>
              </a:rPr>
              <a:t>, R., &amp; </a:t>
            </a:r>
            <a:r>
              <a:rPr lang="en-US" sz="1350" dirty="0" err="1">
                <a:solidFill>
                  <a:schemeClr val="bg1"/>
                </a:solidFill>
                <a:cs typeface="Times"/>
              </a:rPr>
              <a:t>Marrazzini</a:t>
            </a:r>
            <a:r>
              <a:rPr lang="en-US" sz="1350" dirty="0">
                <a:solidFill>
                  <a:schemeClr val="bg1"/>
                </a:solidFill>
                <a:cs typeface="Times"/>
              </a:rPr>
              <a:t>, L. (2020). Rolling Kanban: A new visual tool to schedule family batch manufacturing processes with Kanban. International Journal of Production Research, 58(13), 3998–4014. https://doi.org/10.1080/00207543.2019.1639224</a:t>
            </a:r>
          </a:p>
          <a:p>
            <a:endParaRPr lang="en-US" sz="1350" dirty="0">
              <a:solidFill>
                <a:schemeClr val="bg1"/>
              </a:solidFill>
              <a:cs typeface="Times"/>
            </a:endParaRPr>
          </a:p>
          <a:p>
            <a:r>
              <a:rPr lang="en-US" sz="1350" dirty="0">
                <a:solidFill>
                  <a:schemeClr val="bg1"/>
                </a:solidFill>
                <a:cs typeface="Times"/>
              </a:rPr>
              <a:t>Defense Acquisition University. (2024). Adaptive acquisition framework pathways. Retrieved from https://aaf.dau.edu/aaf/aaf-pathways/</a:t>
            </a:r>
          </a:p>
          <a:p>
            <a:endParaRPr lang="en-US" sz="1350" dirty="0">
              <a:solidFill>
                <a:schemeClr val="bg1"/>
              </a:solidFill>
              <a:cs typeface="Times"/>
            </a:endParaRPr>
          </a:p>
          <a:p>
            <a:r>
              <a:rPr lang="en-US" sz="1350" dirty="0">
                <a:solidFill>
                  <a:schemeClr val="bg1"/>
                </a:solidFill>
                <a:cs typeface="Times"/>
              </a:rPr>
              <a:t>Defense Acquisition University. (2024). Lifecycle view of software acquisition. Retrieved from https://aaf.dau.edu/aaf/software/</a:t>
            </a:r>
          </a:p>
          <a:p>
            <a:endParaRPr lang="en-US" sz="1350" dirty="0">
              <a:solidFill>
                <a:schemeClr val="bg1"/>
              </a:solidFill>
              <a:cs typeface="Times"/>
            </a:endParaRPr>
          </a:p>
          <a:p>
            <a:r>
              <a:rPr lang="en-US" sz="1350" dirty="0">
                <a:solidFill>
                  <a:schemeClr val="bg1"/>
                </a:solidFill>
                <a:cs typeface="Times"/>
              </a:rPr>
              <a:t>Krieg, G. N. (2005). Kanban-controlled manufacturing systems. Lecture Notes in Economics and Mathematical Systems, 549. Springer.</a:t>
            </a:r>
          </a:p>
          <a:p>
            <a:endParaRPr lang="en-US" sz="1350" dirty="0">
              <a:solidFill>
                <a:schemeClr val="bg1"/>
              </a:solidFill>
              <a:cs typeface="Times"/>
            </a:endParaRPr>
          </a:p>
          <a:p>
            <a:r>
              <a:rPr lang="en-US" sz="1350" dirty="0">
                <a:solidFill>
                  <a:schemeClr val="bg1"/>
                </a:solidFill>
                <a:cs typeface="Times"/>
              </a:rPr>
              <a:t>Lage, M., &amp; Filho, M. G. (2010). Variations of the Kanban system: Literature review and classification. International Journal of Production Economics, 125(1), 13–21. https://doi.org/10.1016/j.ijpe.2010.01.009</a:t>
            </a:r>
          </a:p>
          <a:p>
            <a:endParaRPr lang="en-US" sz="1350" dirty="0">
              <a:solidFill>
                <a:schemeClr val="bg1"/>
              </a:solidFill>
              <a:cs typeface="Times"/>
            </a:endParaRPr>
          </a:p>
          <a:p>
            <a:r>
              <a:rPr lang="en-US" sz="1350" dirty="0" err="1">
                <a:solidFill>
                  <a:schemeClr val="bg1"/>
                </a:solidFill>
                <a:cs typeface="Times"/>
              </a:rPr>
              <a:t>Monden</a:t>
            </a:r>
            <a:r>
              <a:rPr lang="en-US" sz="1350" dirty="0">
                <a:solidFill>
                  <a:schemeClr val="bg1"/>
                </a:solidFill>
                <a:cs typeface="Times"/>
              </a:rPr>
              <a:t>, Y. (2011). Toyota production system: An integrated approach to just-in-time. CRC Press.</a:t>
            </a:r>
          </a:p>
          <a:p>
            <a:endParaRPr lang="en-US" sz="1350" dirty="0">
              <a:solidFill>
                <a:schemeClr val="bg1"/>
              </a:solidFill>
              <a:cs typeface="Times"/>
            </a:endParaRPr>
          </a:p>
          <a:p>
            <a:r>
              <a:rPr lang="en-US" sz="1350" dirty="0">
                <a:solidFill>
                  <a:schemeClr val="bg1"/>
                </a:solidFill>
                <a:cs typeface="Times"/>
              </a:rPr>
              <a:t>Payne, S. (2023). Kanban overview. All-In PMP Prep.</a:t>
            </a:r>
          </a:p>
          <a:p>
            <a:endParaRPr lang="en-US" sz="1350" dirty="0">
              <a:solidFill>
                <a:schemeClr val="bg1"/>
              </a:solidFill>
              <a:cs typeface="Times"/>
            </a:endParaRPr>
          </a:p>
          <a:p>
            <a:r>
              <a:rPr lang="en-US" sz="1350" dirty="0" err="1">
                <a:solidFill>
                  <a:schemeClr val="bg1"/>
                </a:solidFill>
                <a:cs typeface="Times"/>
              </a:rPr>
              <a:t>Petrullo</a:t>
            </a:r>
            <a:r>
              <a:rPr lang="en-US" sz="1350" dirty="0">
                <a:solidFill>
                  <a:schemeClr val="bg1"/>
                </a:solidFill>
                <a:cs typeface="Times"/>
              </a:rPr>
              <a:t>, T. (2015, January 21). Kanban - Manufacturing pull system - Bin systems and CONWIP. Retrieved from https://discover.hubpages.com/technology/Kanban</a:t>
            </a:r>
          </a:p>
          <a:p>
            <a:endParaRPr lang="en-US" sz="1350" dirty="0">
              <a:solidFill>
                <a:schemeClr val="bg1"/>
              </a:solidFill>
              <a:cs typeface="Times"/>
            </a:endParaRPr>
          </a:p>
          <a:p>
            <a:r>
              <a:rPr lang="en-US" sz="1350" dirty="0">
                <a:solidFill>
                  <a:schemeClr val="bg1"/>
                </a:solidFill>
                <a:cs typeface="Times"/>
              </a:rPr>
              <a:t>Reddy, J. M. K., Rao, N. A., &amp; Lanka, K. (2023). System dynamics modelling of fixed and dynamic Kanban-controlled production systems. Journal of Modelling in Management, 18(1), 17–35. https://doi.org/10.1108/JM2-06-2020-0168</a:t>
            </a:r>
          </a:p>
          <a:p>
            <a:endParaRPr lang="en-US" sz="1350" dirty="0">
              <a:solidFill>
                <a:schemeClr val="bg1"/>
              </a:solidFill>
              <a:cs typeface="Times"/>
            </a:endParaRPr>
          </a:p>
          <a:p>
            <a:r>
              <a:rPr lang="en-US" sz="1350" dirty="0" err="1">
                <a:solidFill>
                  <a:schemeClr val="bg1"/>
                </a:solidFill>
                <a:cs typeface="Times"/>
              </a:rPr>
              <a:t>Thürer</a:t>
            </a:r>
            <a:r>
              <a:rPr lang="en-US" sz="1350" dirty="0">
                <a:solidFill>
                  <a:schemeClr val="bg1"/>
                </a:solidFill>
                <a:cs typeface="Times"/>
              </a:rPr>
              <a:t>, M., Fernandes, N. O., &amp; Stevenson, M. (2022). Production planning and control in multi-stage assembly systems. International Journal of Production Research, 60(3), 1036–1050. https://doi.org/10.1080/00207543.2020.1849847</a:t>
            </a:r>
          </a:p>
        </p:txBody>
      </p:sp>
    </p:spTree>
    <p:extLst>
      <p:ext uri="{BB962C8B-B14F-4D97-AF65-F5344CB8AC3E}">
        <p14:creationId xmlns:p14="http://schemas.microsoft.com/office/powerpoint/2010/main" val="415429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20843A7-BC61-C13E-A9AD-A1020EC96F21}"/>
              </a:ext>
            </a:extLst>
          </p:cNvPr>
          <p:cNvSpPr>
            <a:spLocks noGrp="1"/>
          </p:cNvSpPr>
          <p:nvPr>
            <p:ph type="title"/>
          </p:nvPr>
        </p:nvSpPr>
        <p:spPr>
          <a:xfrm>
            <a:off x="401804" y="127817"/>
            <a:ext cx="8340390" cy="691782"/>
          </a:xfrm>
        </p:spPr>
        <p:txBody>
          <a:bodyPr/>
          <a:lstStyle/>
          <a:p>
            <a:pPr algn="ctr"/>
            <a:r>
              <a:rPr lang="en-US" dirty="0"/>
              <a:t>Agenda</a:t>
            </a:r>
          </a:p>
        </p:txBody>
      </p:sp>
      <p:sp>
        <p:nvSpPr>
          <p:cNvPr id="14" name="TextBox 13">
            <a:extLst>
              <a:ext uri="{FF2B5EF4-FFF2-40B4-BE49-F238E27FC236}">
                <a16:creationId xmlns:a16="http://schemas.microsoft.com/office/drawing/2014/main" id="{859ABAE9-D08E-0AEF-32DB-C6F2A3FB2EEA}"/>
              </a:ext>
            </a:extLst>
          </p:cNvPr>
          <p:cNvSpPr txBox="1"/>
          <p:nvPr/>
        </p:nvSpPr>
        <p:spPr>
          <a:xfrm>
            <a:off x="76809" y="863517"/>
            <a:ext cx="8990381" cy="5601533"/>
          </a:xfrm>
          <a:prstGeom prst="rect">
            <a:avLst/>
          </a:prstGeom>
          <a:solidFill>
            <a:srgbClr val="2E4050"/>
          </a:solidFill>
          <a:ln w="38100">
            <a:solidFill>
              <a:schemeClr val="bg1">
                <a:lumMod val="95000"/>
              </a:schemeClr>
            </a:solidFill>
          </a:ln>
        </p:spPr>
        <p:txBody>
          <a:bodyPr wrap="square" lIns="91440" tIns="45720" rIns="91440" bIns="45720" rtlCol="0" anchor="t">
            <a:spAutoFit/>
          </a:bodyPr>
          <a:lstStyle/>
          <a:p>
            <a:pPr marL="285750" indent="-285750">
              <a:buFont typeface="Arial" panose="020B0604020202020204" pitchFamily="34" charset="0"/>
              <a:buChar char="•"/>
            </a:pPr>
            <a:endParaRPr lang="en-US" sz="2800" dirty="0">
              <a:solidFill>
                <a:schemeClr val="bg1"/>
              </a:solidFill>
              <a:cs typeface="Times"/>
            </a:endParaRPr>
          </a:p>
          <a:p>
            <a:pPr marL="285750" indent="-285750">
              <a:buFont typeface="Arial" panose="020B0604020202020204" pitchFamily="34" charset="0"/>
              <a:buChar char="•"/>
            </a:pPr>
            <a:r>
              <a:rPr lang="en-US" sz="2800" dirty="0">
                <a:solidFill>
                  <a:schemeClr val="bg1"/>
                </a:solidFill>
                <a:cs typeface="Times"/>
              </a:rPr>
              <a:t>Background and Motivation</a:t>
            </a:r>
          </a:p>
          <a:p>
            <a:pPr marL="285750" indent="-285750">
              <a:buFont typeface="Arial" panose="020B0604020202020204" pitchFamily="34" charset="0"/>
              <a:buChar char="•"/>
            </a:pPr>
            <a:r>
              <a:rPr lang="en-US" sz="2800" dirty="0">
                <a:solidFill>
                  <a:schemeClr val="bg1"/>
                </a:solidFill>
                <a:cs typeface="Times"/>
              </a:rPr>
              <a:t>Overview</a:t>
            </a:r>
          </a:p>
          <a:p>
            <a:pPr marL="285750" indent="-285750">
              <a:buFont typeface="Arial" panose="020B0604020202020204" pitchFamily="34" charset="0"/>
              <a:buChar char="•"/>
            </a:pPr>
            <a:r>
              <a:rPr lang="en-US" sz="2800" dirty="0">
                <a:solidFill>
                  <a:schemeClr val="bg1"/>
                </a:solidFill>
                <a:cs typeface="Times"/>
              </a:rPr>
              <a:t>Kanban in Defense Applications</a:t>
            </a:r>
          </a:p>
          <a:p>
            <a:pPr marL="285750" indent="-285750">
              <a:buFont typeface="Arial" panose="020B0604020202020204" pitchFamily="34" charset="0"/>
              <a:buChar char="•"/>
            </a:pPr>
            <a:r>
              <a:rPr lang="en-US" sz="2800" dirty="0">
                <a:solidFill>
                  <a:schemeClr val="bg1"/>
                </a:solidFill>
                <a:cs typeface="Times"/>
              </a:rPr>
              <a:t>References</a:t>
            </a:r>
          </a:p>
          <a:p>
            <a:pPr marL="285750" indent="-285750">
              <a:buFont typeface="Arial" panose="020B0604020202020204" pitchFamily="34" charset="0"/>
              <a:buChar char="•"/>
            </a:pPr>
            <a:endParaRPr lang="en-US" sz="2800" dirty="0">
              <a:solidFill>
                <a:schemeClr val="bg1"/>
              </a:solidFill>
              <a:cs typeface="Times"/>
            </a:endParaRPr>
          </a:p>
          <a:p>
            <a:pPr marL="285750" indent="-285750">
              <a:buFont typeface="Arial" panose="020B0604020202020204" pitchFamily="34" charset="0"/>
              <a:buChar char="•"/>
            </a:pPr>
            <a:endParaRPr lang="en-US" sz="2800" dirty="0">
              <a:solidFill>
                <a:schemeClr val="bg1"/>
              </a:solidFill>
              <a:cs typeface="Times"/>
            </a:endParaRPr>
          </a:p>
          <a:p>
            <a:endParaRPr lang="en-US" sz="2700" dirty="0">
              <a:solidFill>
                <a:schemeClr val="bg1"/>
              </a:solidFill>
              <a:cs typeface="Times"/>
            </a:endParaRPr>
          </a:p>
          <a:p>
            <a:endParaRPr lang="en-US" sz="2700" dirty="0">
              <a:solidFill>
                <a:schemeClr val="bg1"/>
              </a:solidFill>
              <a:cs typeface="Times"/>
            </a:endParaRPr>
          </a:p>
          <a:p>
            <a:endParaRPr lang="en-US" sz="2700" dirty="0">
              <a:solidFill>
                <a:schemeClr val="bg1"/>
              </a:solidFill>
              <a:cs typeface="Times"/>
            </a:endParaRPr>
          </a:p>
          <a:p>
            <a:endParaRPr lang="en-US" sz="2700" dirty="0">
              <a:solidFill>
                <a:schemeClr val="bg1"/>
              </a:solidFill>
              <a:cs typeface="Times"/>
            </a:endParaRPr>
          </a:p>
          <a:p>
            <a:endParaRPr lang="en-US" sz="2400" dirty="0">
              <a:solidFill>
                <a:schemeClr val="bg1"/>
              </a:solidFill>
              <a:cs typeface="Times"/>
            </a:endParaRPr>
          </a:p>
          <a:p>
            <a:pPr marL="285750" indent="-285750">
              <a:buFont typeface="Arial" panose="020B0604020202020204" pitchFamily="34" charset="0"/>
              <a:buChar char="•"/>
            </a:pPr>
            <a:endParaRPr lang="en-US" sz="2700" dirty="0">
              <a:solidFill>
                <a:schemeClr val="bg1"/>
              </a:solidFill>
              <a:cs typeface="Times"/>
            </a:endParaRPr>
          </a:p>
        </p:txBody>
      </p:sp>
      <p:pic>
        <p:nvPicPr>
          <p:cNvPr id="3076" name="Picture 4" descr="What Is a Kanban Board &amp; How to Use It? - Leantime">
            <a:extLst>
              <a:ext uri="{FF2B5EF4-FFF2-40B4-BE49-F238E27FC236}">
                <a16:creationId xmlns:a16="http://schemas.microsoft.com/office/drawing/2014/main" id="{1CF21B43-BE88-4855-80BF-56502CDBBE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0943" y="979055"/>
            <a:ext cx="3266594" cy="244994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4C62BF3-73D2-F5AB-A607-9747AE00C77D}"/>
              </a:ext>
            </a:extLst>
          </p:cNvPr>
          <p:cNvPicPr>
            <a:picLocks noChangeAspect="1"/>
          </p:cNvPicPr>
          <p:nvPr/>
        </p:nvPicPr>
        <p:blipFill>
          <a:blip r:embed="rId4"/>
          <a:stretch>
            <a:fillRect/>
          </a:stretch>
        </p:blipFill>
        <p:spPr>
          <a:xfrm>
            <a:off x="4490411" y="3563792"/>
            <a:ext cx="4407126" cy="2743341"/>
          </a:xfrm>
          <a:prstGeom prst="rect">
            <a:avLst/>
          </a:prstGeom>
        </p:spPr>
      </p:pic>
      <p:pic>
        <p:nvPicPr>
          <p:cNvPr id="3078" name="Picture 6" descr="Complete Kanban Project Management Guide for Newbies - Smartsheet">
            <a:extLst>
              <a:ext uri="{FF2B5EF4-FFF2-40B4-BE49-F238E27FC236}">
                <a16:creationId xmlns:a16="http://schemas.microsoft.com/office/drawing/2014/main" id="{9C1CB852-396C-F04B-BD82-9C0C3A753E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903" y="3563792"/>
            <a:ext cx="4199797" cy="2743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763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5946EC-8FFD-D582-E619-B2345AD39289}"/>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899C8215-4551-0E9C-D956-DBCA606F8A27}"/>
              </a:ext>
            </a:extLst>
          </p:cNvPr>
          <p:cNvSpPr>
            <a:spLocks noGrp="1"/>
          </p:cNvSpPr>
          <p:nvPr>
            <p:ph type="title"/>
          </p:nvPr>
        </p:nvSpPr>
        <p:spPr>
          <a:xfrm>
            <a:off x="978237" y="187249"/>
            <a:ext cx="8340390" cy="691782"/>
          </a:xfrm>
        </p:spPr>
        <p:txBody>
          <a:bodyPr/>
          <a:lstStyle/>
          <a:p>
            <a:pPr algn="ctr"/>
            <a:r>
              <a:rPr lang="en-US" dirty="0"/>
              <a:t>Background and Motivation</a:t>
            </a:r>
          </a:p>
        </p:txBody>
      </p:sp>
      <p:sp>
        <p:nvSpPr>
          <p:cNvPr id="4" name="TextBox 3">
            <a:extLst>
              <a:ext uri="{FF2B5EF4-FFF2-40B4-BE49-F238E27FC236}">
                <a16:creationId xmlns:a16="http://schemas.microsoft.com/office/drawing/2014/main" id="{D178D914-10B2-2FE9-0B01-10D578EBD681}"/>
              </a:ext>
            </a:extLst>
          </p:cNvPr>
          <p:cNvSpPr txBox="1"/>
          <p:nvPr/>
        </p:nvSpPr>
        <p:spPr>
          <a:xfrm>
            <a:off x="76809" y="826573"/>
            <a:ext cx="8990381" cy="5940088"/>
          </a:xfrm>
          <a:prstGeom prst="rect">
            <a:avLst/>
          </a:prstGeom>
          <a:solidFill>
            <a:srgbClr val="2E4050"/>
          </a:solidFill>
          <a:ln w="38100">
            <a:solidFill>
              <a:schemeClr val="bg1">
                <a:lumMod val="95000"/>
              </a:schemeClr>
            </a:solidFill>
          </a:ln>
        </p:spPr>
        <p:txBody>
          <a:bodyPr wrap="square" lIns="91440" tIns="45720" rIns="91440" bIns="45720" rtlCol="0" anchor="t">
            <a:spAutoFit/>
          </a:bodyPr>
          <a:lstStyle/>
          <a:p>
            <a:endParaRPr lang="en-US" sz="1900" dirty="0">
              <a:solidFill>
                <a:schemeClr val="bg1"/>
              </a:solidFill>
              <a:cs typeface="Times"/>
            </a:endParaRPr>
          </a:p>
          <a:p>
            <a:pPr marL="285750" indent="-285750">
              <a:buFont typeface="Arial" panose="020B0604020202020204" pitchFamily="34" charset="0"/>
              <a:buChar char="•"/>
            </a:pPr>
            <a:r>
              <a:rPr lang="en-US" sz="1900" b="1" dirty="0">
                <a:solidFill>
                  <a:schemeClr val="bg1"/>
                </a:solidFill>
                <a:cs typeface="Times"/>
              </a:rPr>
              <a:t>What is </a:t>
            </a:r>
            <a:r>
              <a:rPr lang="en-US" sz="1900" b="1" i="1" dirty="0">
                <a:solidFill>
                  <a:schemeClr val="bg1"/>
                </a:solidFill>
                <a:cs typeface="Times"/>
              </a:rPr>
              <a:t>Kanban</a:t>
            </a:r>
            <a:r>
              <a:rPr lang="en-US" sz="1900" b="1" dirty="0">
                <a:solidFill>
                  <a:schemeClr val="bg1"/>
                </a:solidFill>
                <a:cs typeface="Times"/>
              </a:rPr>
              <a:t>?</a:t>
            </a:r>
          </a:p>
          <a:p>
            <a:pPr marL="800100" lvl="1" indent="-342900">
              <a:buFont typeface="Courier New" panose="02070309020205020404" pitchFamily="49" charset="0"/>
              <a:buChar char="o"/>
            </a:pPr>
            <a:r>
              <a:rPr lang="en-US" sz="1900" dirty="0">
                <a:solidFill>
                  <a:schemeClr val="bg1"/>
                </a:solidFill>
                <a:cs typeface="Times"/>
              </a:rPr>
              <a:t>Kanban means “signal” in Japanese</a:t>
            </a:r>
          </a:p>
          <a:p>
            <a:pPr marL="800100" lvl="1" indent="-342900">
              <a:buFont typeface="Courier New" panose="02070309020205020404" pitchFamily="49" charset="0"/>
              <a:buChar char="o"/>
            </a:pPr>
            <a:endParaRPr lang="en-US" sz="1900" dirty="0">
              <a:solidFill>
                <a:schemeClr val="bg1"/>
              </a:solidFill>
              <a:cs typeface="Times"/>
            </a:endParaRPr>
          </a:p>
          <a:p>
            <a:pPr marL="800100" lvl="1" indent="-342900">
              <a:buFont typeface="Courier New" panose="02070309020205020404" pitchFamily="49" charset="0"/>
              <a:buChar char="o"/>
            </a:pPr>
            <a:r>
              <a:rPr lang="en-US" sz="1900" dirty="0">
                <a:solidFill>
                  <a:schemeClr val="bg1"/>
                </a:solidFill>
                <a:cs typeface="Times"/>
              </a:rPr>
              <a:t>Originates from the Toyota Production</a:t>
            </a:r>
          </a:p>
          <a:p>
            <a:pPr lvl="1"/>
            <a:r>
              <a:rPr lang="en-US" sz="1900" dirty="0">
                <a:solidFill>
                  <a:schemeClr val="bg1"/>
                </a:solidFill>
                <a:cs typeface="Times"/>
              </a:rPr>
              <a:t>System (TPS) (</a:t>
            </a:r>
            <a:r>
              <a:rPr lang="en-US" sz="1900" dirty="0" err="1">
                <a:solidFill>
                  <a:schemeClr val="bg1"/>
                </a:solidFill>
                <a:cs typeface="Times"/>
              </a:rPr>
              <a:t>Sugimori</a:t>
            </a:r>
            <a:r>
              <a:rPr lang="en-US" sz="1900" dirty="0">
                <a:solidFill>
                  <a:schemeClr val="bg1"/>
                </a:solidFill>
                <a:cs typeface="Times"/>
              </a:rPr>
              <a:t> et al., 1977)</a:t>
            </a:r>
          </a:p>
          <a:p>
            <a:pPr lvl="1"/>
            <a:endParaRPr lang="en-US" sz="1900" dirty="0">
              <a:solidFill>
                <a:schemeClr val="bg1"/>
              </a:solidFill>
              <a:cs typeface="Times"/>
            </a:endParaRPr>
          </a:p>
          <a:p>
            <a:pPr marL="800100" lvl="1" indent="-342900">
              <a:buFont typeface="Courier New" panose="02070309020205020404" pitchFamily="49" charset="0"/>
              <a:buChar char="o"/>
            </a:pPr>
            <a:r>
              <a:rPr lang="en-US" sz="1900" dirty="0">
                <a:solidFill>
                  <a:schemeClr val="bg1"/>
                </a:solidFill>
                <a:cs typeface="Times"/>
              </a:rPr>
              <a:t>Kanban was designed as the scheduling</a:t>
            </a:r>
          </a:p>
          <a:p>
            <a:pPr lvl="1"/>
            <a:r>
              <a:rPr lang="en-US" sz="1900" dirty="0">
                <a:solidFill>
                  <a:schemeClr val="bg1"/>
                </a:solidFill>
                <a:cs typeface="Times"/>
              </a:rPr>
              <a:t>system for Toyota’s lean manufacturing system</a:t>
            </a:r>
          </a:p>
          <a:p>
            <a:pPr marL="800100" lvl="1" indent="-342900">
              <a:buFont typeface="Courier New" panose="02070309020205020404" pitchFamily="49" charset="0"/>
              <a:buChar char="o"/>
            </a:pPr>
            <a:endParaRPr lang="en-US" sz="1900" dirty="0">
              <a:solidFill>
                <a:schemeClr val="bg1"/>
              </a:solidFill>
              <a:cs typeface="Times"/>
            </a:endParaRPr>
          </a:p>
          <a:p>
            <a:pPr marL="800100" lvl="1" indent="-342900">
              <a:buFont typeface="Courier New" panose="02070309020205020404" pitchFamily="49" charset="0"/>
              <a:buChar char="o"/>
            </a:pPr>
            <a:r>
              <a:rPr lang="en-US" sz="1900" dirty="0">
                <a:solidFill>
                  <a:schemeClr val="bg1"/>
                </a:solidFill>
                <a:cs typeface="Times"/>
              </a:rPr>
              <a:t>Enables </a:t>
            </a:r>
            <a:r>
              <a:rPr lang="en-US" sz="1900" u="sng" dirty="0">
                <a:solidFill>
                  <a:schemeClr val="bg1"/>
                </a:solidFill>
                <a:cs typeface="Times"/>
              </a:rPr>
              <a:t>pull</a:t>
            </a:r>
            <a:r>
              <a:rPr lang="en-US" sz="1900" dirty="0">
                <a:solidFill>
                  <a:schemeClr val="bg1"/>
                </a:solidFill>
                <a:cs typeface="Times"/>
              </a:rPr>
              <a:t> production through </a:t>
            </a:r>
            <a:r>
              <a:rPr lang="en-US" sz="1900" u="sng" dirty="0">
                <a:solidFill>
                  <a:schemeClr val="bg1"/>
                </a:solidFill>
                <a:cs typeface="Times"/>
              </a:rPr>
              <a:t>visual workflow</a:t>
            </a:r>
          </a:p>
          <a:p>
            <a:pPr lvl="1"/>
            <a:r>
              <a:rPr lang="en-US" sz="1900" u="sng" dirty="0">
                <a:solidFill>
                  <a:schemeClr val="bg1"/>
                </a:solidFill>
                <a:cs typeface="Times"/>
              </a:rPr>
              <a:t>management</a:t>
            </a:r>
            <a:r>
              <a:rPr lang="en-US" sz="1900" dirty="0">
                <a:solidFill>
                  <a:schemeClr val="bg1"/>
                </a:solidFill>
                <a:cs typeface="Times"/>
              </a:rPr>
              <a:t> – facilitates transparency to achieve</a:t>
            </a:r>
          </a:p>
          <a:p>
            <a:pPr lvl="1"/>
            <a:r>
              <a:rPr lang="en-US" sz="1900" dirty="0">
                <a:solidFill>
                  <a:schemeClr val="bg1"/>
                </a:solidFill>
                <a:cs typeface="Times"/>
              </a:rPr>
              <a:t>a quality deliverable through a </a:t>
            </a:r>
            <a:r>
              <a:rPr lang="en-US" sz="1900" u="sng" dirty="0">
                <a:solidFill>
                  <a:schemeClr val="bg1"/>
                </a:solidFill>
                <a:cs typeface="Times"/>
              </a:rPr>
              <a:t>continuous flow</a:t>
            </a:r>
          </a:p>
          <a:p>
            <a:pPr lvl="1"/>
            <a:endParaRPr lang="en-US" sz="1900" b="1" dirty="0">
              <a:solidFill>
                <a:schemeClr val="bg1"/>
              </a:solidFill>
              <a:cs typeface="Times"/>
            </a:endParaRPr>
          </a:p>
          <a:p>
            <a:pPr marL="285750" indent="-285750">
              <a:buFont typeface="Arial" panose="020B0604020202020204" pitchFamily="34" charset="0"/>
              <a:buChar char="•"/>
            </a:pPr>
            <a:r>
              <a:rPr lang="en-US" sz="1900" b="1" dirty="0">
                <a:solidFill>
                  <a:schemeClr val="bg1"/>
                </a:solidFill>
                <a:cs typeface="Times"/>
              </a:rPr>
              <a:t>Motivation:</a:t>
            </a:r>
          </a:p>
          <a:p>
            <a:pPr marL="800100" lvl="1" indent="-342900">
              <a:buFont typeface="Courier New" panose="02070309020205020404" pitchFamily="49" charset="0"/>
              <a:buChar char="o"/>
            </a:pPr>
            <a:r>
              <a:rPr lang="en-US" sz="1900" dirty="0">
                <a:solidFill>
                  <a:schemeClr val="bg1"/>
                </a:solidFill>
                <a:cs typeface="Times"/>
              </a:rPr>
              <a:t>Addresses inefficiencies like overproduction and poor workflow transparency (</a:t>
            </a:r>
            <a:r>
              <a:rPr lang="en-US" sz="1900" dirty="0" err="1">
                <a:solidFill>
                  <a:schemeClr val="bg1"/>
                </a:solidFill>
                <a:cs typeface="Times"/>
              </a:rPr>
              <a:t>Braglia</a:t>
            </a:r>
            <a:r>
              <a:rPr lang="en-US" sz="1900" dirty="0">
                <a:solidFill>
                  <a:schemeClr val="bg1"/>
                </a:solidFill>
                <a:cs typeface="Times"/>
              </a:rPr>
              <a:t> et al., 2020)​</a:t>
            </a:r>
          </a:p>
          <a:p>
            <a:pPr lvl="1"/>
            <a:endParaRPr lang="en-US" sz="1900" b="1" dirty="0">
              <a:solidFill>
                <a:schemeClr val="bg1"/>
              </a:solidFill>
              <a:cs typeface="Times"/>
            </a:endParaRPr>
          </a:p>
          <a:p>
            <a:pPr marL="285750" indent="-285750">
              <a:buFont typeface="Arial" panose="020B0604020202020204" pitchFamily="34" charset="0"/>
              <a:buChar char="•"/>
            </a:pPr>
            <a:r>
              <a:rPr lang="en-US" sz="1900" b="1" dirty="0">
                <a:solidFill>
                  <a:schemeClr val="bg1"/>
                </a:solidFill>
                <a:cs typeface="Times"/>
              </a:rPr>
              <a:t>Key Question:</a:t>
            </a:r>
          </a:p>
          <a:p>
            <a:pPr marL="800100" lvl="1" indent="-342900">
              <a:buFont typeface="Courier New" panose="02070309020205020404" pitchFamily="49" charset="0"/>
              <a:buChar char="o"/>
            </a:pPr>
            <a:r>
              <a:rPr lang="en-US" sz="1900" dirty="0">
                <a:solidFill>
                  <a:schemeClr val="bg1"/>
                </a:solidFill>
                <a:cs typeface="Times"/>
              </a:rPr>
              <a:t>How is Kanban different from traditional Scrum?..</a:t>
            </a:r>
          </a:p>
        </p:txBody>
      </p:sp>
      <p:pic>
        <p:nvPicPr>
          <p:cNvPr id="2050" name="Picture 2" descr="Toyota Production System Principles; Operational Excellence Definitions">
            <a:extLst>
              <a:ext uri="{FF2B5EF4-FFF2-40B4-BE49-F238E27FC236}">
                <a16:creationId xmlns:a16="http://schemas.microsoft.com/office/drawing/2014/main" id="{8B02EDDA-2C2E-6CBA-413E-A09864460D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5472" y="1005838"/>
            <a:ext cx="3447740" cy="1693818"/>
          </a:xfrm>
          <a:prstGeom prst="rect">
            <a:avLst/>
          </a:prstGeom>
          <a:noFill/>
          <a:ln w="38100">
            <a:solidFill>
              <a:schemeClr val="bg1">
                <a:lumMod val="95000"/>
              </a:schemeClr>
            </a:solidFill>
          </a:ln>
          <a:extLst>
            <a:ext uri="{909E8E84-426E-40DD-AFC4-6F175D3DCCD1}">
              <a14:hiddenFill xmlns:a14="http://schemas.microsoft.com/office/drawing/2010/main">
                <a:solidFill>
                  <a:srgbClr val="FFFFFF"/>
                </a:solidFill>
              </a14:hiddenFill>
            </a:ext>
          </a:extLst>
        </p:spPr>
      </p:pic>
      <p:pic>
        <p:nvPicPr>
          <p:cNvPr id="2052" name="Picture 4" descr="Toyota Logo PNG Transparent Images | PNG All">
            <a:extLst>
              <a:ext uri="{FF2B5EF4-FFF2-40B4-BE49-F238E27FC236}">
                <a16:creationId xmlns:a16="http://schemas.microsoft.com/office/drawing/2014/main" id="{BCDF5D2F-348A-16CA-F451-334B4E9293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9319" y="3117992"/>
            <a:ext cx="2740046" cy="19456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F8F1E78-29EF-BC30-77DC-C319CF9F1F1B}"/>
              </a:ext>
            </a:extLst>
          </p:cNvPr>
          <p:cNvSpPr txBox="1"/>
          <p:nvPr/>
        </p:nvSpPr>
        <p:spPr>
          <a:xfrm>
            <a:off x="5517031" y="2699656"/>
            <a:ext cx="3378297" cy="276999"/>
          </a:xfrm>
          <a:prstGeom prst="rect">
            <a:avLst/>
          </a:prstGeom>
          <a:noFill/>
        </p:spPr>
        <p:txBody>
          <a:bodyPr wrap="none" rtlCol="0">
            <a:spAutoFit/>
          </a:bodyPr>
          <a:lstStyle/>
          <a:p>
            <a:r>
              <a:rPr lang="en-US" sz="1200" dirty="0">
                <a:solidFill>
                  <a:schemeClr val="bg1">
                    <a:lumMod val="95000"/>
                  </a:schemeClr>
                </a:solidFill>
              </a:rPr>
              <a:t>The TPS: Principle and Lean Manufacturing (2022)</a:t>
            </a:r>
          </a:p>
        </p:txBody>
      </p:sp>
    </p:spTree>
    <p:extLst>
      <p:ext uri="{BB962C8B-B14F-4D97-AF65-F5344CB8AC3E}">
        <p14:creationId xmlns:p14="http://schemas.microsoft.com/office/powerpoint/2010/main" val="2896642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42DC74-8B9F-3DFE-9CF4-DCACD84E706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2ECAE26-539B-8608-9A25-6E4A0D5FDDB9}"/>
              </a:ext>
            </a:extLst>
          </p:cNvPr>
          <p:cNvSpPr txBox="1"/>
          <p:nvPr/>
        </p:nvSpPr>
        <p:spPr>
          <a:xfrm>
            <a:off x="76809" y="826573"/>
            <a:ext cx="8990381" cy="5909310"/>
          </a:xfrm>
          <a:prstGeom prst="rect">
            <a:avLst/>
          </a:prstGeom>
          <a:solidFill>
            <a:srgbClr val="2E4050"/>
          </a:solidFill>
          <a:ln w="38100">
            <a:solidFill>
              <a:schemeClr val="bg1">
                <a:lumMod val="95000"/>
              </a:schemeClr>
            </a:solidFill>
          </a:ln>
        </p:spPr>
        <p:txBody>
          <a:bodyPr wrap="square" lIns="91440" tIns="45720" rIns="91440" bIns="45720" rtlCol="0" anchor="t">
            <a:spAutoFit/>
          </a:bodyPr>
          <a:lstStyle/>
          <a:p>
            <a:endParaRPr lang="en-US" dirty="0">
              <a:solidFill>
                <a:schemeClr val="bg1"/>
              </a:solidFill>
              <a:cs typeface="Times"/>
            </a:endParaRPr>
          </a:p>
          <a:p>
            <a:pPr marL="285750" indent="-285750">
              <a:buFont typeface="Arial" panose="020B0604020202020204" pitchFamily="34" charset="0"/>
              <a:buChar char="•"/>
            </a:pPr>
            <a:r>
              <a:rPr lang="en-US" b="1" dirty="0">
                <a:solidFill>
                  <a:schemeClr val="bg1"/>
                </a:solidFill>
                <a:cs typeface="Times"/>
              </a:rPr>
              <a:t>Six general practices of Kanban:</a:t>
            </a:r>
          </a:p>
          <a:p>
            <a:pPr marL="800100" lvl="1" indent="-342900">
              <a:buFont typeface="+mj-lt"/>
              <a:buAutoNum type="arabicParenR"/>
            </a:pPr>
            <a:r>
              <a:rPr lang="en-US" dirty="0">
                <a:solidFill>
                  <a:schemeClr val="bg1"/>
                </a:solidFill>
                <a:cs typeface="Times"/>
              </a:rPr>
              <a:t>Visualize the Workflow</a:t>
            </a:r>
          </a:p>
          <a:p>
            <a:pPr marL="800100" lvl="1" indent="-342900">
              <a:buFont typeface="+mj-lt"/>
              <a:buAutoNum type="arabicParenR"/>
            </a:pPr>
            <a:r>
              <a:rPr lang="en-US" dirty="0">
                <a:solidFill>
                  <a:schemeClr val="bg1"/>
                </a:solidFill>
                <a:cs typeface="Times"/>
              </a:rPr>
              <a:t>Limit Work in Progress (WIP)</a:t>
            </a:r>
          </a:p>
          <a:p>
            <a:pPr marL="800100" lvl="1" indent="-342900">
              <a:buFont typeface="+mj-lt"/>
              <a:buAutoNum type="arabicParenR"/>
            </a:pPr>
            <a:r>
              <a:rPr lang="en-US" dirty="0">
                <a:solidFill>
                  <a:schemeClr val="bg1"/>
                </a:solidFill>
                <a:cs typeface="Times"/>
              </a:rPr>
              <a:t>Manage the flow of work</a:t>
            </a:r>
          </a:p>
          <a:p>
            <a:pPr marL="800100" lvl="1" indent="-342900">
              <a:buFont typeface="+mj-lt"/>
              <a:buAutoNum type="arabicParenR"/>
            </a:pPr>
            <a:r>
              <a:rPr lang="en-US" dirty="0">
                <a:solidFill>
                  <a:schemeClr val="bg1"/>
                </a:solidFill>
                <a:cs typeface="Times"/>
              </a:rPr>
              <a:t>Make the process/policies explicit</a:t>
            </a:r>
          </a:p>
          <a:p>
            <a:pPr marL="800100" lvl="1" indent="-342900">
              <a:buFont typeface="+mj-lt"/>
              <a:buAutoNum type="arabicParenR"/>
            </a:pPr>
            <a:r>
              <a:rPr lang="en-US" dirty="0">
                <a:solidFill>
                  <a:schemeClr val="bg1"/>
                </a:solidFill>
                <a:cs typeface="Times"/>
              </a:rPr>
              <a:t>Implement feedback loops</a:t>
            </a:r>
          </a:p>
          <a:p>
            <a:pPr marL="800100" lvl="1" indent="-342900">
              <a:buFont typeface="+mj-lt"/>
              <a:buAutoNum type="arabicParenR"/>
            </a:pPr>
            <a:r>
              <a:rPr lang="en-US" dirty="0">
                <a:solidFill>
                  <a:schemeClr val="bg1"/>
                </a:solidFill>
                <a:cs typeface="Times"/>
              </a:rPr>
              <a:t>Improve collaboratively and evolve experimentally</a:t>
            </a:r>
          </a:p>
          <a:p>
            <a:pPr lvl="1"/>
            <a:endParaRPr lang="en-US" dirty="0">
              <a:solidFill>
                <a:schemeClr val="bg1"/>
              </a:solidFill>
              <a:cs typeface="Times"/>
            </a:endParaRPr>
          </a:p>
          <a:p>
            <a:pPr marL="285750" indent="-285750">
              <a:buFont typeface="Arial" panose="020B0604020202020204" pitchFamily="34" charset="0"/>
              <a:buChar char="•"/>
            </a:pPr>
            <a:r>
              <a:rPr lang="en-US" dirty="0">
                <a:solidFill>
                  <a:schemeClr val="bg1"/>
                </a:solidFill>
                <a:cs typeface="Times"/>
              </a:rPr>
              <a:t>Core Principles</a:t>
            </a:r>
          </a:p>
          <a:p>
            <a:pPr marL="742950" lvl="1" indent="-285750">
              <a:buFont typeface="Courier New" panose="02070309020205020404" pitchFamily="49" charset="0"/>
              <a:buChar char="o"/>
            </a:pPr>
            <a:r>
              <a:rPr lang="en-US" dirty="0">
                <a:solidFill>
                  <a:schemeClr val="bg1"/>
                </a:solidFill>
                <a:cs typeface="Times"/>
              </a:rPr>
              <a:t>Visualize tasks, limit work-in-progress, reduce context switching, and optimize flow (</a:t>
            </a:r>
            <a:r>
              <a:rPr lang="en-US" dirty="0" err="1">
                <a:solidFill>
                  <a:schemeClr val="bg1"/>
                </a:solidFill>
                <a:cs typeface="Times"/>
              </a:rPr>
              <a:t>Monden</a:t>
            </a:r>
            <a:r>
              <a:rPr lang="en-US" dirty="0">
                <a:solidFill>
                  <a:schemeClr val="bg1"/>
                </a:solidFill>
                <a:cs typeface="Times"/>
              </a:rPr>
              <a:t>, 2011)</a:t>
            </a:r>
          </a:p>
          <a:p>
            <a:pPr marL="285750" indent="-285750">
              <a:buFont typeface="Arial" panose="020B0604020202020204" pitchFamily="34" charset="0"/>
              <a:buChar char="•"/>
            </a:pPr>
            <a:endParaRPr lang="en-US" dirty="0">
              <a:solidFill>
                <a:schemeClr val="bg1"/>
              </a:solidFill>
              <a:cs typeface="Times"/>
            </a:endParaRPr>
          </a:p>
          <a:p>
            <a:pPr marL="285750" indent="-285750">
              <a:buFont typeface="Arial" panose="020B0604020202020204" pitchFamily="34" charset="0"/>
              <a:buChar char="•"/>
            </a:pPr>
            <a:r>
              <a:rPr lang="en-US" dirty="0">
                <a:solidFill>
                  <a:schemeClr val="bg1"/>
                </a:solidFill>
                <a:cs typeface="Times"/>
              </a:rPr>
              <a:t>Continuous improvement through iterative processes (Reddy et al., 2023)</a:t>
            </a:r>
          </a:p>
          <a:p>
            <a:pPr marL="285750" indent="-285750">
              <a:buFont typeface="Arial" panose="020B0604020202020204" pitchFamily="34" charset="0"/>
              <a:buChar char="•"/>
            </a:pPr>
            <a:endParaRPr lang="en-US" dirty="0">
              <a:solidFill>
                <a:schemeClr val="bg1"/>
              </a:solidFill>
              <a:cs typeface="Times"/>
            </a:endParaRPr>
          </a:p>
          <a:p>
            <a:pPr marL="285750" indent="-285750">
              <a:buFont typeface="Arial" panose="020B0604020202020204" pitchFamily="34" charset="0"/>
              <a:buChar char="•"/>
            </a:pPr>
            <a:r>
              <a:rPr lang="en-US" dirty="0">
                <a:solidFill>
                  <a:schemeClr val="bg1"/>
                </a:solidFill>
                <a:cs typeface="Times"/>
              </a:rPr>
              <a:t>Components:</a:t>
            </a:r>
          </a:p>
          <a:p>
            <a:pPr marL="742950" lvl="1" indent="-285750">
              <a:buFont typeface="Courier New" panose="02070309020205020404" pitchFamily="49" charset="0"/>
              <a:buChar char="o"/>
            </a:pPr>
            <a:r>
              <a:rPr lang="en-US" dirty="0">
                <a:solidFill>
                  <a:schemeClr val="bg1"/>
                </a:solidFill>
                <a:cs typeface="Times"/>
              </a:rPr>
              <a:t>Kanban boards (typically made of cards/sticky notes within columns) are utilized to manage workflows effectively</a:t>
            </a:r>
          </a:p>
          <a:p>
            <a:pPr marL="742950" lvl="1" indent="-285750">
              <a:buFont typeface="Courier New" panose="02070309020205020404" pitchFamily="49" charset="0"/>
              <a:buChar char="o"/>
            </a:pPr>
            <a:r>
              <a:rPr lang="en-US" dirty="0">
                <a:solidFill>
                  <a:schemeClr val="bg1"/>
                </a:solidFill>
                <a:cs typeface="Times"/>
              </a:rPr>
              <a:t>Boards can be physical, digital, or both; boards must be located in a public venue</a:t>
            </a:r>
          </a:p>
          <a:p>
            <a:pPr marL="285750" indent="-285750">
              <a:buFont typeface="Arial" panose="020B0604020202020204" pitchFamily="34" charset="0"/>
              <a:buChar char="•"/>
            </a:pPr>
            <a:endParaRPr lang="en-US" dirty="0">
              <a:solidFill>
                <a:schemeClr val="bg1"/>
              </a:solidFill>
              <a:cs typeface="Times"/>
            </a:endParaRPr>
          </a:p>
          <a:p>
            <a:pPr marL="342900" indent="-342900">
              <a:buFont typeface="Arial" panose="020B0604020202020204" pitchFamily="34" charset="0"/>
              <a:buChar char="•"/>
            </a:pPr>
            <a:endParaRPr lang="en-US" dirty="0">
              <a:solidFill>
                <a:schemeClr val="bg1"/>
              </a:solidFill>
              <a:cs typeface="Times"/>
            </a:endParaRPr>
          </a:p>
        </p:txBody>
      </p:sp>
      <p:sp>
        <p:nvSpPr>
          <p:cNvPr id="6" name="Title 5">
            <a:extLst>
              <a:ext uri="{FF2B5EF4-FFF2-40B4-BE49-F238E27FC236}">
                <a16:creationId xmlns:a16="http://schemas.microsoft.com/office/drawing/2014/main" id="{C17AB41A-CB07-EB1C-FC52-7749E4F68E1D}"/>
              </a:ext>
            </a:extLst>
          </p:cNvPr>
          <p:cNvSpPr>
            <a:spLocks noGrp="1"/>
          </p:cNvSpPr>
          <p:nvPr>
            <p:ph type="title"/>
          </p:nvPr>
        </p:nvSpPr>
        <p:spPr>
          <a:xfrm>
            <a:off x="726800" y="134791"/>
            <a:ext cx="8340390" cy="691782"/>
          </a:xfrm>
        </p:spPr>
        <p:txBody>
          <a:bodyPr/>
          <a:lstStyle/>
          <a:p>
            <a:pPr algn="ctr"/>
            <a:r>
              <a:rPr lang="en-US" dirty="0"/>
              <a:t>Overview</a:t>
            </a:r>
          </a:p>
        </p:txBody>
      </p:sp>
      <p:sp>
        <p:nvSpPr>
          <p:cNvPr id="2" name="Oval 1">
            <a:extLst>
              <a:ext uri="{FF2B5EF4-FFF2-40B4-BE49-F238E27FC236}">
                <a16:creationId xmlns:a16="http://schemas.microsoft.com/office/drawing/2014/main" id="{A259ADC3-96FA-2716-FD8A-71A73C955723}"/>
              </a:ext>
            </a:extLst>
          </p:cNvPr>
          <p:cNvSpPr/>
          <p:nvPr/>
        </p:nvSpPr>
        <p:spPr bwMode="auto">
          <a:xfrm>
            <a:off x="6894842" y="1947657"/>
            <a:ext cx="995423" cy="50928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pitchFamily="28" charset="-128"/>
            </a:endParaRPr>
          </a:p>
        </p:txBody>
      </p:sp>
      <p:pic>
        <p:nvPicPr>
          <p:cNvPr id="2050" name="Picture 2" descr="See the source image">
            <a:extLst>
              <a:ext uri="{FF2B5EF4-FFF2-40B4-BE49-F238E27FC236}">
                <a16:creationId xmlns:a16="http://schemas.microsoft.com/office/drawing/2014/main" id="{66D5F154-97AE-18B3-6D33-D7323ADCAB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7436" y="647790"/>
            <a:ext cx="2930237" cy="2930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166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7262B1-11A6-1596-DCBC-554566F9FDF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DD42A3A9-B12B-7519-485A-6C74B099AFA1}"/>
              </a:ext>
            </a:extLst>
          </p:cNvPr>
          <p:cNvSpPr>
            <a:spLocks noGrp="1"/>
          </p:cNvSpPr>
          <p:nvPr>
            <p:ph type="title"/>
          </p:nvPr>
        </p:nvSpPr>
        <p:spPr>
          <a:xfrm>
            <a:off x="726800" y="134791"/>
            <a:ext cx="8340390" cy="691782"/>
          </a:xfrm>
        </p:spPr>
        <p:txBody>
          <a:bodyPr/>
          <a:lstStyle/>
          <a:p>
            <a:pPr algn="ctr"/>
            <a:r>
              <a:rPr lang="en-US" dirty="0"/>
              <a:t>Overview (cont.)</a:t>
            </a:r>
          </a:p>
        </p:txBody>
      </p:sp>
      <p:sp>
        <p:nvSpPr>
          <p:cNvPr id="4" name="TextBox 3">
            <a:extLst>
              <a:ext uri="{FF2B5EF4-FFF2-40B4-BE49-F238E27FC236}">
                <a16:creationId xmlns:a16="http://schemas.microsoft.com/office/drawing/2014/main" id="{E10BA2B9-B06B-6AA5-FB8F-EDB440DA2110}"/>
              </a:ext>
            </a:extLst>
          </p:cNvPr>
          <p:cNvSpPr txBox="1"/>
          <p:nvPr/>
        </p:nvSpPr>
        <p:spPr>
          <a:xfrm>
            <a:off x="76809" y="826573"/>
            <a:ext cx="8990381" cy="5909310"/>
          </a:xfrm>
          <a:prstGeom prst="rect">
            <a:avLst/>
          </a:prstGeom>
          <a:solidFill>
            <a:srgbClr val="2E4050"/>
          </a:solidFill>
          <a:ln w="38100">
            <a:solidFill>
              <a:schemeClr val="bg1">
                <a:lumMod val="95000"/>
              </a:schemeClr>
            </a:solidFill>
          </a:ln>
        </p:spPr>
        <p:txBody>
          <a:bodyPr wrap="square" lIns="91440" tIns="45720" rIns="91440" bIns="45720" rtlCol="0" anchor="t">
            <a:spAutoFit/>
          </a:bodyPr>
          <a:lstStyle/>
          <a:p>
            <a:pPr marL="285750" indent="-285750">
              <a:buFont typeface="Arial" panose="020B0604020202020204" pitchFamily="34" charset="0"/>
              <a:buChar char="•"/>
            </a:pPr>
            <a:endParaRPr lang="en-US" dirty="0">
              <a:solidFill>
                <a:schemeClr val="bg1"/>
              </a:solidFill>
              <a:cs typeface="Times"/>
            </a:endParaRPr>
          </a:p>
          <a:p>
            <a:pPr marL="342900" indent="-342900">
              <a:buFont typeface="Arial" panose="020B0604020202020204" pitchFamily="34" charset="0"/>
              <a:buChar char="•"/>
            </a:pPr>
            <a:endParaRPr lang="en-US" dirty="0">
              <a:solidFill>
                <a:schemeClr val="bg1"/>
              </a:solidFill>
              <a:cs typeface="Times"/>
            </a:endParaRPr>
          </a:p>
          <a:p>
            <a:pPr marL="342900" indent="-342900">
              <a:buFont typeface="Arial" panose="020B0604020202020204" pitchFamily="34" charset="0"/>
              <a:buChar char="•"/>
            </a:pPr>
            <a:endParaRPr lang="en-US" dirty="0">
              <a:solidFill>
                <a:schemeClr val="bg1"/>
              </a:solidFill>
              <a:cs typeface="Times"/>
            </a:endParaRPr>
          </a:p>
          <a:p>
            <a:pPr marL="342900" indent="-342900">
              <a:buFont typeface="Arial" panose="020B0604020202020204" pitchFamily="34" charset="0"/>
              <a:buChar char="•"/>
            </a:pPr>
            <a:endParaRPr lang="en-US" dirty="0">
              <a:solidFill>
                <a:schemeClr val="bg1"/>
              </a:solidFill>
              <a:cs typeface="Times"/>
            </a:endParaRPr>
          </a:p>
          <a:p>
            <a:pPr marL="342900" indent="-342900">
              <a:buFont typeface="Arial" panose="020B0604020202020204" pitchFamily="34" charset="0"/>
              <a:buChar char="•"/>
            </a:pPr>
            <a:endParaRPr lang="en-US" dirty="0">
              <a:solidFill>
                <a:schemeClr val="bg1"/>
              </a:solidFill>
              <a:cs typeface="Times"/>
            </a:endParaRPr>
          </a:p>
          <a:p>
            <a:pPr marL="342900" indent="-342900">
              <a:buFont typeface="Arial" panose="020B0604020202020204" pitchFamily="34" charset="0"/>
              <a:buChar char="•"/>
            </a:pPr>
            <a:endParaRPr lang="en-US" dirty="0">
              <a:solidFill>
                <a:schemeClr val="bg1"/>
              </a:solidFill>
              <a:cs typeface="Times"/>
            </a:endParaRPr>
          </a:p>
          <a:p>
            <a:pPr marL="342900" indent="-342900">
              <a:buFont typeface="Arial" panose="020B0604020202020204" pitchFamily="34" charset="0"/>
              <a:buChar char="•"/>
            </a:pPr>
            <a:endParaRPr lang="en-US" dirty="0">
              <a:solidFill>
                <a:schemeClr val="bg1"/>
              </a:solidFill>
              <a:cs typeface="Times"/>
            </a:endParaRPr>
          </a:p>
          <a:p>
            <a:pPr marL="342900" indent="-342900">
              <a:buFont typeface="Arial" panose="020B0604020202020204" pitchFamily="34" charset="0"/>
              <a:buChar char="•"/>
            </a:pPr>
            <a:endParaRPr lang="en-US" dirty="0">
              <a:solidFill>
                <a:schemeClr val="bg1"/>
              </a:solidFill>
              <a:cs typeface="Times"/>
            </a:endParaRPr>
          </a:p>
          <a:p>
            <a:pPr marL="342900" indent="-342900">
              <a:buFont typeface="Arial" panose="020B0604020202020204" pitchFamily="34" charset="0"/>
              <a:buChar char="•"/>
            </a:pPr>
            <a:endParaRPr lang="en-US" dirty="0">
              <a:solidFill>
                <a:schemeClr val="bg1"/>
              </a:solidFill>
              <a:cs typeface="Times"/>
            </a:endParaRPr>
          </a:p>
          <a:p>
            <a:pPr marL="342900" indent="-342900">
              <a:buFont typeface="Arial" panose="020B0604020202020204" pitchFamily="34" charset="0"/>
              <a:buChar char="•"/>
            </a:pPr>
            <a:endParaRPr lang="en-US" dirty="0">
              <a:solidFill>
                <a:schemeClr val="bg1"/>
              </a:solidFill>
              <a:cs typeface="Times"/>
            </a:endParaRPr>
          </a:p>
          <a:p>
            <a:pPr marL="342900" indent="-342900">
              <a:buFont typeface="Arial" panose="020B0604020202020204" pitchFamily="34" charset="0"/>
              <a:buChar char="•"/>
            </a:pPr>
            <a:endParaRPr lang="en-US" dirty="0">
              <a:solidFill>
                <a:schemeClr val="bg1"/>
              </a:solidFill>
              <a:cs typeface="Times"/>
            </a:endParaRPr>
          </a:p>
          <a:p>
            <a:pPr marL="342900" indent="-342900">
              <a:buFont typeface="Arial" panose="020B0604020202020204" pitchFamily="34" charset="0"/>
              <a:buChar char="•"/>
            </a:pPr>
            <a:endParaRPr lang="en-US" dirty="0">
              <a:solidFill>
                <a:schemeClr val="bg1"/>
              </a:solidFill>
              <a:cs typeface="Times"/>
            </a:endParaRPr>
          </a:p>
          <a:p>
            <a:pPr marL="342900" indent="-342900">
              <a:buFont typeface="Arial" panose="020B0604020202020204" pitchFamily="34" charset="0"/>
              <a:buChar char="•"/>
            </a:pPr>
            <a:endParaRPr lang="en-US" dirty="0">
              <a:solidFill>
                <a:schemeClr val="bg1"/>
              </a:solidFill>
              <a:cs typeface="Times"/>
            </a:endParaRPr>
          </a:p>
          <a:p>
            <a:pPr marL="342900" indent="-342900">
              <a:buFont typeface="Arial" panose="020B0604020202020204" pitchFamily="34" charset="0"/>
              <a:buChar char="•"/>
            </a:pPr>
            <a:endParaRPr lang="en-US" dirty="0">
              <a:solidFill>
                <a:schemeClr val="bg1"/>
              </a:solidFill>
              <a:cs typeface="Times"/>
            </a:endParaRPr>
          </a:p>
          <a:p>
            <a:pPr marL="342900" indent="-342900">
              <a:buFont typeface="Arial" panose="020B0604020202020204" pitchFamily="34" charset="0"/>
              <a:buChar char="•"/>
            </a:pPr>
            <a:endParaRPr lang="en-US" dirty="0">
              <a:solidFill>
                <a:schemeClr val="bg1"/>
              </a:solidFill>
              <a:cs typeface="Times"/>
            </a:endParaRPr>
          </a:p>
          <a:p>
            <a:pPr marL="342900" indent="-342900">
              <a:buFont typeface="Arial" panose="020B0604020202020204" pitchFamily="34" charset="0"/>
              <a:buChar char="•"/>
            </a:pPr>
            <a:endParaRPr lang="en-US" dirty="0">
              <a:solidFill>
                <a:schemeClr val="bg1"/>
              </a:solidFill>
              <a:cs typeface="Times"/>
            </a:endParaRPr>
          </a:p>
          <a:p>
            <a:pPr marL="342900" indent="-342900">
              <a:buFont typeface="Arial" panose="020B0604020202020204" pitchFamily="34" charset="0"/>
              <a:buChar char="•"/>
            </a:pPr>
            <a:endParaRPr lang="en-US" dirty="0">
              <a:solidFill>
                <a:schemeClr val="bg1"/>
              </a:solidFill>
              <a:cs typeface="Times"/>
            </a:endParaRPr>
          </a:p>
          <a:p>
            <a:pPr marL="342900" indent="-342900">
              <a:buFont typeface="Arial" panose="020B0604020202020204" pitchFamily="34" charset="0"/>
              <a:buChar char="•"/>
            </a:pPr>
            <a:endParaRPr lang="en-US" dirty="0">
              <a:solidFill>
                <a:schemeClr val="bg1"/>
              </a:solidFill>
              <a:cs typeface="Times"/>
            </a:endParaRPr>
          </a:p>
          <a:p>
            <a:pPr marL="342900" indent="-342900">
              <a:buFont typeface="Arial" panose="020B0604020202020204" pitchFamily="34" charset="0"/>
              <a:buChar char="•"/>
            </a:pPr>
            <a:endParaRPr lang="en-US" dirty="0">
              <a:solidFill>
                <a:schemeClr val="bg1"/>
              </a:solidFill>
              <a:cs typeface="Times"/>
            </a:endParaRPr>
          </a:p>
          <a:p>
            <a:pPr marL="342900" indent="-342900">
              <a:buFont typeface="Arial" panose="020B0604020202020204" pitchFamily="34" charset="0"/>
              <a:buChar char="•"/>
            </a:pPr>
            <a:endParaRPr lang="en-US" dirty="0">
              <a:solidFill>
                <a:schemeClr val="bg1"/>
              </a:solidFill>
              <a:cs typeface="Times"/>
            </a:endParaRPr>
          </a:p>
          <a:p>
            <a:pPr lvl="6"/>
            <a:r>
              <a:rPr lang="en-US" dirty="0">
                <a:solidFill>
                  <a:schemeClr val="bg1"/>
                </a:solidFill>
                <a:cs typeface="Times"/>
              </a:rPr>
              <a:t>	Kanban – Manufacturing Pull System (</a:t>
            </a:r>
            <a:r>
              <a:rPr lang="en-US" dirty="0" err="1">
                <a:solidFill>
                  <a:schemeClr val="bg1"/>
                </a:solidFill>
                <a:cs typeface="Times"/>
              </a:rPr>
              <a:t>Petrullo</a:t>
            </a:r>
            <a:r>
              <a:rPr lang="en-US" dirty="0">
                <a:solidFill>
                  <a:schemeClr val="bg1"/>
                </a:solidFill>
                <a:cs typeface="Times"/>
              </a:rPr>
              <a:t>, 2015)</a:t>
            </a:r>
          </a:p>
        </p:txBody>
      </p:sp>
      <p:pic>
        <p:nvPicPr>
          <p:cNvPr id="4098" name="Picture 2" descr="Kanban System">
            <a:extLst>
              <a:ext uri="{FF2B5EF4-FFF2-40B4-BE49-F238E27FC236}">
                <a16:creationId xmlns:a16="http://schemas.microsoft.com/office/drawing/2014/main" id="{5A85BCBE-0945-C127-35A1-FD49682321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125" y="905164"/>
            <a:ext cx="7158183" cy="5368638"/>
          </a:xfrm>
          <a:prstGeom prst="rect">
            <a:avLst/>
          </a:prstGeom>
          <a:noFill/>
          <a:ln w="28575">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676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39E492-5902-5613-BE14-37C7987F5CEC}"/>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E7B952D7-3EB8-7EC7-8525-0D52B1811398}"/>
              </a:ext>
            </a:extLst>
          </p:cNvPr>
          <p:cNvSpPr>
            <a:spLocks noGrp="1"/>
          </p:cNvSpPr>
          <p:nvPr>
            <p:ph type="title"/>
          </p:nvPr>
        </p:nvSpPr>
        <p:spPr>
          <a:xfrm>
            <a:off x="726800" y="134791"/>
            <a:ext cx="8340390" cy="691782"/>
          </a:xfrm>
        </p:spPr>
        <p:txBody>
          <a:bodyPr/>
          <a:lstStyle/>
          <a:p>
            <a:pPr algn="ctr"/>
            <a:r>
              <a:rPr lang="en-US" dirty="0"/>
              <a:t>Overview (Kanban Board)</a:t>
            </a:r>
          </a:p>
        </p:txBody>
      </p:sp>
      <p:sp>
        <p:nvSpPr>
          <p:cNvPr id="4" name="TextBox 3">
            <a:extLst>
              <a:ext uri="{FF2B5EF4-FFF2-40B4-BE49-F238E27FC236}">
                <a16:creationId xmlns:a16="http://schemas.microsoft.com/office/drawing/2014/main" id="{60F5A262-3920-0FED-B0AE-2F53C01C11C3}"/>
              </a:ext>
            </a:extLst>
          </p:cNvPr>
          <p:cNvSpPr txBox="1"/>
          <p:nvPr/>
        </p:nvSpPr>
        <p:spPr>
          <a:xfrm>
            <a:off x="76810" y="826573"/>
            <a:ext cx="8990381" cy="5909310"/>
          </a:xfrm>
          <a:prstGeom prst="rect">
            <a:avLst/>
          </a:prstGeom>
          <a:solidFill>
            <a:srgbClr val="2E4050"/>
          </a:solidFill>
          <a:ln w="38100">
            <a:solidFill>
              <a:schemeClr val="bg1">
                <a:lumMod val="95000"/>
              </a:schemeClr>
            </a:solidFill>
          </a:ln>
        </p:spPr>
        <p:txBody>
          <a:bodyPr wrap="square" lIns="91440" tIns="45720" rIns="91440" bIns="45720" rtlCol="0" anchor="t">
            <a:spAutoFit/>
          </a:bodyPr>
          <a:lstStyle/>
          <a:p>
            <a:endParaRPr lang="en-US" dirty="0">
              <a:solidFill>
                <a:schemeClr val="bg1"/>
              </a:solidFill>
              <a:cs typeface="Times"/>
            </a:endParaRPr>
          </a:p>
          <a:p>
            <a:endParaRPr lang="en-US" dirty="0">
              <a:solidFill>
                <a:schemeClr val="bg1"/>
              </a:solidFill>
              <a:cs typeface="Times"/>
            </a:endParaRPr>
          </a:p>
          <a:p>
            <a:endParaRPr lang="en-US" dirty="0">
              <a:solidFill>
                <a:schemeClr val="bg1"/>
              </a:solidFill>
              <a:cs typeface="Times"/>
            </a:endParaRPr>
          </a:p>
          <a:p>
            <a:endParaRPr lang="en-US" dirty="0">
              <a:solidFill>
                <a:schemeClr val="bg1"/>
              </a:solidFill>
              <a:cs typeface="Times"/>
            </a:endParaRPr>
          </a:p>
          <a:p>
            <a:endParaRPr lang="en-US" dirty="0">
              <a:solidFill>
                <a:schemeClr val="bg1"/>
              </a:solidFill>
              <a:cs typeface="Times"/>
            </a:endParaRPr>
          </a:p>
          <a:p>
            <a:endParaRPr lang="en-US" dirty="0">
              <a:solidFill>
                <a:schemeClr val="bg1"/>
              </a:solidFill>
              <a:cs typeface="Times"/>
            </a:endParaRPr>
          </a:p>
          <a:p>
            <a:endParaRPr lang="en-US" dirty="0">
              <a:solidFill>
                <a:schemeClr val="bg1"/>
              </a:solidFill>
              <a:cs typeface="Times"/>
            </a:endParaRPr>
          </a:p>
          <a:p>
            <a:endParaRPr lang="en-US" dirty="0">
              <a:solidFill>
                <a:schemeClr val="bg1"/>
              </a:solidFill>
              <a:cs typeface="Times"/>
            </a:endParaRPr>
          </a:p>
          <a:p>
            <a:endParaRPr lang="en-US" dirty="0">
              <a:solidFill>
                <a:schemeClr val="bg1"/>
              </a:solidFill>
              <a:cs typeface="Times"/>
            </a:endParaRPr>
          </a:p>
          <a:p>
            <a:endParaRPr lang="en-US" dirty="0">
              <a:solidFill>
                <a:schemeClr val="bg1"/>
              </a:solidFill>
              <a:cs typeface="Times"/>
            </a:endParaRPr>
          </a:p>
          <a:p>
            <a:endParaRPr lang="en-US" dirty="0">
              <a:solidFill>
                <a:schemeClr val="bg1"/>
              </a:solidFill>
              <a:cs typeface="Times"/>
            </a:endParaRPr>
          </a:p>
          <a:p>
            <a:endParaRPr lang="en-US" dirty="0">
              <a:solidFill>
                <a:schemeClr val="bg1"/>
              </a:solidFill>
              <a:cs typeface="Times"/>
            </a:endParaRPr>
          </a:p>
          <a:p>
            <a:endParaRPr lang="en-US" dirty="0">
              <a:solidFill>
                <a:schemeClr val="bg1"/>
              </a:solidFill>
              <a:cs typeface="Times"/>
            </a:endParaRPr>
          </a:p>
          <a:p>
            <a:endParaRPr lang="en-US" dirty="0">
              <a:solidFill>
                <a:schemeClr val="bg1"/>
              </a:solidFill>
              <a:cs typeface="Times"/>
            </a:endParaRPr>
          </a:p>
          <a:p>
            <a:endParaRPr lang="en-US" dirty="0">
              <a:solidFill>
                <a:schemeClr val="bg1"/>
              </a:solidFill>
              <a:cs typeface="Times"/>
            </a:endParaRPr>
          </a:p>
          <a:p>
            <a:endParaRPr lang="en-US" dirty="0">
              <a:solidFill>
                <a:schemeClr val="bg1"/>
              </a:solidFill>
              <a:cs typeface="Times"/>
            </a:endParaRPr>
          </a:p>
          <a:p>
            <a:endParaRPr lang="en-US" dirty="0">
              <a:solidFill>
                <a:schemeClr val="bg1"/>
              </a:solidFill>
              <a:cs typeface="Times"/>
            </a:endParaRPr>
          </a:p>
          <a:p>
            <a:endParaRPr lang="en-US" dirty="0">
              <a:solidFill>
                <a:schemeClr val="bg1"/>
              </a:solidFill>
              <a:cs typeface="Times"/>
            </a:endParaRPr>
          </a:p>
          <a:p>
            <a:endParaRPr lang="en-US" dirty="0">
              <a:solidFill>
                <a:schemeClr val="bg1"/>
              </a:solidFill>
              <a:cs typeface="Times"/>
            </a:endParaRPr>
          </a:p>
          <a:p>
            <a:r>
              <a:rPr lang="en-US" dirty="0">
                <a:solidFill>
                  <a:schemeClr val="bg1"/>
                </a:solidFill>
                <a:cs typeface="Times"/>
              </a:rPr>
              <a:t>											      Sample Kanban Board (Payne, 2023)</a:t>
            </a:r>
          </a:p>
          <a:p>
            <a:endParaRPr lang="en-US" dirty="0">
              <a:solidFill>
                <a:schemeClr val="bg1"/>
              </a:solidFill>
              <a:cs typeface="Times"/>
            </a:endParaRPr>
          </a:p>
        </p:txBody>
      </p:sp>
      <p:pic>
        <p:nvPicPr>
          <p:cNvPr id="3" name="Picture 2">
            <a:extLst>
              <a:ext uri="{FF2B5EF4-FFF2-40B4-BE49-F238E27FC236}">
                <a16:creationId xmlns:a16="http://schemas.microsoft.com/office/drawing/2014/main" id="{8EA01409-D447-0545-1448-F416C77A3C21}"/>
              </a:ext>
            </a:extLst>
          </p:cNvPr>
          <p:cNvPicPr>
            <a:picLocks noChangeAspect="1"/>
          </p:cNvPicPr>
          <p:nvPr/>
        </p:nvPicPr>
        <p:blipFill>
          <a:blip r:embed="rId3"/>
          <a:stretch>
            <a:fillRect/>
          </a:stretch>
        </p:blipFill>
        <p:spPr>
          <a:xfrm>
            <a:off x="219151" y="979102"/>
            <a:ext cx="8705698" cy="5052325"/>
          </a:xfrm>
          <a:prstGeom prst="rect">
            <a:avLst/>
          </a:prstGeom>
          <a:ln w="28575">
            <a:solidFill>
              <a:schemeClr val="bg1">
                <a:lumMod val="95000"/>
              </a:schemeClr>
            </a:solidFill>
          </a:ln>
        </p:spPr>
      </p:pic>
      <p:sp>
        <p:nvSpPr>
          <p:cNvPr id="5" name="Arrow: Right 4">
            <a:extLst>
              <a:ext uri="{FF2B5EF4-FFF2-40B4-BE49-F238E27FC236}">
                <a16:creationId xmlns:a16="http://schemas.microsoft.com/office/drawing/2014/main" id="{FD75F558-BE85-5B25-0667-6F9DC77320BF}"/>
              </a:ext>
            </a:extLst>
          </p:cNvPr>
          <p:cNvSpPr/>
          <p:nvPr/>
        </p:nvSpPr>
        <p:spPr bwMode="auto">
          <a:xfrm>
            <a:off x="1449999" y="3162395"/>
            <a:ext cx="6431258" cy="685737"/>
          </a:xfrm>
          <a:prstGeom prst="rightArrow">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pitchFamily="28" charset="-128"/>
            </a:endParaRPr>
          </a:p>
        </p:txBody>
      </p:sp>
    </p:spTree>
    <p:extLst>
      <p:ext uri="{BB962C8B-B14F-4D97-AF65-F5344CB8AC3E}">
        <p14:creationId xmlns:p14="http://schemas.microsoft.com/office/powerpoint/2010/main" val="6750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A13B6-11F3-5498-2A5B-B893E70027D7}"/>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7A50B685-5194-F17A-FD4B-6D1F9A953E03}"/>
              </a:ext>
            </a:extLst>
          </p:cNvPr>
          <p:cNvSpPr>
            <a:spLocks noGrp="1"/>
          </p:cNvSpPr>
          <p:nvPr>
            <p:ph type="title"/>
          </p:nvPr>
        </p:nvSpPr>
        <p:spPr>
          <a:xfrm>
            <a:off x="726800" y="134791"/>
            <a:ext cx="8340390" cy="691782"/>
          </a:xfrm>
        </p:spPr>
        <p:txBody>
          <a:bodyPr/>
          <a:lstStyle/>
          <a:p>
            <a:pPr algn="ctr"/>
            <a:r>
              <a:rPr lang="en-US" dirty="0"/>
              <a:t>Overview (Kanban Board, cont.)</a:t>
            </a:r>
          </a:p>
        </p:txBody>
      </p:sp>
      <p:sp>
        <p:nvSpPr>
          <p:cNvPr id="4" name="TextBox 3">
            <a:extLst>
              <a:ext uri="{FF2B5EF4-FFF2-40B4-BE49-F238E27FC236}">
                <a16:creationId xmlns:a16="http://schemas.microsoft.com/office/drawing/2014/main" id="{0198309B-12E6-BCE4-9C50-A453F3CBA0E6}"/>
              </a:ext>
            </a:extLst>
          </p:cNvPr>
          <p:cNvSpPr txBox="1"/>
          <p:nvPr/>
        </p:nvSpPr>
        <p:spPr>
          <a:xfrm>
            <a:off x="76809" y="826573"/>
            <a:ext cx="8990381" cy="5940088"/>
          </a:xfrm>
          <a:prstGeom prst="rect">
            <a:avLst/>
          </a:prstGeom>
          <a:solidFill>
            <a:srgbClr val="2E4050"/>
          </a:solidFill>
          <a:ln w="38100">
            <a:solidFill>
              <a:schemeClr val="bg1">
                <a:lumMod val="95000"/>
              </a:schemeClr>
            </a:solidFill>
          </a:ln>
        </p:spPr>
        <p:txBody>
          <a:bodyPr wrap="square" lIns="91440" tIns="45720" rIns="91440" bIns="45720" rtlCol="0" anchor="t">
            <a:spAutoFit/>
          </a:bodyPr>
          <a:lstStyle/>
          <a:p>
            <a:endParaRPr lang="en-US" dirty="0">
              <a:solidFill>
                <a:schemeClr val="bg1"/>
              </a:solidFill>
              <a:cs typeface="Times"/>
            </a:endParaRPr>
          </a:p>
          <a:p>
            <a:endParaRPr lang="en-US" dirty="0">
              <a:solidFill>
                <a:schemeClr val="bg1"/>
              </a:solidFill>
              <a:cs typeface="Times"/>
            </a:endParaRPr>
          </a:p>
          <a:p>
            <a:endParaRPr lang="en-US" dirty="0">
              <a:solidFill>
                <a:schemeClr val="bg1"/>
              </a:solidFill>
              <a:cs typeface="Times"/>
            </a:endParaRPr>
          </a:p>
          <a:p>
            <a:endParaRPr lang="en-US" dirty="0">
              <a:solidFill>
                <a:schemeClr val="bg1"/>
              </a:solidFill>
              <a:cs typeface="Times"/>
            </a:endParaRPr>
          </a:p>
          <a:p>
            <a:endParaRPr lang="en-US" dirty="0">
              <a:solidFill>
                <a:schemeClr val="bg1"/>
              </a:solidFill>
              <a:cs typeface="Times"/>
            </a:endParaRPr>
          </a:p>
          <a:p>
            <a:endParaRPr lang="en-US" dirty="0">
              <a:solidFill>
                <a:schemeClr val="bg1"/>
              </a:solidFill>
              <a:cs typeface="Times"/>
            </a:endParaRPr>
          </a:p>
          <a:p>
            <a:endParaRPr lang="en-US" dirty="0">
              <a:solidFill>
                <a:schemeClr val="bg1"/>
              </a:solidFill>
              <a:cs typeface="Times"/>
            </a:endParaRPr>
          </a:p>
          <a:p>
            <a:endParaRPr lang="en-US" dirty="0">
              <a:solidFill>
                <a:schemeClr val="bg1"/>
              </a:solidFill>
              <a:cs typeface="Times"/>
            </a:endParaRPr>
          </a:p>
          <a:p>
            <a:endParaRPr lang="en-US" dirty="0">
              <a:solidFill>
                <a:schemeClr val="bg1"/>
              </a:solidFill>
              <a:cs typeface="Times"/>
            </a:endParaRPr>
          </a:p>
          <a:p>
            <a:endParaRPr lang="en-US" dirty="0">
              <a:solidFill>
                <a:schemeClr val="bg1"/>
              </a:solidFill>
              <a:cs typeface="Times"/>
            </a:endParaRPr>
          </a:p>
          <a:p>
            <a:endParaRPr lang="en-US" dirty="0">
              <a:solidFill>
                <a:schemeClr val="bg1"/>
              </a:solidFill>
              <a:cs typeface="Times"/>
            </a:endParaRPr>
          </a:p>
          <a:p>
            <a:endParaRPr lang="en-US" dirty="0">
              <a:solidFill>
                <a:schemeClr val="bg1"/>
              </a:solidFill>
              <a:cs typeface="Times"/>
            </a:endParaRPr>
          </a:p>
          <a:p>
            <a:endParaRPr lang="en-US" dirty="0">
              <a:solidFill>
                <a:schemeClr val="bg1"/>
              </a:solidFill>
              <a:cs typeface="Times"/>
            </a:endParaRPr>
          </a:p>
          <a:p>
            <a:endParaRPr lang="en-US" sz="1600" dirty="0">
              <a:solidFill>
                <a:schemeClr val="bg1"/>
              </a:solidFill>
              <a:cs typeface="Times"/>
            </a:endParaRPr>
          </a:p>
          <a:p>
            <a:endParaRPr lang="en-US" sz="1600" dirty="0">
              <a:solidFill>
                <a:schemeClr val="bg1"/>
              </a:solidFill>
              <a:cs typeface="Times"/>
            </a:endParaRPr>
          </a:p>
          <a:p>
            <a:r>
              <a:rPr lang="en-US" sz="1600" dirty="0">
                <a:solidFill>
                  <a:schemeClr val="bg1"/>
                </a:solidFill>
                <a:cs typeface="Times"/>
              </a:rPr>
              <a:t>											  </a:t>
            </a:r>
          </a:p>
          <a:p>
            <a:endParaRPr lang="en-US" sz="1600" dirty="0">
              <a:solidFill>
                <a:schemeClr val="bg1"/>
              </a:solidFill>
              <a:cs typeface="Times"/>
            </a:endParaRPr>
          </a:p>
          <a:p>
            <a:r>
              <a:rPr lang="en-US" sz="1600" dirty="0">
                <a:solidFill>
                  <a:schemeClr val="bg1"/>
                </a:solidFill>
                <a:cs typeface="Times"/>
              </a:rPr>
              <a:t>    											 	    Sample Kanban Board (Payne, 2023)</a:t>
            </a:r>
          </a:p>
          <a:p>
            <a:endParaRPr lang="en-US" sz="1600" dirty="0">
              <a:solidFill>
                <a:schemeClr val="bg1"/>
              </a:solidFill>
              <a:cs typeface="Times"/>
            </a:endParaRPr>
          </a:p>
          <a:p>
            <a:pPr marL="285750" indent="-285750">
              <a:buFont typeface="Arial" panose="020B0604020202020204" pitchFamily="34" charset="0"/>
              <a:buChar char="•"/>
            </a:pPr>
            <a:r>
              <a:rPr lang="en-US" sz="1600" dirty="0">
                <a:solidFill>
                  <a:schemeClr val="bg1"/>
                </a:solidFill>
                <a:cs typeface="Times"/>
              </a:rPr>
              <a:t>Both the </a:t>
            </a:r>
            <a:r>
              <a:rPr lang="en-US" sz="1600" i="1" dirty="0">
                <a:solidFill>
                  <a:schemeClr val="bg1"/>
                </a:solidFill>
                <a:cs typeface="Times"/>
              </a:rPr>
              <a:t>Doing</a:t>
            </a:r>
            <a:r>
              <a:rPr lang="en-US" sz="1600" dirty="0">
                <a:solidFill>
                  <a:schemeClr val="bg1"/>
                </a:solidFill>
                <a:cs typeface="Times"/>
              </a:rPr>
              <a:t> and the </a:t>
            </a:r>
            <a:r>
              <a:rPr lang="en-US" sz="1600" i="1" dirty="0">
                <a:solidFill>
                  <a:schemeClr val="bg1"/>
                </a:solidFill>
                <a:cs typeface="Times"/>
              </a:rPr>
              <a:t>Quality Assurance (QA) </a:t>
            </a:r>
            <a:r>
              <a:rPr lang="en-US" sz="1600" dirty="0">
                <a:solidFill>
                  <a:schemeClr val="bg1"/>
                </a:solidFill>
                <a:cs typeface="Times"/>
              </a:rPr>
              <a:t>columns are further subdivided into two columns each; an </a:t>
            </a:r>
            <a:r>
              <a:rPr lang="en-US" sz="1600" i="1" dirty="0">
                <a:solidFill>
                  <a:schemeClr val="bg1"/>
                </a:solidFill>
                <a:cs typeface="Times"/>
              </a:rPr>
              <a:t>Underway </a:t>
            </a:r>
            <a:r>
              <a:rPr lang="en-US" sz="1600" dirty="0">
                <a:solidFill>
                  <a:schemeClr val="bg1"/>
                </a:solidFill>
                <a:cs typeface="Times"/>
              </a:rPr>
              <a:t>and a </a:t>
            </a:r>
            <a:r>
              <a:rPr lang="en-US" sz="1600" i="1" dirty="0">
                <a:solidFill>
                  <a:schemeClr val="bg1"/>
                </a:solidFill>
                <a:cs typeface="Times"/>
              </a:rPr>
              <a:t>Done</a:t>
            </a:r>
            <a:r>
              <a:rPr lang="en-US" sz="1600" dirty="0">
                <a:solidFill>
                  <a:schemeClr val="bg1"/>
                </a:solidFill>
                <a:cs typeface="Times"/>
              </a:rPr>
              <a:t> column</a:t>
            </a:r>
          </a:p>
          <a:p>
            <a:endParaRPr lang="en-US" dirty="0">
              <a:solidFill>
                <a:schemeClr val="bg1"/>
              </a:solidFill>
              <a:cs typeface="Times"/>
            </a:endParaRPr>
          </a:p>
        </p:txBody>
      </p:sp>
      <p:pic>
        <p:nvPicPr>
          <p:cNvPr id="8" name="Picture 7">
            <a:extLst>
              <a:ext uri="{FF2B5EF4-FFF2-40B4-BE49-F238E27FC236}">
                <a16:creationId xmlns:a16="http://schemas.microsoft.com/office/drawing/2014/main" id="{AB9194EB-F13B-2614-5A74-D4D6E07D44E8}"/>
              </a:ext>
            </a:extLst>
          </p:cNvPr>
          <p:cNvPicPr>
            <a:picLocks noChangeAspect="1"/>
          </p:cNvPicPr>
          <p:nvPr/>
        </p:nvPicPr>
        <p:blipFill>
          <a:blip r:embed="rId3"/>
          <a:stretch>
            <a:fillRect/>
          </a:stretch>
        </p:blipFill>
        <p:spPr>
          <a:xfrm>
            <a:off x="167080" y="921516"/>
            <a:ext cx="8810402" cy="4427232"/>
          </a:xfrm>
          <a:prstGeom prst="rect">
            <a:avLst/>
          </a:prstGeom>
        </p:spPr>
      </p:pic>
      <p:pic>
        <p:nvPicPr>
          <p:cNvPr id="10" name="Picture 9">
            <a:extLst>
              <a:ext uri="{FF2B5EF4-FFF2-40B4-BE49-F238E27FC236}">
                <a16:creationId xmlns:a16="http://schemas.microsoft.com/office/drawing/2014/main" id="{81B7B06E-958B-A4B5-23DE-A085305D7639}"/>
              </a:ext>
            </a:extLst>
          </p:cNvPr>
          <p:cNvPicPr>
            <a:picLocks noChangeAspect="1"/>
          </p:cNvPicPr>
          <p:nvPr/>
        </p:nvPicPr>
        <p:blipFill>
          <a:blip r:embed="rId4"/>
          <a:stretch>
            <a:fillRect/>
          </a:stretch>
        </p:blipFill>
        <p:spPr>
          <a:xfrm>
            <a:off x="282760" y="1657955"/>
            <a:ext cx="1499153" cy="209559"/>
          </a:xfrm>
          <a:prstGeom prst="rect">
            <a:avLst/>
          </a:prstGeom>
        </p:spPr>
      </p:pic>
      <p:sp>
        <p:nvSpPr>
          <p:cNvPr id="5" name="Rectangle: Rounded Corners 4">
            <a:extLst>
              <a:ext uri="{FF2B5EF4-FFF2-40B4-BE49-F238E27FC236}">
                <a16:creationId xmlns:a16="http://schemas.microsoft.com/office/drawing/2014/main" id="{5F5288E0-8808-546D-DCA9-B0F6A699A1EA}"/>
              </a:ext>
            </a:extLst>
          </p:cNvPr>
          <p:cNvSpPr/>
          <p:nvPr/>
        </p:nvSpPr>
        <p:spPr bwMode="auto">
          <a:xfrm>
            <a:off x="272928" y="1673215"/>
            <a:ext cx="453872" cy="139709"/>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pitchFamily="28" charset="-128"/>
            </a:endParaRPr>
          </a:p>
        </p:txBody>
      </p:sp>
      <p:pic>
        <p:nvPicPr>
          <p:cNvPr id="3" name="Picture 2">
            <a:extLst>
              <a:ext uri="{FF2B5EF4-FFF2-40B4-BE49-F238E27FC236}">
                <a16:creationId xmlns:a16="http://schemas.microsoft.com/office/drawing/2014/main" id="{FF42635F-6E6D-40C6-953C-A50D15421143}"/>
              </a:ext>
            </a:extLst>
          </p:cNvPr>
          <p:cNvPicPr>
            <a:picLocks noChangeAspect="1"/>
          </p:cNvPicPr>
          <p:nvPr/>
        </p:nvPicPr>
        <p:blipFill>
          <a:blip r:embed="rId5"/>
          <a:stretch>
            <a:fillRect/>
          </a:stretch>
        </p:blipFill>
        <p:spPr>
          <a:xfrm>
            <a:off x="272928" y="1724248"/>
            <a:ext cx="1532314" cy="177351"/>
          </a:xfrm>
          <a:prstGeom prst="rect">
            <a:avLst/>
          </a:prstGeom>
        </p:spPr>
      </p:pic>
    </p:spTree>
    <p:extLst>
      <p:ext uri="{BB962C8B-B14F-4D97-AF65-F5344CB8AC3E}">
        <p14:creationId xmlns:p14="http://schemas.microsoft.com/office/powerpoint/2010/main" val="294239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243 -0.00023 L 0.18559 0.06968 L 0.38959 0.06968 L 0.58247 0.06968 L 0.75938 0.06852 " pathEditMode="relative" rAng="0" ptsTypes="AAAAA">
                                      <p:cBhvr>
                                        <p:cTn id="6" dur="12000" fill="hold"/>
                                        <p:tgtEl>
                                          <p:spTgt spid="3"/>
                                        </p:tgtEl>
                                        <p:attrNameLst>
                                          <p:attrName>ppt_x</p:attrName>
                                          <p:attrName>ppt_y</p:attrName>
                                        </p:attrNameLst>
                                      </p:cBhvr>
                                      <p:rCtr x="38090" y="34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D4CE42-064A-23F2-88C7-7AD6FC2414CC}"/>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A22661C0-CA3C-FBC1-48DD-64C50760E736}"/>
              </a:ext>
            </a:extLst>
          </p:cNvPr>
          <p:cNvSpPr>
            <a:spLocks noGrp="1"/>
          </p:cNvSpPr>
          <p:nvPr>
            <p:ph type="title"/>
          </p:nvPr>
        </p:nvSpPr>
        <p:spPr>
          <a:xfrm>
            <a:off x="726800" y="134791"/>
            <a:ext cx="8340390" cy="691782"/>
          </a:xfrm>
        </p:spPr>
        <p:txBody>
          <a:bodyPr/>
          <a:lstStyle/>
          <a:p>
            <a:pPr algn="ctr"/>
            <a:r>
              <a:rPr lang="en-US" dirty="0"/>
              <a:t>Defense Applications</a:t>
            </a:r>
          </a:p>
        </p:txBody>
      </p:sp>
      <p:sp>
        <p:nvSpPr>
          <p:cNvPr id="4" name="TextBox 3">
            <a:extLst>
              <a:ext uri="{FF2B5EF4-FFF2-40B4-BE49-F238E27FC236}">
                <a16:creationId xmlns:a16="http://schemas.microsoft.com/office/drawing/2014/main" id="{0E0AED4C-774B-602E-841E-482EABEDCFFF}"/>
              </a:ext>
            </a:extLst>
          </p:cNvPr>
          <p:cNvSpPr txBox="1"/>
          <p:nvPr/>
        </p:nvSpPr>
        <p:spPr>
          <a:xfrm>
            <a:off x="76809" y="826573"/>
            <a:ext cx="8990381" cy="5909310"/>
          </a:xfrm>
          <a:prstGeom prst="rect">
            <a:avLst/>
          </a:prstGeom>
          <a:solidFill>
            <a:srgbClr val="2E4050"/>
          </a:solidFill>
          <a:ln w="38100">
            <a:solidFill>
              <a:schemeClr val="bg1">
                <a:lumMod val="95000"/>
              </a:schemeClr>
            </a:solidFill>
          </a:ln>
        </p:spPr>
        <p:txBody>
          <a:bodyPr wrap="square" lIns="91440" tIns="45720" rIns="91440" bIns="45720" rtlCol="0" anchor="t">
            <a:spAutoFit/>
          </a:bodyPr>
          <a:lstStyle/>
          <a:p>
            <a:endParaRPr lang="en-US" dirty="0">
              <a:solidFill>
                <a:schemeClr val="bg1"/>
              </a:solidFill>
              <a:cs typeface="Times"/>
            </a:endParaRPr>
          </a:p>
          <a:p>
            <a:pPr marL="285750" indent="-285750">
              <a:buFont typeface="Arial" panose="020B0604020202020204" pitchFamily="34" charset="0"/>
              <a:buChar char="•"/>
            </a:pPr>
            <a:r>
              <a:rPr lang="en-US" b="1" dirty="0">
                <a:solidFill>
                  <a:schemeClr val="bg1"/>
                </a:solidFill>
                <a:cs typeface="Times"/>
              </a:rPr>
              <a:t>How is Kanban Relevant to Military/Defense Applications?</a:t>
            </a:r>
          </a:p>
          <a:p>
            <a:pPr marL="800100" lvl="1" indent="-342900">
              <a:buFont typeface="Courier New" panose="02070309020205020404" pitchFamily="49" charset="0"/>
              <a:buChar char="o"/>
            </a:pPr>
            <a:r>
              <a:rPr lang="en-US" dirty="0">
                <a:solidFill>
                  <a:schemeClr val="bg1"/>
                </a:solidFill>
                <a:cs typeface="Times"/>
              </a:rPr>
              <a:t>The ability to visualize tasks, limit work-in-progress, and flow/process optimization</a:t>
            </a:r>
          </a:p>
          <a:p>
            <a:pPr lvl="1"/>
            <a:r>
              <a:rPr lang="en-US" dirty="0">
                <a:solidFill>
                  <a:schemeClr val="bg1"/>
                </a:solidFill>
                <a:cs typeface="Times"/>
              </a:rPr>
              <a:t>can be applied to a myriad of military tasks: maintenance, training/readiness, etc.</a:t>
            </a:r>
          </a:p>
          <a:p>
            <a:pPr lvl="1"/>
            <a:endParaRPr lang="en-US" dirty="0">
              <a:solidFill>
                <a:schemeClr val="bg1"/>
              </a:solidFill>
              <a:cs typeface="Times"/>
            </a:endParaRPr>
          </a:p>
          <a:p>
            <a:pPr marL="742950" lvl="1" indent="-285750">
              <a:buFont typeface="Courier New" panose="02070309020205020404" pitchFamily="49" charset="0"/>
              <a:buChar char="o"/>
            </a:pPr>
            <a:r>
              <a:rPr lang="en-US" dirty="0">
                <a:solidFill>
                  <a:schemeClr val="bg1"/>
                </a:solidFill>
                <a:cs typeface="Times"/>
              </a:rPr>
              <a:t>However, Kanban is particularly useful in the management of DoD software programs or programs that rely heavily on integrated software to meet their given requirement.</a:t>
            </a:r>
          </a:p>
          <a:p>
            <a:pPr marL="742950" lvl="1" indent="-285750">
              <a:buFont typeface="Courier New" panose="02070309020205020404" pitchFamily="49" charset="0"/>
              <a:buChar char="o"/>
            </a:pPr>
            <a:endParaRPr lang="en-US" b="1" dirty="0">
              <a:solidFill>
                <a:schemeClr val="bg1"/>
              </a:solidFill>
              <a:cs typeface="Times"/>
            </a:endParaRPr>
          </a:p>
          <a:p>
            <a:pPr marL="742950" lvl="1" indent="-285750">
              <a:buFont typeface="Courier New" panose="02070309020205020404" pitchFamily="49" charset="0"/>
              <a:buChar char="o"/>
            </a:pPr>
            <a:endParaRPr lang="en-US" b="1" dirty="0">
              <a:solidFill>
                <a:schemeClr val="bg1"/>
              </a:solidFill>
              <a:cs typeface="Times"/>
            </a:endParaRPr>
          </a:p>
          <a:p>
            <a:pPr marL="742950" lvl="1" indent="-285750">
              <a:buFont typeface="Courier New" panose="02070309020205020404" pitchFamily="49" charset="0"/>
              <a:buChar char="o"/>
            </a:pPr>
            <a:endParaRPr lang="en-US" b="1" dirty="0">
              <a:solidFill>
                <a:schemeClr val="bg1"/>
              </a:solidFill>
              <a:cs typeface="Times"/>
            </a:endParaRPr>
          </a:p>
          <a:p>
            <a:pPr marL="742950" lvl="1" indent="-285750">
              <a:buFont typeface="Courier New" panose="02070309020205020404" pitchFamily="49" charset="0"/>
              <a:buChar char="o"/>
            </a:pPr>
            <a:endParaRPr lang="en-US" b="1" dirty="0">
              <a:solidFill>
                <a:schemeClr val="bg1"/>
              </a:solidFill>
              <a:cs typeface="Times"/>
            </a:endParaRPr>
          </a:p>
          <a:p>
            <a:pPr marL="742950" lvl="1" indent="-285750">
              <a:buFont typeface="Courier New" panose="02070309020205020404" pitchFamily="49" charset="0"/>
              <a:buChar char="o"/>
            </a:pPr>
            <a:endParaRPr lang="en-US" b="1" dirty="0">
              <a:solidFill>
                <a:schemeClr val="bg1"/>
              </a:solidFill>
              <a:cs typeface="Times"/>
            </a:endParaRPr>
          </a:p>
          <a:p>
            <a:pPr marL="742950" lvl="1" indent="-285750">
              <a:buFont typeface="Courier New" panose="02070309020205020404" pitchFamily="49" charset="0"/>
              <a:buChar char="o"/>
            </a:pPr>
            <a:endParaRPr lang="en-US" b="1" dirty="0">
              <a:solidFill>
                <a:schemeClr val="bg1"/>
              </a:solidFill>
              <a:cs typeface="Times"/>
            </a:endParaRPr>
          </a:p>
          <a:p>
            <a:pPr marL="742950" lvl="1" indent="-285750">
              <a:buFont typeface="Courier New" panose="02070309020205020404" pitchFamily="49" charset="0"/>
              <a:buChar char="o"/>
            </a:pPr>
            <a:endParaRPr lang="en-US" b="1" dirty="0">
              <a:solidFill>
                <a:schemeClr val="bg1"/>
              </a:solidFill>
              <a:cs typeface="Times"/>
            </a:endParaRPr>
          </a:p>
          <a:p>
            <a:pPr marL="742950" lvl="1" indent="-285750">
              <a:buFont typeface="Courier New" panose="02070309020205020404" pitchFamily="49" charset="0"/>
              <a:buChar char="o"/>
            </a:pPr>
            <a:endParaRPr lang="en-US" b="1" dirty="0">
              <a:solidFill>
                <a:schemeClr val="bg1"/>
              </a:solidFill>
              <a:cs typeface="Times"/>
            </a:endParaRPr>
          </a:p>
          <a:p>
            <a:pPr marL="742950" lvl="1" indent="-285750">
              <a:buFont typeface="Courier New" panose="02070309020205020404" pitchFamily="49" charset="0"/>
              <a:buChar char="o"/>
            </a:pPr>
            <a:endParaRPr lang="en-US" b="1" dirty="0">
              <a:solidFill>
                <a:schemeClr val="bg1"/>
              </a:solidFill>
              <a:cs typeface="Times"/>
            </a:endParaRPr>
          </a:p>
          <a:p>
            <a:pPr marL="742950" lvl="1" indent="-285750">
              <a:buFont typeface="Courier New" panose="02070309020205020404" pitchFamily="49" charset="0"/>
              <a:buChar char="o"/>
            </a:pPr>
            <a:endParaRPr lang="en-US" b="1" dirty="0">
              <a:solidFill>
                <a:schemeClr val="bg1"/>
              </a:solidFill>
              <a:cs typeface="Times"/>
            </a:endParaRPr>
          </a:p>
          <a:p>
            <a:pPr marL="742950" lvl="1" indent="-285750">
              <a:buFont typeface="Courier New" panose="02070309020205020404" pitchFamily="49" charset="0"/>
              <a:buChar char="o"/>
            </a:pPr>
            <a:endParaRPr lang="en-US" b="1" dirty="0">
              <a:solidFill>
                <a:schemeClr val="bg1"/>
              </a:solidFill>
              <a:cs typeface="Times"/>
            </a:endParaRPr>
          </a:p>
          <a:p>
            <a:pPr marL="742950" lvl="1" indent="-285750">
              <a:buFont typeface="Courier New" panose="02070309020205020404" pitchFamily="49" charset="0"/>
              <a:buChar char="o"/>
            </a:pPr>
            <a:endParaRPr lang="en-US" b="1" dirty="0">
              <a:solidFill>
                <a:schemeClr val="bg1"/>
              </a:solidFill>
              <a:cs typeface="Times"/>
            </a:endParaRPr>
          </a:p>
          <a:p>
            <a:pPr marL="742950" lvl="1" indent="-285750">
              <a:buFont typeface="Courier New" panose="02070309020205020404" pitchFamily="49" charset="0"/>
              <a:buChar char="o"/>
            </a:pPr>
            <a:endParaRPr lang="en-US" b="1" dirty="0">
              <a:solidFill>
                <a:schemeClr val="bg1"/>
              </a:solidFill>
              <a:cs typeface="Times"/>
            </a:endParaRPr>
          </a:p>
          <a:p>
            <a:pPr lvl="8"/>
            <a:r>
              <a:rPr lang="en-US" sz="1600" dirty="0">
                <a:solidFill>
                  <a:schemeClr val="bg1"/>
                </a:solidFill>
                <a:cs typeface="Times"/>
              </a:rPr>
              <a:t>           Adaptive Acquisition Pathways (DAU, 2020)</a:t>
            </a:r>
          </a:p>
        </p:txBody>
      </p:sp>
      <p:pic>
        <p:nvPicPr>
          <p:cNvPr id="3" name="Picture 2">
            <a:extLst>
              <a:ext uri="{FF2B5EF4-FFF2-40B4-BE49-F238E27FC236}">
                <a16:creationId xmlns:a16="http://schemas.microsoft.com/office/drawing/2014/main" id="{A2EC5730-BD0D-804F-E3B7-C6F7E01A66A1}"/>
              </a:ext>
            </a:extLst>
          </p:cNvPr>
          <p:cNvPicPr>
            <a:picLocks noChangeAspect="1"/>
          </p:cNvPicPr>
          <p:nvPr/>
        </p:nvPicPr>
        <p:blipFill>
          <a:blip r:embed="rId3"/>
          <a:stretch>
            <a:fillRect/>
          </a:stretch>
        </p:blipFill>
        <p:spPr>
          <a:xfrm>
            <a:off x="1302327" y="3031758"/>
            <a:ext cx="6770256" cy="3212023"/>
          </a:xfrm>
          <a:prstGeom prst="rect">
            <a:avLst/>
          </a:prstGeom>
          <a:ln w="19050">
            <a:solidFill>
              <a:schemeClr val="bg1"/>
            </a:solidFill>
          </a:ln>
        </p:spPr>
      </p:pic>
      <p:sp>
        <p:nvSpPr>
          <p:cNvPr id="2" name="Rectangle: Rounded Corners 1">
            <a:extLst>
              <a:ext uri="{FF2B5EF4-FFF2-40B4-BE49-F238E27FC236}">
                <a16:creationId xmlns:a16="http://schemas.microsoft.com/office/drawing/2014/main" id="{B72BF29A-0423-A698-11E3-F82E6CB34F27}"/>
              </a:ext>
            </a:extLst>
          </p:cNvPr>
          <p:cNvSpPr/>
          <p:nvPr/>
        </p:nvSpPr>
        <p:spPr bwMode="auto">
          <a:xfrm>
            <a:off x="2752435" y="4765965"/>
            <a:ext cx="3740727" cy="406400"/>
          </a:xfrm>
          <a:prstGeom prst="round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pitchFamily="28" charset="-128"/>
            </a:endParaRPr>
          </a:p>
        </p:txBody>
      </p:sp>
    </p:spTree>
    <p:extLst>
      <p:ext uri="{BB962C8B-B14F-4D97-AF65-F5344CB8AC3E}">
        <p14:creationId xmlns:p14="http://schemas.microsoft.com/office/powerpoint/2010/main" val="2027264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60E8EA-FEA8-327B-8C10-D95DF0D4DDFD}"/>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10ECEA72-D88E-72C4-B00D-6CC398E0982F}"/>
              </a:ext>
            </a:extLst>
          </p:cNvPr>
          <p:cNvSpPr>
            <a:spLocks noGrp="1"/>
          </p:cNvSpPr>
          <p:nvPr>
            <p:ph type="title"/>
          </p:nvPr>
        </p:nvSpPr>
        <p:spPr>
          <a:xfrm>
            <a:off x="726800" y="134791"/>
            <a:ext cx="8340390" cy="691782"/>
          </a:xfrm>
        </p:spPr>
        <p:txBody>
          <a:bodyPr/>
          <a:lstStyle/>
          <a:p>
            <a:pPr algn="ctr"/>
            <a:r>
              <a:rPr lang="en-US" dirty="0"/>
              <a:t>Defense Applications (cont.)</a:t>
            </a:r>
          </a:p>
        </p:txBody>
      </p:sp>
      <p:sp>
        <p:nvSpPr>
          <p:cNvPr id="4" name="TextBox 3">
            <a:extLst>
              <a:ext uri="{FF2B5EF4-FFF2-40B4-BE49-F238E27FC236}">
                <a16:creationId xmlns:a16="http://schemas.microsoft.com/office/drawing/2014/main" id="{F2F87D48-4EC0-E4F1-1DBF-A1B48ABBB708}"/>
              </a:ext>
            </a:extLst>
          </p:cNvPr>
          <p:cNvSpPr txBox="1"/>
          <p:nvPr/>
        </p:nvSpPr>
        <p:spPr>
          <a:xfrm>
            <a:off x="76809" y="826573"/>
            <a:ext cx="8990381" cy="5909310"/>
          </a:xfrm>
          <a:prstGeom prst="rect">
            <a:avLst/>
          </a:prstGeom>
          <a:solidFill>
            <a:srgbClr val="2E4050"/>
          </a:solidFill>
          <a:ln w="38100">
            <a:solidFill>
              <a:schemeClr val="bg1">
                <a:lumMod val="95000"/>
              </a:schemeClr>
            </a:solidFill>
          </a:ln>
        </p:spPr>
        <p:txBody>
          <a:bodyPr wrap="square" lIns="91440" tIns="45720" rIns="91440" bIns="45720" rtlCol="0" anchor="t">
            <a:spAutoFit/>
          </a:bodyPr>
          <a:lstStyle/>
          <a:p>
            <a:endParaRPr lang="en-US" dirty="0">
              <a:solidFill>
                <a:schemeClr val="bg1"/>
              </a:solidFill>
              <a:cs typeface="Times"/>
            </a:endParaRPr>
          </a:p>
          <a:p>
            <a:endParaRPr lang="en-US" dirty="0">
              <a:solidFill>
                <a:schemeClr val="bg1"/>
              </a:solidFill>
              <a:cs typeface="Times"/>
            </a:endParaRPr>
          </a:p>
          <a:p>
            <a:endParaRPr lang="en-US" dirty="0">
              <a:solidFill>
                <a:schemeClr val="bg1"/>
              </a:solidFill>
              <a:cs typeface="Times"/>
            </a:endParaRPr>
          </a:p>
          <a:p>
            <a:endParaRPr lang="en-US" dirty="0">
              <a:solidFill>
                <a:schemeClr val="bg1"/>
              </a:solidFill>
              <a:cs typeface="Times"/>
            </a:endParaRPr>
          </a:p>
          <a:p>
            <a:endParaRPr lang="en-US" dirty="0">
              <a:solidFill>
                <a:schemeClr val="bg1"/>
              </a:solidFill>
              <a:cs typeface="Times"/>
            </a:endParaRPr>
          </a:p>
          <a:p>
            <a:endParaRPr lang="en-US" dirty="0">
              <a:solidFill>
                <a:schemeClr val="bg1"/>
              </a:solidFill>
              <a:cs typeface="Times"/>
            </a:endParaRPr>
          </a:p>
          <a:p>
            <a:endParaRPr lang="en-US" dirty="0">
              <a:solidFill>
                <a:schemeClr val="bg1"/>
              </a:solidFill>
              <a:cs typeface="Times"/>
            </a:endParaRPr>
          </a:p>
          <a:p>
            <a:endParaRPr lang="en-US" dirty="0">
              <a:solidFill>
                <a:schemeClr val="bg1"/>
              </a:solidFill>
              <a:cs typeface="Times"/>
            </a:endParaRPr>
          </a:p>
          <a:p>
            <a:endParaRPr lang="en-US" dirty="0">
              <a:solidFill>
                <a:schemeClr val="bg1"/>
              </a:solidFill>
              <a:cs typeface="Times"/>
            </a:endParaRPr>
          </a:p>
          <a:p>
            <a:endParaRPr lang="en-US" dirty="0">
              <a:solidFill>
                <a:schemeClr val="bg1"/>
              </a:solidFill>
              <a:cs typeface="Times"/>
            </a:endParaRPr>
          </a:p>
          <a:p>
            <a:endParaRPr lang="en-US" dirty="0">
              <a:solidFill>
                <a:schemeClr val="bg1"/>
              </a:solidFill>
              <a:cs typeface="Times"/>
            </a:endParaRPr>
          </a:p>
          <a:p>
            <a:endParaRPr lang="en-US" dirty="0">
              <a:solidFill>
                <a:schemeClr val="bg1"/>
              </a:solidFill>
              <a:cs typeface="Times"/>
            </a:endParaRPr>
          </a:p>
          <a:p>
            <a:endParaRPr lang="en-US" dirty="0">
              <a:solidFill>
                <a:schemeClr val="bg1"/>
              </a:solidFill>
              <a:cs typeface="Times"/>
            </a:endParaRPr>
          </a:p>
          <a:p>
            <a:endParaRPr lang="en-US" dirty="0">
              <a:solidFill>
                <a:schemeClr val="bg1"/>
              </a:solidFill>
              <a:cs typeface="Times"/>
            </a:endParaRPr>
          </a:p>
          <a:p>
            <a:pPr marL="742950" lvl="1" indent="-285750">
              <a:buFont typeface="Courier New" panose="02070309020205020404" pitchFamily="49" charset="0"/>
              <a:buChar char="o"/>
            </a:pPr>
            <a:endParaRPr lang="en-US" b="1" dirty="0">
              <a:solidFill>
                <a:schemeClr val="bg1"/>
              </a:solidFill>
              <a:cs typeface="Times"/>
            </a:endParaRPr>
          </a:p>
          <a:p>
            <a:pPr marL="742950" lvl="1" indent="-285750">
              <a:buFont typeface="Courier New" panose="02070309020205020404" pitchFamily="49" charset="0"/>
              <a:buChar char="o"/>
            </a:pPr>
            <a:endParaRPr lang="en-US" b="1" dirty="0">
              <a:solidFill>
                <a:schemeClr val="bg1"/>
              </a:solidFill>
              <a:cs typeface="Times"/>
            </a:endParaRPr>
          </a:p>
          <a:p>
            <a:pPr marL="742950" lvl="1" indent="-285750">
              <a:buFont typeface="Courier New" panose="02070309020205020404" pitchFamily="49" charset="0"/>
              <a:buChar char="o"/>
            </a:pPr>
            <a:endParaRPr lang="en-US" b="1" dirty="0">
              <a:solidFill>
                <a:schemeClr val="bg1"/>
              </a:solidFill>
              <a:cs typeface="Times"/>
            </a:endParaRPr>
          </a:p>
          <a:p>
            <a:pPr marL="742950" lvl="1" indent="-285750">
              <a:buFont typeface="Courier New" panose="02070309020205020404" pitchFamily="49" charset="0"/>
              <a:buChar char="o"/>
            </a:pPr>
            <a:endParaRPr lang="en-US" b="1" dirty="0">
              <a:solidFill>
                <a:schemeClr val="bg1"/>
              </a:solidFill>
              <a:cs typeface="Times"/>
            </a:endParaRPr>
          </a:p>
          <a:p>
            <a:pPr marL="742950" lvl="1" indent="-285750">
              <a:buFont typeface="Courier New" panose="02070309020205020404" pitchFamily="49" charset="0"/>
              <a:buChar char="o"/>
            </a:pPr>
            <a:endParaRPr lang="en-US" b="1" dirty="0">
              <a:solidFill>
                <a:schemeClr val="bg1"/>
              </a:solidFill>
              <a:cs typeface="Times"/>
            </a:endParaRPr>
          </a:p>
          <a:p>
            <a:pPr lvl="8"/>
            <a:r>
              <a:rPr lang="en-US" dirty="0">
                <a:solidFill>
                  <a:schemeClr val="bg1"/>
                </a:solidFill>
                <a:cs typeface="Times"/>
              </a:rPr>
              <a:t>              Software Acquisition Lifecycle (DAU, 2020)</a:t>
            </a:r>
          </a:p>
          <a:p>
            <a:pPr lvl="8"/>
            <a:endParaRPr lang="en-US" b="1" dirty="0">
              <a:solidFill>
                <a:schemeClr val="bg1"/>
              </a:solidFill>
              <a:cs typeface="Times"/>
            </a:endParaRPr>
          </a:p>
        </p:txBody>
      </p:sp>
      <p:pic>
        <p:nvPicPr>
          <p:cNvPr id="3" name="Picture 2">
            <a:extLst>
              <a:ext uri="{FF2B5EF4-FFF2-40B4-BE49-F238E27FC236}">
                <a16:creationId xmlns:a16="http://schemas.microsoft.com/office/drawing/2014/main" id="{58911ABB-50A9-D413-8023-D6825E312DF5}"/>
              </a:ext>
            </a:extLst>
          </p:cNvPr>
          <p:cNvPicPr>
            <a:picLocks noChangeAspect="1"/>
          </p:cNvPicPr>
          <p:nvPr/>
        </p:nvPicPr>
        <p:blipFill>
          <a:blip r:embed="rId3"/>
          <a:stretch>
            <a:fillRect/>
          </a:stretch>
        </p:blipFill>
        <p:spPr>
          <a:xfrm>
            <a:off x="373823" y="967502"/>
            <a:ext cx="8396352" cy="5103253"/>
          </a:xfrm>
          <a:prstGeom prst="rect">
            <a:avLst/>
          </a:prstGeom>
          <a:ln w="19050">
            <a:solidFill>
              <a:schemeClr val="bg1"/>
            </a:solidFill>
          </a:ln>
        </p:spPr>
      </p:pic>
    </p:spTree>
    <p:extLst>
      <p:ext uri="{BB962C8B-B14F-4D97-AF65-F5344CB8AC3E}">
        <p14:creationId xmlns:p14="http://schemas.microsoft.com/office/powerpoint/2010/main" val="1576232343"/>
      </p:ext>
    </p:extLst>
  </p:cSld>
  <p:clrMapOvr>
    <a:masterClrMapping/>
  </p:clrMapOvr>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Times"/>
        <a:ea typeface="ＭＳ Ｐゴシック"/>
        <a:cs typeface=""/>
      </a:majorFont>
      <a:minorFont>
        <a:latin typeface="Time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ＭＳ Ｐゴシック" pitchFamily="2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ＭＳ Ｐゴシック" pitchFamily="28" charset="-128"/>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1F0860E791C664B8F6F25D24956A23E" ma:contentTypeVersion="3" ma:contentTypeDescription="Create a new document." ma:contentTypeScope="" ma:versionID="d6746a34cb144cec0a1fc008d9786879">
  <xsd:schema xmlns:xsd="http://www.w3.org/2001/XMLSchema" xmlns:xs="http://www.w3.org/2001/XMLSchema" xmlns:p="http://schemas.microsoft.com/office/2006/metadata/properties" xmlns:ns2="787bcb1a-10ea-4936-a6ca-592e237e42cb" targetNamespace="http://schemas.microsoft.com/office/2006/metadata/properties" ma:root="true" ma:fieldsID="439cbbd409e3836ff6d9f5294f307432" ns2:_="">
    <xsd:import namespace="787bcb1a-10ea-4936-a6ca-592e237e42cb"/>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7bcb1a-10ea-4936-a6ca-592e237e42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46E4C52-ACE5-462D-A515-D1E0291ACDC6}">
  <ds:schemaRefs>
    <ds:schemaRef ds:uri="787bcb1a-10ea-4936-a6ca-592e237e42c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768A703-B6D5-4318-B2F3-003A0A16688A}">
  <ds:schemaRefs>
    <ds:schemaRef ds:uri="http://schemas.microsoft.com/sharepoint/v3/contenttype/forms"/>
  </ds:schemaRefs>
</ds:datastoreItem>
</file>

<file path=customXml/itemProps3.xml><?xml version="1.0" encoding="utf-8"?>
<ds:datastoreItem xmlns:ds="http://schemas.openxmlformats.org/officeDocument/2006/customXml" ds:itemID="{594211F9-E618-4076-8E83-58922CB961A7}">
  <ds:schemaRefs>
    <ds:schemaRef ds:uri="http://purl.org/dc/terms/"/>
    <ds:schemaRef ds:uri="http://purl.org/dc/dcmitype/"/>
    <ds:schemaRef ds:uri="787bcb1a-10ea-4936-a6ca-592e237e42cb"/>
    <ds:schemaRef ds:uri="http://purl.org/dc/elements/1.1/"/>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Office Theme</Template>
  <TotalTime>15182</TotalTime>
  <Words>1713</Words>
  <Application>Microsoft Office PowerPoint</Application>
  <PresentationFormat>On-screen Show (4:3)</PresentationFormat>
  <Paragraphs>259</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Courier New</vt:lpstr>
      <vt:lpstr>Times</vt:lpstr>
      <vt:lpstr>Times New Roman</vt:lpstr>
      <vt:lpstr>1_Default Design</vt:lpstr>
      <vt:lpstr>PowerPoint Presentation</vt:lpstr>
      <vt:lpstr>Agenda</vt:lpstr>
      <vt:lpstr>Background and Motivation</vt:lpstr>
      <vt:lpstr>Overview</vt:lpstr>
      <vt:lpstr>Overview (cont.)</vt:lpstr>
      <vt:lpstr>Overview (Kanban Board)</vt:lpstr>
      <vt:lpstr>Overview (Kanban Board, cont.)</vt:lpstr>
      <vt:lpstr>Defense Applications</vt:lpstr>
      <vt:lpstr>Defense Applications (cont.)</vt:lpstr>
      <vt:lpstr>References</vt:lpstr>
    </vt:vector>
  </TitlesOfParts>
  <Company>Naval Postgraduate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Martinez, George (CIV)</dc:creator>
  <cp:lastModifiedBy>Stephen Loman</cp:lastModifiedBy>
  <cp:revision>49</cp:revision>
  <cp:lastPrinted>2019-10-02T21:54:04Z</cp:lastPrinted>
  <dcterms:created xsi:type="dcterms:W3CDTF">2018-12-18T15:34:52Z</dcterms:created>
  <dcterms:modified xsi:type="dcterms:W3CDTF">2024-12-04T21:00:43Z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0x010100E1F0860E791C664B8F6F25D24956A23E</vt:lpwstr>
  </property>
</Properties>
</file>