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7"/>
  </p:notesMasterIdLst>
  <p:sldIdLst>
    <p:sldId id="256" r:id="rId2"/>
    <p:sldId id="398" r:id="rId3"/>
    <p:sldId id="276" r:id="rId4"/>
    <p:sldId id="279" r:id="rId5"/>
    <p:sldId id="278" r:id="rId6"/>
    <p:sldId id="343" r:id="rId7"/>
    <p:sldId id="344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399" r:id="rId16"/>
    <p:sldId id="277" r:id="rId17"/>
    <p:sldId id="264" r:id="rId18"/>
    <p:sldId id="265" r:id="rId19"/>
    <p:sldId id="266" r:id="rId20"/>
    <p:sldId id="271" r:id="rId21"/>
    <p:sldId id="267" r:id="rId22"/>
    <p:sldId id="400" r:id="rId23"/>
    <p:sldId id="401" r:id="rId24"/>
    <p:sldId id="402" r:id="rId25"/>
    <p:sldId id="268" r:id="rId26"/>
    <p:sldId id="269" r:id="rId27"/>
    <p:sldId id="270" r:id="rId28"/>
    <p:sldId id="272" r:id="rId29"/>
    <p:sldId id="273" r:id="rId30"/>
    <p:sldId id="274" r:id="rId31"/>
    <p:sldId id="275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413" r:id="rId68"/>
    <p:sldId id="362" r:id="rId69"/>
    <p:sldId id="363" r:id="rId70"/>
    <p:sldId id="403" r:id="rId71"/>
    <p:sldId id="404" r:id="rId72"/>
    <p:sldId id="405" r:id="rId73"/>
    <p:sldId id="408" r:id="rId74"/>
    <p:sldId id="409" r:id="rId75"/>
    <p:sldId id="410" r:id="rId76"/>
    <p:sldId id="411" r:id="rId77"/>
    <p:sldId id="412" r:id="rId78"/>
    <p:sldId id="406" r:id="rId79"/>
    <p:sldId id="407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39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706" autoAdjust="0"/>
  </p:normalViewPr>
  <p:slideViewPr>
    <p:cSldViewPr>
      <p:cViewPr varScale="1">
        <p:scale>
          <a:sx n="62" d="100"/>
          <a:sy n="62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430F92-E497-46A6-B98B-79AAD61B0CCE}" type="datetimeFigureOut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2815A9-3DA8-4F04-934A-7C798F0D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Too much text.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Open Source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High Performance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CA bullets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DD380-8CED-4F1A-82CC-65CA903139C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Images for key / value</a:t>
            </a:r>
          </a:p>
          <a:p>
            <a:pPr>
              <a:spcBef>
                <a:spcPct val="0"/>
              </a:spcBef>
            </a:pPr>
            <a:r>
              <a:rPr lang="en-US" smtClean="0"/>
              <a:t>Pictures of document schema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F9CCBB-C568-49DE-81C3-04ADD7BE81D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BDA14F-AEF1-4FAB-A0D3-454E55690AC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308100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3DC8F6-71A0-49BC-8DEE-F10CD3444B74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BDCAEAA-130F-4278-92FC-2B5D0C065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C8F953B-685E-4221-9C2F-7C69EEBA64BC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D81A02D-0097-4A1A-92B5-0D817D6E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81113B3-1271-4FFD-9B86-9310419564F1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A2C995-5C62-4ADA-A468-AF7C12DEE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2D7B811-0478-4E25-BD84-24A38D865C24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225A024-CF28-4931-AD49-E680D682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6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7F284E-CAE6-4330-AD2D-5E4B72246AA5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3F3E60-7AF7-4287-8D36-A72C65094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E26E404-4BE2-40B6-9163-9AFBFCD3CB5D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FA9F3A5-0BBE-413B-A02B-4105204AC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72E454-2118-4014-81DA-47702350B231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35F8C3-B8FA-4A3B-A466-2EAF2AFD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AE0CB5-3437-442E-BC0E-755C2AFAAE53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A8BD4D-D16C-40C6-BC89-CE798598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1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7B015A7-84BF-46D6-8D01-4E62A052CEB3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AAE134-B7BE-4830-8A50-60BB5952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17E4067-2A70-449E-94D7-D4A6373C0ED6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F43382-CA8F-45AD-ABD4-EBD517C9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73E1519-4B08-4971-9F0B-8346959154BC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188DAA-A4CE-47E2-8A2A-594BFA02C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2728C9D-F6C9-4C04-A8AF-D3F054F23527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DB0992-2796-4559-9839-853DC5B1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C708925-99E6-4047-A198-194CE9225552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A30A4D-CBF0-4C3F-8FAB-33A91BDD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5DD5C3D-810F-4AC9-AD5F-93C7FA3EC4BB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40FB9C-766F-4D30-9D48-582A699B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1AA9F5E-6545-4907-95FE-47D608598746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E05951-5DFF-4B46-9BA9-6E7B2B16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DA0F002-E4E4-4129-9399-669514152190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8BA9D9-22C0-4824-8E81-DEBAFB6E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138363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0638" y="0"/>
            <a:ext cx="176688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6833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1513" y="2133600"/>
            <a:ext cx="6686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3" y="6130925"/>
            <a:ext cx="86042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fld id="{776CD972-76E6-43DA-BCB0-7DDA539FDFAD}" type="datetime1">
              <a:rPr lang="en-US" smtClean="0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513" y="613568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463" y="78740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Century Gothic"/>
              </a:defRPr>
            </a:lvl1pPr>
          </a:lstStyle>
          <a:p>
            <a:pPr>
              <a:defRPr/>
            </a:pPr>
            <a:fld id="{3A07BFE0-57B9-42CA-B464-0B5C66DD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program/mongod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operator/aggregation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operator/aggregation/unwind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>
            <a:spLocks noGrp="1"/>
          </p:cNvSpPr>
          <p:nvPr>
            <p:ph type="subTitle" idx="1"/>
          </p:nvPr>
        </p:nvSpPr>
        <p:spPr>
          <a:xfrm>
            <a:off x="152400" y="6172200"/>
            <a:ext cx="6400800" cy="533400"/>
          </a:xfrm>
        </p:spPr>
        <p:txBody>
          <a:bodyPr/>
          <a:lstStyle/>
          <a:p>
            <a:r>
              <a:rPr lang="en-US" sz="1200" smtClean="0">
                <a:solidFill>
                  <a:schemeClr val="tx1"/>
                </a:solidFill>
              </a:rPr>
              <a:t>mongodb.org</a:t>
            </a:r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057400"/>
            <a:ext cx="5119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“Binary JSON”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Binary-encoded serialization of JSON-like docs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allows “referencing”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structure reduces need for joins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Traversable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(decoding and encoding)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://bsonspec.org/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"_id"</a:t>
            </a:r>
            <a:r>
              <a:rPr lang="en-US" sz="2600" smtClean="0"/>
              <a:t> : 	"37010"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"city"</a:t>
            </a:r>
            <a:r>
              <a:rPr lang="en-US" sz="2600" smtClean="0"/>
              <a:t> : 	"ADAMS",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"pop"</a:t>
            </a:r>
            <a:r>
              <a:rPr lang="en-US" sz="2600" smtClean="0"/>
              <a:t> : 	2660,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"state"</a:t>
            </a:r>
            <a:r>
              <a:rPr lang="en-US" sz="2600" smtClean="0"/>
              <a:t> : 	"TN",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“councilman”</a:t>
            </a:r>
            <a:r>
              <a:rPr lang="en-US" sz="2600" smtClean="0"/>
              <a:t> : 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name:</a:t>
            </a:r>
            <a:r>
              <a:rPr lang="en-US" sz="2600" smtClean="0"/>
              <a:t> “John Smith”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address:</a:t>
            </a:r>
            <a:r>
              <a:rPr lang="en-US" sz="2600" smtClean="0"/>
              <a:t> “13 Scenic Way”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}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}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92300" y="1560513"/>
          <a:ext cx="5359694" cy="4606208"/>
        </p:xfrm>
        <a:graphic>
          <a:graphicData uri="http://schemas.openxmlformats.org/drawingml/2006/table">
            <a:tbl>
              <a:tblPr/>
              <a:tblGrid>
                <a:gridCol w="2679847"/>
                <a:gridCol w="2679847"/>
              </a:tblGrid>
              <a:tr h="238209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Array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Binary data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 id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Null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Regular Expression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Symbol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 (with scope)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32-bit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Timestamp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64-bit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Min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 dirty="0"/>
                        <a:t>Max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881" name="Rectangle 5"/>
          <p:cNvSpPr>
            <a:spLocks noChangeArrowheads="1"/>
          </p:cNvSpPr>
          <p:nvPr/>
        </p:nvSpPr>
        <p:spPr bwMode="auto">
          <a:xfrm>
            <a:off x="381000" y="6400800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http://docs.mongodb.org/manual/reference/bson-types/</a:t>
            </a:r>
          </a:p>
        </p:txBody>
      </p:sp>
      <p:sp>
        <p:nvSpPr>
          <p:cNvPr id="35882" name="TextBox 1"/>
          <p:cNvSpPr txBox="1">
            <a:spLocks noChangeArrowheads="1"/>
          </p:cNvSpPr>
          <p:nvPr/>
        </p:nvSpPr>
        <p:spPr bwMode="auto">
          <a:xfrm>
            <a:off x="5715000" y="2657475"/>
            <a:ext cx="2514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number can be used with the $type operator to query by type!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 _id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each document contains an _id field. This field has a number of special characteristics: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serves as primary key for collection.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is unique, immutable, and may be any non-array type.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data type is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“small, likely unique, fast to generate, and ordered.” Sorting on an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value is roughly equivalent to sorting on creation time.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1371600" y="586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http://docs.mongodb.org/manual/reference/bson-types/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mongoDB vs. SQL</a:t>
            </a:r>
          </a:p>
        </p:txBody>
      </p:sp>
      <p:graphicFrame>
        <p:nvGraphicFramePr>
          <p:cNvPr id="21562" name="Group 58"/>
          <p:cNvGraphicFramePr>
            <a:graphicFrameLocks noGrp="1"/>
          </p:cNvGraphicFramePr>
          <p:nvPr>
            <p:ph idx="1"/>
          </p:nvPr>
        </p:nvGraphicFramePr>
        <p:xfrm>
          <a:off x="1941513" y="21336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/>
                <a:gridCol w="3343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6683375" cy="2057400"/>
          </a:xfrm>
        </p:spPr>
        <p:txBody>
          <a:bodyPr/>
          <a:lstStyle/>
          <a:p>
            <a:r>
              <a:rPr lang="en-US" sz="4400" smtClean="0"/>
              <a:t>CRUD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2400" i="1" smtClean="0"/>
              <a:t>Create, Read, Update, Delete</a:t>
            </a:r>
            <a:endParaRPr lang="en-US" sz="44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Getting Started with mongoDB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10000"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install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go to this link and click on the appropriate OS and architecture: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http://www.mongodb.org/downloads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First, extract the files 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preferrably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C drive).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create a data directory on C:\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</a:t>
            </a:r>
          </a:p>
          <a:p>
            <a:pPr marL="41148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i.e. “md data” followed by “md data\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://docs.mongodb.org/manual/tutorial/install-mongodb-on-windows/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Getting Started with mongoDB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10000"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your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/bin directory and run mongod.exe to start the database server.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establish a connection to the server, open another command prompt window and go to the same directory, entering in mongo.exe. This engages the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shell—it’s that easy!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7620000" cy="377825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check which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you’re using		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all databases						show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dbs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/make a new one	     		use &lt;name&gt;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 what collections exist	     	     show collections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not actually created until you insert data!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7363" y="4343400"/>
            <a:ext cx="49530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905000" y="3276600"/>
            <a:ext cx="6400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 (cont.)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/>
              <a:t>To insert documents into a collection/make a new collection: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db.&lt;collection&gt;.insert(&lt;document&gt;)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ym typeface="Wingdings" pitchFamily="2" charset="2"/>
              </a:rPr>
              <a:t>&lt;=&gt;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INSERT INTO &lt;table&gt;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VALUES(&lt;attributevalues&gt;);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Content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Part 1: Introduction &amp; Basics</a:t>
            </a:r>
          </a:p>
          <a:p>
            <a:r>
              <a:rPr lang="en-US" sz="2400" smtClean="0"/>
              <a:t>2: CRUD</a:t>
            </a:r>
          </a:p>
          <a:p>
            <a:r>
              <a:rPr lang="en-US" sz="2400" smtClean="0"/>
              <a:t>3: Schema Design</a:t>
            </a:r>
          </a:p>
          <a:p>
            <a:r>
              <a:rPr lang="en-US" sz="2400" smtClean="0"/>
              <a:t>4: Indexes</a:t>
            </a:r>
          </a:p>
          <a:p>
            <a:r>
              <a:rPr lang="en-US" sz="2400" smtClean="0"/>
              <a:t>5: Aggregation</a:t>
            </a:r>
          </a:p>
          <a:p>
            <a:r>
              <a:rPr lang="en-US" sz="2400" smtClean="0"/>
              <a:t>6: Replication &amp; Sharding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2514600"/>
            <a:ext cx="7010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Inserting 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256463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Insert one document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db.&lt;collection&gt;.insert({&lt;field&gt;:&lt;value&gt;})</a:t>
            </a:r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pPr marL="0" indent="0">
              <a:buFont typeface="Arial" charset="0"/>
              <a:buNone/>
            </a:pPr>
            <a:r>
              <a:rPr lang="en-US" sz="2000" smtClean="0"/>
              <a:t>Inserting a document with a field name new to the collection is inherently supported by the BSON model.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To insert multiple documents, use an array.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3150" y="5181600"/>
            <a:ext cx="42862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4150" y="3962400"/>
            <a:ext cx="3371850" cy="566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95800" y="2438400"/>
            <a:ext cx="3505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Done on collections.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all docs: db.&lt;collection&gt;.find()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cursor, which is iterated over shell to display first 20 results.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.limit(&lt;number&gt;) to limit results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&lt;table&gt;;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one doc: db.&lt;collection&gt;.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findOne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366490"/>
          </a:xfrm>
        </p:spPr>
        <p:txBody>
          <a:bodyPr/>
          <a:lstStyle/>
          <a:p>
            <a:r>
              <a:rPr lang="en-US" sz="1400" dirty="0" smtClean="0">
                <a:latin typeface="NewBaskerville-Roman"/>
              </a:rPr>
              <a:t>a sample document representing an article on a social news site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686550" cy="7543800"/>
          </a:xfrm>
        </p:spPr>
        <p:txBody>
          <a:bodyPr/>
          <a:lstStyle/>
          <a:p>
            <a:r>
              <a:rPr lang="en-US" sz="1200" dirty="0" smtClean="0"/>
              <a:t>author: '</a:t>
            </a:r>
            <a:r>
              <a:rPr lang="en-US" sz="1200" dirty="0" err="1" smtClean="0"/>
              <a:t>msmith</a:t>
            </a:r>
            <a:r>
              <a:rPr lang="en-US" sz="1200" dirty="0" smtClean="0"/>
              <a:t>',</a:t>
            </a:r>
          </a:p>
          <a:p>
            <a:r>
              <a:rPr lang="en-US" sz="1200" dirty="0" err="1" smtClean="0"/>
              <a:t>vote_count</a:t>
            </a:r>
            <a:r>
              <a:rPr lang="en-US" sz="1200" dirty="0" smtClean="0"/>
              <a:t>: 20,</a:t>
            </a:r>
          </a:p>
          <a:p>
            <a:r>
              <a:rPr lang="en-US" sz="1200" dirty="0" smtClean="0"/>
              <a:t>tags: ['databases', '</a:t>
            </a:r>
            <a:r>
              <a:rPr lang="en-US" sz="1200" dirty="0" err="1" smtClean="0"/>
              <a:t>mongodb</a:t>
            </a:r>
            <a:r>
              <a:rPr lang="en-US" sz="1200" dirty="0" smtClean="0"/>
              <a:t>', 'indexing'],</a:t>
            </a:r>
          </a:p>
          <a:p>
            <a:r>
              <a:rPr lang="en-US" sz="1200" dirty="0" smtClean="0"/>
              <a:t>image: {</a:t>
            </a:r>
          </a:p>
          <a:p>
            <a:r>
              <a:rPr lang="en-US" sz="1200" dirty="0" err="1" smtClean="0"/>
              <a:t>url</a:t>
            </a:r>
            <a:r>
              <a:rPr lang="en-US" sz="1200" dirty="0" smtClean="0"/>
              <a:t>: 'http://example.com/db.jpg',</a:t>
            </a:r>
          </a:p>
          <a:p>
            <a:r>
              <a:rPr lang="en-US" sz="1200" dirty="0" smtClean="0"/>
              <a:t>caption: '',</a:t>
            </a:r>
          </a:p>
          <a:p>
            <a:r>
              <a:rPr lang="en-US" sz="1200" dirty="0" smtClean="0"/>
              <a:t>type: 'jpg',</a:t>
            </a:r>
          </a:p>
          <a:p>
            <a:r>
              <a:rPr lang="en-US" sz="1200" dirty="0" smtClean="0"/>
              <a:t>size: 75381,</a:t>
            </a:r>
          </a:p>
          <a:p>
            <a:r>
              <a:rPr lang="en-US" sz="1200" dirty="0" smtClean="0"/>
              <a:t>data: "Binary"</a:t>
            </a:r>
          </a:p>
          <a:p>
            <a:r>
              <a:rPr lang="en-US" sz="1200" dirty="0" smtClean="0"/>
              <a:t>},</a:t>
            </a:r>
          </a:p>
          <a:p>
            <a:r>
              <a:rPr lang="en-US" sz="1200" dirty="0" smtClean="0"/>
              <a:t>comments: [</a:t>
            </a:r>
          </a:p>
          <a:p>
            <a:r>
              <a:rPr lang="en-US" sz="1200" dirty="0" smtClean="0"/>
              <a:t>{ user: '</a:t>
            </a:r>
            <a:r>
              <a:rPr lang="en-US" sz="1200" dirty="0" err="1" smtClean="0"/>
              <a:t>bjones</a:t>
            </a:r>
            <a:r>
              <a:rPr lang="en-US" sz="1200" dirty="0" smtClean="0"/>
              <a:t>',</a:t>
            </a:r>
          </a:p>
          <a:p>
            <a:r>
              <a:rPr lang="en-US" sz="1200" dirty="0" smtClean="0"/>
              <a:t>text: 'Interesting article!'</a:t>
            </a:r>
          </a:p>
          <a:p>
            <a:r>
              <a:rPr lang="en-US" sz="1200" dirty="0" smtClean="0"/>
              <a:t>},</a:t>
            </a:r>
          </a:p>
          <a:p>
            <a:r>
              <a:rPr lang="en-US" sz="1200" dirty="0" smtClean="0"/>
              <a:t>{ user: 'blogger',</a:t>
            </a:r>
          </a:p>
          <a:p>
            <a:r>
              <a:rPr lang="en-US" sz="1200" dirty="0" smtClean="0"/>
              <a:t>text: 'Another related article is at http://example.com/db/db.txt'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]</a:t>
            </a:r>
          </a:p>
          <a:p>
            <a:pPr>
              <a:buNone/>
            </a:pP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4517" y="1143000"/>
            <a:ext cx="8305434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37" y="1905000"/>
            <a:ext cx="865481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8325" y="3810000"/>
            <a:ext cx="8017544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4267200"/>
            <a:ext cx="6934200" cy="15541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2133600"/>
            <a:ext cx="6096000" cy="2133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180263" cy="40830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match a specific value: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“AND”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db.&lt;collection&gt;.find({&lt;field1&gt;:&lt;value1&gt;,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&lt;field2&gt;:&lt;value2&gt;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 AND &lt;field2&gt; = &lt;value2&gt;;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5524500"/>
            <a:ext cx="7010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3690938"/>
            <a:ext cx="6596063" cy="13430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3733800" cy="1706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32663" cy="377825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db.&lt;collection&gt;.find({ $or: [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&lt;field&gt;:&lt;value1&gt;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&lt;field&gt;:&lt;value2&gt;         ]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})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ea typeface="MS Mincho" pitchFamily="49" charset="-128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SELECT *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FROM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WHERE &lt;field&gt; = &lt;value1&gt; OR &lt;field&gt; = &lt;value2&gt;;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multiple values of same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 {$in [&lt;value&gt;, &lt;value&gt;]}})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650" y="4953000"/>
            <a:ext cx="65849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313" y="4071938"/>
            <a:ext cx="7608887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486025"/>
            <a:ext cx="2514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7772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Including/excluding document fields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db.&lt;collection&gt;.find({&lt;field1&gt;:&lt;value&gt;}, {&lt;field2&gt;: 0})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SELECT field1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FROM &lt;table&gt;;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db.&lt;collection&gt;.find({&lt;field&gt;:&lt;value&gt;}, {&lt;field2&gt;: 1})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Find documents with or w/o field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 { $exists: true}})</a:t>
            </a:r>
            <a:r>
              <a:rPr lang="en-US" smtClean="0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4800600"/>
            <a:ext cx="41148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71600" y="1828800"/>
            <a:ext cx="7086600" cy="18875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db.&lt;collection&gt;.update(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{&lt;field1&gt;:&lt;value1&gt;}, 	//all docs in which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{$set: {&lt;field2&gt;:&lt;value2&gt;}}, 		//set field to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multi:true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)		//update multiple docs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upsert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if true, creates a new doc when none matches search criteria.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&lt;field2&gt; = 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7738" y="3962400"/>
            <a:ext cx="69342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47738" y="2362200"/>
            <a:ext cx="6934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485063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a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$unset: { &lt;field&gt;: 1}})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field-value pairs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&lt;field&gt;:&lt;value&gt;, 						    			    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*NOTE: This overwrites ALL the contents of a document, even removing fields.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686550" cy="3778250"/>
          </a:xfrm>
        </p:spPr>
        <p:txBody>
          <a:bodyPr/>
          <a:lstStyle/>
          <a:p>
            <a:r>
              <a:rPr lang="en-US" sz="2800" smtClean="0"/>
              <a:t>mongoDB = “Hu</a:t>
            </a:r>
            <a:r>
              <a:rPr lang="en-US" sz="2800" b="1" smtClean="0"/>
              <a:t>mongo</a:t>
            </a:r>
            <a:r>
              <a:rPr lang="en-US" sz="2800" smtClean="0"/>
              <a:t>us DB”</a:t>
            </a:r>
          </a:p>
          <a:p>
            <a:pPr lvl="1"/>
            <a:r>
              <a:rPr lang="en-US" sz="2800" smtClean="0"/>
              <a:t>Open-source</a:t>
            </a:r>
          </a:p>
          <a:p>
            <a:pPr lvl="1"/>
            <a:r>
              <a:rPr lang="en-US" sz="2800" smtClean="0"/>
              <a:t>Document-based</a:t>
            </a:r>
          </a:p>
          <a:p>
            <a:pPr lvl="1"/>
            <a:r>
              <a:rPr lang="en-US" sz="2800" smtClean="0"/>
              <a:t>“High performance, high availability”</a:t>
            </a:r>
          </a:p>
          <a:p>
            <a:pPr lvl="1"/>
            <a:r>
              <a:rPr lang="en-US" sz="2800" smtClean="0"/>
              <a:t>Automatic scaling</a:t>
            </a:r>
          </a:p>
          <a:p>
            <a:pPr lvl="1"/>
            <a:r>
              <a:rPr lang="en-US" sz="2800" smtClean="0"/>
              <a:t>C-P on CAP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5132388"/>
            <a:ext cx="6781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3327400"/>
            <a:ext cx="3886200" cy="1042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2511425"/>
            <a:ext cx="6019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D: Removal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7180263" cy="3778250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all records where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DELETE 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WHERE &lt;field&gt; = &lt;value&gt;;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above, but only remove first document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db.&lt;collection&gt;.remove({&lt;field&gt;:&lt;value&gt;}, true)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5257800"/>
            <a:ext cx="70866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CRUD: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7256463" cy="4038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all writes are atomic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level of a single document.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that, by default, all writes can be interleaved with other operations.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isolate writes on an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unsharded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collection by adding $isolated:1 in the query area: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.&lt;collection&gt;.remove({&lt;field&gt;:&lt;value&gt;,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$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isolated: 1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ctrTitle"/>
          </p:nvPr>
        </p:nvSpPr>
        <p:spPr>
          <a:xfrm>
            <a:off x="1941513" y="2514600"/>
            <a:ext cx="6686550" cy="2262188"/>
          </a:xfrm>
        </p:spPr>
        <p:txBody>
          <a:bodyPr/>
          <a:lstStyle/>
          <a:p>
            <a:r>
              <a:rPr lang="en-US" smtClean="0"/>
              <a:t>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513" y="4776788"/>
            <a:ext cx="668655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"/>
          <p:cNvGraphicFramePr>
            <a:graphicFrameLocks noGrp="1"/>
          </p:cNvGraphicFramePr>
          <p:nvPr/>
        </p:nvGraphicFramePr>
        <p:xfrm>
          <a:off x="1219200" y="838200"/>
          <a:ext cx="5925741" cy="5222560"/>
        </p:xfrm>
        <a:graphic>
          <a:graphicData uri="http://schemas.openxmlformats.org/drawingml/2006/table">
            <a:tbl>
              <a:tblPr/>
              <a:tblGrid>
                <a:gridCol w="2127647"/>
                <a:gridCol w="647700"/>
                <a:gridCol w="3150394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023225" cy="1325563"/>
          </a:xfrm>
        </p:spPr>
        <p:txBody>
          <a:bodyPr/>
          <a:lstStyle/>
          <a:p>
            <a:r>
              <a:rPr lang="en-US" b="1" smtClean="0"/>
              <a:t>Intuition – why database exist in the first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we just write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operate on objects? 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limit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cannot swap back from disk merely by OS for the page based memory management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can’t we have the database operating on the same data structure as in program?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where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comes in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b="1" smtClean="0"/>
              <a:t>Mongo is basically schema-free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schema in SQL is for meeting the requirements of tables and quirky SQL implementation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a database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 data structure, much like a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C, or a “class” in Java. A table is then an array (or list) of such data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we what we design in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basically same way how we design a compound data type binding in JSON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There are some patterns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Embedding</a:t>
            </a:r>
          </a:p>
          <a:p>
            <a:endParaRPr lang="en-US" sz="4000" smtClean="0">
              <a:solidFill>
                <a:srgbClr val="FF0000"/>
              </a:solidFill>
            </a:endParaRPr>
          </a:p>
          <a:p>
            <a:r>
              <a:rPr lang="en-US" sz="4000" smtClean="0">
                <a:solidFill>
                  <a:srgbClr val="FF0000"/>
                </a:solidFill>
              </a:rPr>
              <a:t>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Embedding &amp; Linking</a:t>
            </a:r>
          </a:p>
        </p:txBody>
      </p:sp>
      <p:pic>
        <p:nvPicPr>
          <p:cNvPr id="6" name="Picture 7"/>
          <p:cNvPicPr>
            <a:picLocks noGrp="1" noChangeArrowheads="1"/>
          </p:cNvPicPr>
          <p:nvPr>
            <p:ph idx="1"/>
          </p:nvPr>
        </p:nvPicPr>
        <p:blipFill>
          <a:blip r:embed="rId2"/>
          <a:srcRect l="142" r="142"/>
          <a:stretch>
            <a:fillRect/>
          </a:stretch>
        </p:blipFill>
        <p:spPr>
          <a:xfrm>
            <a:off x="781050" y="1724025"/>
            <a:ext cx="6015038" cy="4351338"/>
          </a:xfrm>
          <a:ln w="63500" cap="flat">
            <a:solidFill>
              <a:srgbClr val="EAEAEA">
                <a:alpha val="54999"/>
              </a:srgbClr>
            </a:solidFill>
            <a:round/>
          </a:ln>
          <a:effectLst>
            <a:outerShdw blurRad="114300" dist="38099" dir="2700000" algn="ctr" rotWithShape="0">
              <a:schemeClr val="bg2">
                <a:alpha val="23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382963" y="3614738"/>
            <a:ext cx="1204912" cy="56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One relationship</a:t>
            </a:r>
          </a:p>
        </p:txBody>
      </p:sp>
      <p:sp>
        <p:nvSpPr>
          <p:cNvPr id="59394" name="Rectangle 5"/>
          <p:cNvSpPr>
            <a:spLocks/>
          </p:cNvSpPr>
          <p:nvPr/>
        </p:nvSpPr>
        <p:spPr bwMode="auto">
          <a:xfrm>
            <a:off x="4398963" y="1690688"/>
            <a:ext cx="312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ts val="2163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 ,</a:t>
            </a: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pop: 6065,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State: “AL”</a:t>
            </a:r>
            <a:r>
              <a:rPr lang="en-US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,</a:t>
            </a:r>
          </a:p>
          <a:p>
            <a:pPr>
              <a:lnSpc>
                <a:spcPts val="2163"/>
              </a:lnSpc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council_per</a:t>
            </a:r>
            <a:r>
              <a:rPr lang="en-US" altLang="zh-CN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son: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Phone: 123456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</p:txBody>
      </p:sp>
      <p:sp>
        <p:nvSpPr>
          <p:cNvPr id="59395" name="Rectangle 2"/>
          <p:cNvSpPr txBox="1">
            <a:spLocks noChangeArrowheads="1"/>
          </p:cNvSpPr>
          <p:nvPr/>
        </p:nvSpPr>
        <p:spPr bwMode="auto">
          <a:xfrm>
            <a:off x="914400" y="827088"/>
            <a:ext cx="311626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pop: 6065,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State: “AL”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Council_person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zip_id =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Phone: 123456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3384550" y="3330575"/>
            <a:ext cx="527050" cy="503238"/>
          </a:xfrm>
          <a:prstGeom prst="rightArrow">
            <a:avLst>
              <a:gd name="adj1" fmla="val 50000"/>
              <a:gd name="adj2" fmla="val 50118"/>
            </a:avLst>
          </a:prstGeom>
          <a:solidFill>
            <a:srgbClr val="0076C0"/>
          </a:solidFill>
          <a:ln w="9525" cap="flat">
            <a:solidFill>
              <a:srgbClr val="EE9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0" y="1027113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MongoDB: The Definitive Guide,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By Kristina Chodorow and Mike Dirolf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Published: 9/24/2010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Pages: 216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Language: English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Publisher: O’Reilly Media, CA</a:t>
            </a: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2"/>
          <a:srcRect l="11784" r="12488"/>
          <a:stretch>
            <a:fillRect/>
          </a:stretch>
        </p:blipFill>
        <p:spPr bwMode="auto">
          <a:xfrm>
            <a:off x="5588000" y="1795463"/>
            <a:ext cx="250348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Other NoSQL Types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3400" y="18288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Key/value (Dynamo)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Columnar/tabular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3932238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many relationship - Embedding</a:t>
            </a:r>
          </a:p>
        </p:txBody>
      </p:sp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792163" y="622300"/>
            <a:ext cx="5915025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publisher: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683375" cy="1281112"/>
          </a:xfrm>
        </p:spPr>
        <p:txBody>
          <a:bodyPr/>
          <a:lstStyle/>
          <a:p>
            <a:r>
              <a:rPr lang="en-US" dirty="0" smtClean="0"/>
              <a:t>One to many relationship – Linking</a:t>
            </a:r>
          </a:p>
        </p:txBody>
      </p:sp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942975" y="1400175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publisher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"oreilly",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publisher_id: "oreilly"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5227638" y="1828800"/>
            <a:ext cx="1631950" cy="4778375"/>
          </a:xfrm>
          <a:prstGeom prst="curvedRightArrow">
            <a:avLst>
              <a:gd name="adj1" fmla="val 25000"/>
              <a:gd name="adj2" fmla="val 52368"/>
              <a:gd name="adj3" fmla="val 23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Linking vs. Embedding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Embedding is a bit like pre-joining data</a:t>
            </a:r>
          </a:p>
          <a:p>
            <a:r>
              <a:rPr lang="en-US" sz="2400" smtClean="0"/>
              <a:t>Document level operations are easy for the server to handle</a:t>
            </a:r>
          </a:p>
          <a:p>
            <a:r>
              <a:rPr lang="en-US" sz="2400" smtClean="0"/>
              <a:t>Embed when the “many” objects always appear with (viewed in the context of) their parents.</a:t>
            </a:r>
          </a:p>
          <a:p>
            <a:r>
              <a:rPr lang="en-US" sz="2400" smtClean="0"/>
              <a:t>Linking when you need more flexibility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Many to 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put relation in either one of the documents (embedding in one of the documents)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Focus how data is accessed queried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5538" name="Rectangle 1"/>
          <p:cNvSpPr>
            <a:spLocks/>
          </p:cNvSpPr>
          <p:nvPr/>
        </p:nvSpPr>
        <p:spPr bwMode="auto">
          <a:xfrm>
            <a:off x="800100" y="1651000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 : [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"kchodorow", name: "Kristina Chodorow” },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"mdirolf", name: "Mike Dirolf” 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author = {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"kchodorow",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"Kristina 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hometown: "New York"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db.books.find( { authors.name : "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Kristina Chodorow</a:t>
            </a: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" }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bad about SQL ( semantically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“Primary keys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of a database table are in essence persistent 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addresses for the object.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address may not be the same when the object is reloaded into memory. This is why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primary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Foreign key functions just like a pointer in C, persistently point to the primary key.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Whenever we need to deference a pointer, we do JOIN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not intuitive for programming and also JOIN is time consuming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6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PT Sans"/>
              </a:rPr>
              <a:t>Example 3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603250" y="2238375"/>
            <a:ext cx="6138863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marL="255588" indent="-255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Book can be checked out by one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student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at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a time</a:t>
            </a:r>
            <a:endParaRPr lang="en-US" sz="3000" dirty="0">
              <a:latin typeface="+mn-lt"/>
              <a:ea typeface="Lucida Grande" charset="0"/>
              <a:cs typeface="Lucida Grande" charset="0"/>
              <a:sym typeface="PT Sans" charset="0"/>
            </a:endParaRP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S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can check out many books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student 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name: "Joe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Bookreader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join_date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ISODate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("2011-10-15"),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address: { ... 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 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"123456789"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title: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MongoDB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The Definitive Guide",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authors: [ "Kristina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Chodorow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 "Mike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Dirolf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 ],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...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</p:txBody>
      </p:sp>
      <p:sp>
        <p:nvSpPr>
          <p:cNvPr id="68611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student = {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"joe"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"Joe Bookreader",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join_date: ISODate("2011-10-15"),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address: { ...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checked_out: [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"123456789", checked_out: "2012-10-15"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"987654321", checked_out: "2012-09-12"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...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69635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good about mongoDB?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mtClean="0"/>
              <a:t>find() is more semantically clear for programming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De-normalization provides </a:t>
            </a:r>
            <a:r>
              <a:rPr lang="en-US" sz="3200" b="1" smtClean="0">
                <a:solidFill>
                  <a:srgbClr val="FF0000"/>
                </a:solidFill>
              </a:rPr>
              <a:t>Data locality, and Data locality provides speed</a:t>
            </a:r>
            <a:endParaRPr lang="en-US" b="1" smtClean="0">
              <a:solidFill>
                <a:srgbClr val="FF0000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2438400" y="2667000"/>
            <a:ext cx="5370513" cy="830263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</p:spPr>
        <p:txBody>
          <a:bodyPr wrap="none" lIns="47610"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(map (lambda (b) b.title) </a:t>
            </a:r>
          </a:p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      (filter (lambda (p) (&gt; p 100)) Book)</a:t>
            </a:r>
            <a:r>
              <a:rPr lang="en-US" sz="1600"/>
              <a:t> </a:t>
            </a:r>
            <a:endParaRPr lang="en-US" sz="5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6951663" cy="5181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://www.slideshare.net/spf13/mongodb-9794741?v=qf1&amp;b=&amp;from_search=13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1430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4: Index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86688" cy="868363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Before</a:t>
            </a:r>
            <a:r>
              <a:rPr lang="en-US" smtClean="0"/>
              <a:t> Index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133475" y="1131888"/>
            <a:ext cx="6511925" cy="1189037"/>
          </a:xfrm>
        </p:spPr>
        <p:txBody>
          <a:bodyPr/>
          <a:lstStyle/>
          <a:p>
            <a:r>
              <a:rPr lang="en-US" b="1" smtClean="0"/>
              <a:t>What does database normally do when we query?</a:t>
            </a:r>
          </a:p>
          <a:p>
            <a:pPr lvl="1"/>
            <a:r>
              <a:rPr lang="en-US" sz="1800" b="1" smtClean="0"/>
              <a:t>MongoDB must scan </a:t>
            </a:r>
            <a:r>
              <a:rPr lang="en-US" sz="1800" b="1" smtClean="0">
                <a:solidFill>
                  <a:srgbClr val="FF0000"/>
                </a:solidFill>
              </a:rPr>
              <a:t>every</a:t>
            </a:r>
            <a:r>
              <a:rPr lang="en-US" sz="1800" b="1" smtClean="0"/>
              <a:t> document.</a:t>
            </a:r>
          </a:p>
          <a:p>
            <a:pPr lvl="1"/>
            <a:r>
              <a:rPr lang="en-US" sz="1800" b="1" smtClean="0"/>
              <a:t>Inefficient because process </a:t>
            </a:r>
            <a:r>
              <a:rPr lang="en-US" sz="1800" b="1" smtClean="0">
                <a:solidFill>
                  <a:srgbClr val="FF0000"/>
                </a:solidFill>
              </a:rPr>
              <a:t>large volume</a:t>
            </a:r>
            <a:r>
              <a:rPr lang="en-US" sz="1800" b="1" smtClean="0"/>
              <a:t> of data</a:t>
            </a:r>
          </a:p>
          <a:p>
            <a:endParaRPr lang="en-US" sz="1600" smtClean="0"/>
          </a:p>
        </p:txBody>
      </p:sp>
      <p:pic>
        <p:nvPicPr>
          <p:cNvPr id="7270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963" y="3594100"/>
            <a:ext cx="2989262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Left Arrow 5"/>
          <p:cNvSpPr>
            <a:spLocks noChangeArrowheads="1"/>
          </p:cNvSpPr>
          <p:nvPr/>
        </p:nvSpPr>
        <p:spPr bwMode="auto">
          <a:xfrm>
            <a:off x="2051050" y="4292600"/>
            <a:ext cx="2830513" cy="509588"/>
          </a:xfrm>
          <a:prstGeom prst="leftArrow">
            <a:avLst>
              <a:gd name="adj1" fmla="val 50000"/>
              <a:gd name="adj2" fmla="val 500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847725" y="2320925"/>
            <a:ext cx="568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db.</a:t>
            </a: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.find( { score: { “$lt” : 30} } ) </a:t>
            </a:r>
          </a:p>
        </p:txBody>
      </p:sp>
      <p:sp>
        <p:nvSpPr>
          <p:cNvPr id="72710" name="Up Arrow 7"/>
          <p:cNvSpPr>
            <a:spLocks noChangeArrowheads="1"/>
          </p:cNvSpPr>
          <p:nvPr/>
        </p:nvSpPr>
        <p:spPr bwMode="auto">
          <a:xfrm>
            <a:off x="1308100" y="2846388"/>
            <a:ext cx="433388" cy="10144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pic>
        <p:nvPicPr>
          <p:cNvPr id="7271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3475" y="3981450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Definition of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89050"/>
            <a:ext cx="4768850" cy="14509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 are special data structures that store a small portion of the </a:t>
            </a:r>
            <a:r>
              <a:rPr lang="en-US" sz="1800" b="1" dirty="0" smtClean="0">
                <a:solidFill>
                  <a:srgbClr val="FF0000"/>
                </a:solidFill>
              </a:rPr>
              <a:t>collection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data set in an easy to traverse form.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1638300" y="5934075"/>
            <a:ext cx="54371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/>
              <a:t>Diagram of a query that uses an index to select</a:t>
            </a:r>
          </a:p>
        </p:txBody>
      </p:sp>
      <p:cxnSp>
        <p:nvCxnSpPr>
          <p:cNvPr id="73732" name="Straight Connector 7"/>
          <p:cNvCxnSpPr>
            <a:cxnSpLocks noChangeShapeType="1"/>
          </p:cNvCxnSpPr>
          <p:nvPr/>
        </p:nvCxnSpPr>
        <p:spPr bwMode="auto">
          <a:xfrm>
            <a:off x="4876800" y="2032000"/>
            <a:ext cx="19034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1490663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7" descr="C:\Users\defuser\Desktop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2819400"/>
            <a:ext cx="5791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Left Arrow 15"/>
          <p:cNvSpPr>
            <a:spLocks noChangeArrowheads="1"/>
          </p:cNvSpPr>
          <p:nvPr/>
        </p:nvSpPr>
        <p:spPr bwMode="auto">
          <a:xfrm rot="5400000">
            <a:off x="6871494" y="4412457"/>
            <a:ext cx="647700" cy="360362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3736" name="TextBox 9"/>
          <p:cNvSpPr txBox="1">
            <a:spLocks noChangeArrowheads="1"/>
          </p:cNvSpPr>
          <p:nvPr/>
        </p:nvSpPr>
        <p:spPr bwMode="auto">
          <a:xfrm>
            <a:off x="6813550" y="4989513"/>
            <a:ext cx="827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4967287" cy="439261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db.users.ensureIndex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{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} )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db.users.getIndexes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db.users.dropIndex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{score: 1}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Explain—Explain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().explain()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document that describes the process and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().hint({score: 1})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Overide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 selection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39750" y="1341438"/>
            <a:ext cx="1728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Operations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1800" y="1225550"/>
            <a:ext cx="4968875" cy="4940300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5778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5779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grpSp>
        <p:nvGrpSpPr>
          <p:cNvPr id="75780" name="Group 15"/>
          <p:cNvGrpSpPr>
            <a:grpSpLocks/>
          </p:cNvGrpSpPr>
          <p:nvPr/>
        </p:nvGrpSpPr>
        <p:grpSpPr bwMode="auto">
          <a:xfrm>
            <a:off x="725488" y="2501900"/>
            <a:ext cx="6789737" cy="3781425"/>
            <a:chOff x="661650" y="1838624"/>
            <a:chExt cx="6790670" cy="378042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61650" y="1838624"/>
              <a:ext cx="6790670" cy="37804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Pct val="110000"/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8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6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»"/>
                <a:defRPr sz="16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en-US" sz="1800" b="1" kern="0" dirty="0" smtClean="0"/>
                <a:t>Single Field Indexes</a:t>
              </a:r>
              <a:endParaRPr lang="en-US" sz="1800" kern="0" dirty="0"/>
            </a:p>
            <a:p>
              <a:pPr lvl="1">
                <a:defRPr/>
              </a:pPr>
              <a:r>
                <a:rPr lang="en-US" sz="1800" dirty="0" err="1" smtClean="0"/>
                <a:t>db.users.ensureIndex</a:t>
              </a:r>
              <a:r>
                <a:rPr lang="en-US" sz="1800" dirty="0"/>
                <a:t>( { score: 1 } ) </a:t>
              </a:r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 marL="457200" lvl="1" indent="0">
                <a:buFont typeface="Times" pitchFamily="18" charset="0"/>
                <a:buNone/>
                <a:defRPr/>
              </a:pPr>
              <a:endParaRPr lang="en-US" sz="1400" b="1" kern="0" dirty="0" smtClean="0"/>
            </a:p>
            <a:p>
              <a:pPr lvl="1">
                <a:defRPr/>
              </a:pPr>
              <a:endParaRPr lang="en-US" sz="1400" b="1" kern="0" dirty="0"/>
            </a:p>
            <a:p>
              <a:pPr>
                <a:defRPr/>
              </a:pPr>
              <a:endParaRPr lang="en-US" sz="1600" kern="0" dirty="0" smtClean="0"/>
            </a:p>
          </p:txBody>
        </p:sp>
        <p:pic>
          <p:nvPicPr>
            <p:cNvPr id="757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3608" y="2653274"/>
              <a:ext cx="591502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6802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6803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>
                <a:solidFill>
                  <a:srgbClr val="FF0000"/>
                </a:solidFill>
              </a:rPr>
              <a:t>Compound Field Indexes</a:t>
            </a: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userid:1, score: -1 </a:t>
            </a:r>
            <a:r>
              <a:rPr lang="en-US" sz="1800" dirty="0"/>
              <a:t>} 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3352800"/>
            <a:ext cx="5686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730500"/>
            <a:ext cx="5838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7827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7828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 err="1">
                <a:solidFill>
                  <a:srgbClr val="FF0000"/>
                </a:solidFill>
              </a:rPr>
              <a:t>Multikey</a:t>
            </a:r>
            <a:r>
              <a:rPr lang="en-US" sz="1800" b="1" kern="0" dirty="0">
                <a:solidFill>
                  <a:srgbClr val="FF0000"/>
                </a:solidFill>
              </a:rPr>
              <a:t> Indexes</a:t>
            </a:r>
            <a:endParaRPr lang="en-US" sz="1800" kern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addr.zip:1} </a:t>
            </a:r>
            <a:r>
              <a:rPr lang="en-US" sz="1800" dirty="0"/>
              <a:t>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>
                <a:solidFill>
                  <a:srgbClr val="FF0000"/>
                </a:solidFill>
              </a:rPr>
              <a:t>Multikey</a:t>
            </a:r>
            <a:r>
              <a:rPr lang="en-US" b="1" kern="0" dirty="0">
                <a:solidFill>
                  <a:srgbClr val="FF0000"/>
                </a:solidFill>
              </a:rPr>
              <a:t> Indexes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5275" y="1676400"/>
            <a:ext cx="2879725" cy="4419600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2286000"/>
            <a:ext cx="593566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2879725" cy="4267200"/>
          </a:xfrm>
          <a:solidFill>
            <a:schemeClr val="bg2"/>
          </a:solidFill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rgbClr val="FF0000"/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514600"/>
            <a:ext cx="3438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2879725" cy="4378325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35179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Company Using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62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3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powers Under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Armour’s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online store, and was chosen for its dynamic schema, ability to scale horizontally and perform multi-data center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replication.”</a:t>
            </a: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85913"/>
            <a:ext cx="2624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850" y="1752600"/>
            <a:ext cx="2879725" cy="4549775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rgbClr val="FF0000"/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9575" y="2311400"/>
            <a:ext cx="61896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rgbClr val="FF0000"/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138" y="2384425"/>
            <a:ext cx="6275387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rgbClr val="FF0000"/>
                </a:solidFill>
              </a:rPr>
              <a:t>Multikey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25" y="2292350"/>
            <a:ext cx="619283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484313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76713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063" y="1989138"/>
            <a:ext cx="5000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219200" y="319088"/>
            <a:ext cx="6835775" cy="1281112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2879725" cy="4419600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Compare with data without indexes</a:t>
            </a:r>
            <a:endParaRPr lang="en-US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6516688" y="1628775"/>
            <a:ext cx="1331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Without Index</a:t>
            </a:r>
          </a:p>
        </p:txBody>
      </p:sp>
      <p:sp>
        <p:nvSpPr>
          <p:cNvPr id="86020" name="TextBox 7"/>
          <p:cNvSpPr txBox="1">
            <a:spLocks noChangeArrowheads="1"/>
          </p:cNvSpPr>
          <p:nvPr/>
        </p:nvSpPr>
        <p:spPr bwMode="auto">
          <a:xfrm>
            <a:off x="4529138" y="4999038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 Index</a:t>
            </a: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3" y="3390900"/>
            <a:ext cx="3024187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288" y="1089025"/>
            <a:ext cx="331152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process data records and return computed results. 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aggregation operations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aggregation on the 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mongod"/>
              </a:rPr>
              <a:t>mongod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instance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simplifies application code and limits resource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752600"/>
            <a:ext cx="6686550" cy="4159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Modeled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concept of data processing pipelines.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operate like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queries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modify the form of the output document.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tools for: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sorting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contents of arrays, including arrays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operators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for tasks such as calculating the average or concatenating a string.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</a:p>
          <a:p>
            <a:r>
              <a:rPr lang="en-US" dirty="0" smtClean="0"/>
              <a:t>$match</a:t>
            </a:r>
          </a:p>
          <a:p>
            <a:r>
              <a:rPr lang="en-US" dirty="0" smtClean="0"/>
              <a:t>$limit</a:t>
            </a:r>
          </a:p>
          <a:p>
            <a:r>
              <a:rPr lang="en-US" dirty="0" smtClean="0"/>
              <a:t>$skip</a:t>
            </a:r>
          </a:p>
          <a:p>
            <a:r>
              <a:rPr lang="en-US" dirty="0" smtClean="0"/>
              <a:t>$sort</a:t>
            </a:r>
          </a:p>
          <a:p>
            <a:r>
              <a:rPr lang="en-US" dirty="0" smtClean="0"/>
              <a:t>$unwind</a:t>
            </a:r>
          </a:p>
          <a:p>
            <a:r>
              <a:rPr lang="en-US" dirty="0" smtClean="0"/>
              <a:t>$group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6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3" descr="C:\Users\Crzyosh\Documents\Vandy\Classes\CS_292\Presentation\MongoDB\pipelin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0"/>
            <a:ext cx="8261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3200" smtClean="0"/>
              <a:t>$limit</a:t>
            </a:r>
          </a:p>
          <a:p>
            <a:r>
              <a:rPr lang="en-US" sz="3200" smtClean="0"/>
              <a:t>$skip</a:t>
            </a:r>
          </a:p>
          <a:p>
            <a:r>
              <a:rPr lang="en-US" sz="3200" smtClean="0"/>
              <a:t>$sort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810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{ </a:t>
            </a:r>
            <a:endParaRPr lang="en-US" sz="2000" dirty="0" smtClean="0"/>
          </a:p>
          <a:p>
            <a:r>
              <a:rPr lang="en-US" sz="2000" dirty="0" smtClean="0"/>
              <a:t>"_</a:t>
            </a:r>
            <a:r>
              <a:rPr lang="en-US" sz="2000" dirty="0" smtClean="0"/>
              <a:t>id": "10280</a:t>
            </a:r>
            <a:r>
              <a:rPr lang="en-US" sz="2000" dirty="0" smtClean="0"/>
              <a:t>",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"city": "NEW YORK",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 smtClean="0"/>
              <a:t>state": "NY",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 smtClean="0"/>
              <a:t>pop": 5574,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 smtClean="0"/>
              <a:t>loc": [ -74.016323, 40.710537 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States with Populations above 10 Million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db.zipcodes.aggregate</a:t>
            </a:r>
            <a:r>
              <a:rPr lang="en-US" dirty="0" smtClean="0"/>
              <a:t>( {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group : { _id : "$state", </a:t>
            </a:r>
            <a:endParaRPr lang="en-US" dirty="0" smtClean="0"/>
          </a:p>
          <a:p>
            <a:r>
              <a:rPr lang="en-US" dirty="0" err="1" smtClean="0"/>
              <a:t>totalPop</a:t>
            </a:r>
            <a:r>
              <a:rPr lang="en-US" dirty="0" smtClean="0"/>
              <a:t> </a:t>
            </a:r>
            <a:r>
              <a:rPr lang="en-US" dirty="0" smtClean="0"/>
              <a:t>: { $sum : "$pop" } }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$match : {</a:t>
            </a:r>
            <a:r>
              <a:rPr lang="en-US" dirty="0" err="1" smtClean="0"/>
              <a:t>totalPop</a:t>
            </a:r>
            <a:r>
              <a:rPr lang="en-US" dirty="0" smtClean="0"/>
              <a:t> :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$</a:t>
            </a:r>
            <a:r>
              <a:rPr lang="en-US" dirty="0" err="1" smtClean="0"/>
              <a:t>gte</a:t>
            </a:r>
            <a:r>
              <a:rPr lang="en-US" dirty="0" smtClean="0"/>
              <a:t> : 10*1000*1000 } } }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Average City Population by State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db.zipcodes.aggregate</a:t>
            </a:r>
            <a:r>
              <a:rPr lang="en-US" sz="2400" dirty="0" smtClean="0"/>
              <a:t>( [ </a:t>
            </a:r>
            <a:endParaRPr lang="en-US" sz="2400" dirty="0" smtClean="0"/>
          </a:p>
          <a:p>
            <a:r>
              <a:rPr lang="en-US" sz="2400" dirty="0" smtClean="0"/>
              <a:t>{ </a:t>
            </a:r>
            <a:r>
              <a:rPr lang="en-US" sz="2400" dirty="0" smtClean="0"/>
              <a:t>$group : { _id : { state : "$state", city : "$city" </a:t>
            </a:r>
            <a:r>
              <a:rPr lang="en-US" sz="2400" dirty="0" smtClean="0"/>
              <a:t>},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pop : { $sum : "$pop" } } }, </a:t>
            </a:r>
            <a:endParaRPr lang="en-US" sz="2400" dirty="0" smtClean="0"/>
          </a:p>
          <a:p>
            <a:r>
              <a:rPr lang="en-US" sz="2400" dirty="0" smtClean="0"/>
              <a:t>{ </a:t>
            </a:r>
            <a:r>
              <a:rPr lang="en-US" sz="2400" dirty="0" smtClean="0"/>
              <a:t>$group : { _id : "$_</a:t>
            </a:r>
            <a:r>
              <a:rPr lang="en-US" sz="2400" dirty="0" err="1" smtClean="0"/>
              <a:t>id.state</a:t>
            </a:r>
            <a:r>
              <a:rPr lang="en-US" sz="2400" dirty="0" smtClean="0"/>
              <a:t>", </a:t>
            </a:r>
            <a:r>
              <a:rPr lang="en-US" sz="2400" dirty="0" err="1" smtClean="0"/>
              <a:t>avgCityPop</a:t>
            </a:r>
            <a:r>
              <a:rPr lang="en-US" sz="2400" dirty="0" smtClean="0"/>
              <a:t>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{ $</a:t>
            </a:r>
            <a:r>
              <a:rPr lang="en-US" sz="2400" dirty="0" err="1" smtClean="0"/>
              <a:t>avg</a:t>
            </a:r>
            <a:r>
              <a:rPr lang="en-US" sz="2400" dirty="0" smtClean="0"/>
              <a:t> : "$pop" } } } ] 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052290"/>
          </a:xfrm>
        </p:spPr>
        <p:txBody>
          <a:bodyPr/>
          <a:lstStyle/>
          <a:p>
            <a:r>
              <a:rPr lang="en-US" b="1" dirty="0" smtClean="0"/>
              <a:t>Return Largest and Smallest Cities by State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db.zipcodes.aggregate</a:t>
            </a:r>
            <a:r>
              <a:rPr lang="en-US" dirty="0" smtClean="0"/>
              <a:t>( { $group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_id: { state: "$state", city: "$city" }, </a:t>
            </a:r>
            <a:endParaRPr lang="en-US" dirty="0" smtClean="0"/>
          </a:p>
          <a:p>
            <a:r>
              <a:rPr lang="en-US" dirty="0" smtClean="0"/>
              <a:t>pop</a:t>
            </a:r>
            <a:r>
              <a:rPr lang="en-US" dirty="0" smtClean="0"/>
              <a:t>: { $sum: "$pop" } } }, { $sort: { pop: 1 }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$group: { _id : "$_</a:t>
            </a:r>
            <a:r>
              <a:rPr lang="en-US" dirty="0" err="1" smtClean="0"/>
              <a:t>id.state</a:t>
            </a:r>
            <a:r>
              <a:rPr lang="en-US" dirty="0" smtClean="0"/>
              <a:t>", </a:t>
            </a:r>
            <a:r>
              <a:rPr lang="en-US" dirty="0" err="1" smtClean="0"/>
              <a:t>biggestCity</a:t>
            </a:r>
            <a:r>
              <a:rPr lang="en-US" dirty="0" smtClean="0"/>
              <a:t>: { $last: "$_</a:t>
            </a:r>
            <a:r>
              <a:rPr lang="en-US" dirty="0" err="1" smtClean="0"/>
              <a:t>id.city</a:t>
            </a:r>
            <a:r>
              <a:rPr lang="en-US" dirty="0" smtClean="0"/>
              <a:t>" }, </a:t>
            </a:r>
            <a:r>
              <a:rPr lang="en-US" dirty="0" err="1" smtClean="0"/>
              <a:t>biggestPop</a:t>
            </a:r>
            <a:r>
              <a:rPr lang="en-US" dirty="0" smtClean="0"/>
              <a:t>: { $last: "$pop" }, </a:t>
            </a:r>
            <a:r>
              <a:rPr lang="en-US" dirty="0" err="1" smtClean="0"/>
              <a:t>smallestCity</a:t>
            </a:r>
            <a:r>
              <a:rPr lang="en-US" dirty="0" smtClean="0"/>
              <a:t>: { $first: "$_</a:t>
            </a:r>
            <a:r>
              <a:rPr lang="en-US" dirty="0" err="1" smtClean="0"/>
              <a:t>id.city</a:t>
            </a:r>
            <a:r>
              <a:rPr lang="en-US" dirty="0" smtClean="0"/>
              <a:t>" }, </a:t>
            </a:r>
            <a:r>
              <a:rPr lang="en-US" dirty="0" err="1" smtClean="0"/>
              <a:t>smallestPop</a:t>
            </a:r>
            <a:r>
              <a:rPr lang="en-US" dirty="0" smtClean="0"/>
              <a:t>: { $first: "$pop" } } },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the following $project is optional, and // modifies the output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$project: { _id: 0, state: "$_id", </a:t>
            </a:r>
            <a:r>
              <a:rPr lang="en-US" dirty="0" err="1" smtClean="0"/>
              <a:t>biggestCity</a:t>
            </a:r>
            <a:r>
              <a:rPr lang="en-US" dirty="0" smtClean="0"/>
              <a:t>: { name: "$</a:t>
            </a:r>
            <a:r>
              <a:rPr lang="en-US" dirty="0" err="1" smtClean="0"/>
              <a:t>biggestCity</a:t>
            </a:r>
            <a:r>
              <a:rPr lang="en-US" dirty="0" smtClean="0"/>
              <a:t>", pop: "$</a:t>
            </a:r>
            <a:r>
              <a:rPr lang="en-US" dirty="0" err="1" smtClean="0"/>
              <a:t>biggestPop</a:t>
            </a:r>
            <a:r>
              <a:rPr lang="en-US" dirty="0" smtClean="0"/>
              <a:t>" }, </a:t>
            </a:r>
            <a:r>
              <a:rPr lang="en-US" dirty="0" err="1" smtClean="0"/>
              <a:t>smallestCity</a:t>
            </a:r>
            <a:r>
              <a:rPr lang="en-US" dirty="0" smtClean="0"/>
              <a:t>: { name: "$</a:t>
            </a:r>
            <a:r>
              <a:rPr lang="en-US" dirty="0" err="1" smtClean="0"/>
              <a:t>smallestCity</a:t>
            </a:r>
            <a:r>
              <a:rPr lang="en-US" dirty="0" smtClean="0"/>
              <a:t>", pop: "$</a:t>
            </a:r>
            <a:r>
              <a:rPr lang="en-US" dirty="0" err="1" smtClean="0"/>
              <a:t>smallestPop</a:t>
            </a:r>
            <a:r>
              <a:rPr lang="en-US" dirty="0" smtClean="0"/>
              <a:t>" } } }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{ _id : "</a:t>
            </a:r>
            <a:r>
              <a:rPr lang="en-US" sz="2400" dirty="0" err="1" smtClean="0"/>
              <a:t>jane</a:t>
            </a:r>
            <a:r>
              <a:rPr lang="en-US" sz="2400" dirty="0" smtClean="0"/>
              <a:t>", joined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("2011-03-02"), likes : ["golf", "racquetball"] } </a:t>
            </a:r>
            <a:endParaRPr lang="en-US" sz="2400" dirty="0" smtClean="0"/>
          </a:p>
          <a:p>
            <a:r>
              <a:rPr lang="en-US" sz="2400" dirty="0" smtClean="0"/>
              <a:t>{ </a:t>
            </a:r>
            <a:r>
              <a:rPr lang="en-US" sz="2400" dirty="0" smtClean="0"/>
              <a:t>_id : "</a:t>
            </a:r>
            <a:r>
              <a:rPr lang="en-US" sz="2400" dirty="0" err="1" smtClean="0"/>
              <a:t>joe</a:t>
            </a:r>
            <a:r>
              <a:rPr lang="en-US" sz="2400" dirty="0" smtClean="0"/>
              <a:t>", joined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("2012-07-02"), likes : ["tennis", "golf", "swimming"] 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Usernames Ordered by Join Month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db.users.aggregate</a:t>
            </a:r>
            <a:r>
              <a:rPr lang="en-US" dirty="0" smtClean="0"/>
              <a:t>( [ { $project : { </a:t>
            </a:r>
            <a:r>
              <a:rPr lang="en-US" dirty="0" err="1" smtClean="0"/>
              <a:t>month_joined</a:t>
            </a:r>
            <a:r>
              <a:rPr lang="en-US" dirty="0" smtClean="0"/>
              <a:t> : { $month : "$joined" } } } 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$group : { _id : {</a:t>
            </a:r>
            <a:r>
              <a:rPr lang="en-US" dirty="0" err="1" smtClean="0"/>
              <a:t>month_joined</a:t>
            </a:r>
            <a:r>
              <a:rPr lang="en-US" dirty="0" smtClean="0"/>
              <a:t>:"$</a:t>
            </a:r>
            <a:r>
              <a:rPr lang="en-US" dirty="0" err="1" smtClean="0"/>
              <a:t>month_joined</a:t>
            </a:r>
            <a:r>
              <a:rPr lang="en-US" dirty="0" smtClean="0"/>
              <a:t>"} , number : { $sum : 1 } } },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$sort : { "_</a:t>
            </a:r>
            <a:r>
              <a:rPr lang="en-US" dirty="0" err="1" smtClean="0"/>
              <a:t>id.month_joined</a:t>
            </a:r>
            <a:r>
              <a:rPr lang="en-US" dirty="0" smtClean="0"/>
              <a:t>" : 1 } } ]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the Five Most Common “Likes”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db.users.aggregate</a:t>
            </a:r>
            <a:r>
              <a:rPr lang="en-US" dirty="0" smtClean="0"/>
              <a:t>( [ { $unwind : "$likes"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$group : { _id : "$likes" , number : { $sum : 1 } } },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$sort : { number : -1 } }, { $limit : 5 }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tooltip="$unwind"/>
              </a:rPr>
              <a:t>$unwind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 _id : "</a:t>
            </a:r>
            <a:r>
              <a:rPr lang="en-US" dirty="0" err="1" smtClean="0"/>
              <a:t>jane</a:t>
            </a:r>
            <a:r>
              <a:rPr lang="en-US" dirty="0" smtClean="0"/>
              <a:t>", joined : </a:t>
            </a:r>
            <a:r>
              <a:rPr lang="en-US" dirty="0" err="1" smtClean="0"/>
              <a:t>ISODate</a:t>
            </a:r>
            <a:r>
              <a:rPr lang="en-US" dirty="0" smtClean="0"/>
              <a:t>("2011-03-02"), likes : ["golf", "racquetball"] }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 tooltip="$unwind"/>
              </a:rPr>
              <a:t>$unwind</a:t>
            </a:r>
            <a:r>
              <a:rPr lang="en-US" dirty="0" smtClean="0"/>
              <a:t> operator would create the following documents:</a:t>
            </a:r>
          </a:p>
          <a:p>
            <a:r>
              <a:rPr lang="en-US" dirty="0" smtClean="0"/>
              <a:t>{ _id : "</a:t>
            </a:r>
            <a:r>
              <a:rPr lang="en-US" dirty="0" err="1" smtClean="0"/>
              <a:t>jane</a:t>
            </a:r>
            <a:r>
              <a:rPr lang="en-US" dirty="0" smtClean="0"/>
              <a:t>", joined : </a:t>
            </a:r>
            <a:r>
              <a:rPr lang="en-US" dirty="0" err="1" smtClean="0"/>
              <a:t>ISODate</a:t>
            </a:r>
            <a:r>
              <a:rPr lang="en-US" dirty="0" smtClean="0"/>
              <a:t>("2011-03-02"), likes : "golf" } { _id : "</a:t>
            </a:r>
            <a:r>
              <a:rPr lang="en-US" dirty="0" err="1" smtClean="0"/>
              <a:t>jane</a:t>
            </a:r>
            <a:r>
              <a:rPr lang="en-US" dirty="0" smtClean="0"/>
              <a:t>", joined : </a:t>
            </a:r>
            <a:r>
              <a:rPr lang="en-US" dirty="0" err="1" smtClean="0"/>
              <a:t>ISODate</a:t>
            </a:r>
            <a:r>
              <a:rPr lang="en-US" dirty="0" smtClean="0"/>
              <a:t>("2011-03-02"), likes : "racquetball" 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{ "_id" : 1, "item" : "</a:t>
            </a:r>
            <a:r>
              <a:rPr lang="en-US" sz="2400" dirty="0" err="1" smtClean="0"/>
              <a:t>abc</a:t>
            </a:r>
            <a:r>
              <a:rPr lang="en-US" sz="2400" dirty="0" smtClean="0"/>
              <a:t>", "price" : 10, "quantity" : 2, "date"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("2014-01-01T08:00:00Z") } { "_id" : 2, "item" : "</a:t>
            </a:r>
            <a:r>
              <a:rPr lang="en-US" sz="2400" dirty="0" err="1" smtClean="0"/>
              <a:t>jkl</a:t>
            </a:r>
            <a:r>
              <a:rPr lang="en-US" sz="2400" dirty="0" smtClean="0"/>
              <a:t>", "price" : 20, "quantity" : 1, "date"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("2014-02-03T09:00:00Z") } { "_id" : 3, "item" : "xyz", "price" : 5, "quantity" : 5, "date"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("2014-02-03T09:05:00Z") } { "_id" : 4, "item" : "</a:t>
            </a:r>
            <a:r>
              <a:rPr lang="en-US" sz="2400" dirty="0" err="1" smtClean="0"/>
              <a:t>abc</a:t>
            </a:r>
            <a:r>
              <a:rPr lang="en-US" sz="2400" dirty="0" smtClean="0"/>
              <a:t>", "price" : 10, "quantity" : 10, "date"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("2014-02-15T08:00:00Z") } { "_id" : 5, "item" : "xyz", "price" : 5, "quantity" : 10, "date" : 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("2014-02-15T09:05:00Z") 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db.sales.aggregate</a:t>
            </a:r>
            <a:r>
              <a:rPr lang="en-US" sz="2000" dirty="0" smtClean="0"/>
              <a:t>( [ </a:t>
            </a:r>
            <a:endParaRPr lang="en-US" sz="2000" dirty="0" smtClean="0"/>
          </a:p>
          <a:p>
            <a:r>
              <a:rPr lang="en-US" sz="2000" dirty="0" smtClean="0"/>
              <a:t>{ </a:t>
            </a:r>
            <a:r>
              <a:rPr lang="en-US" sz="2000" dirty="0" smtClean="0"/>
              <a:t>$group: { _id: "$item</a:t>
            </a:r>
            <a:r>
              <a:rPr lang="en-US" sz="2000" dirty="0" smtClean="0"/>
              <a:t>",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minQuantity</a:t>
            </a:r>
            <a:r>
              <a:rPr lang="en-US" sz="2000" dirty="0" smtClean="0"/>
              <a:t>: { $min: "$quantity" } } } ] 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Data Model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Document-Based (max 16 MB)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are in BSON format, consisting of field-value pairs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document stored in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index set in common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 tables of relational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do not have to have uniform structure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-docs.mongodb.org/manual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600200"/>
            <a:ext cx="6686550" cy="43116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two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phases: </a:t>
            </a:r>
            <a:endParaRPr lang="en-US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that processes each document and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one or more objects for each input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reduce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phase that combines the output of the map operation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optional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final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modifications to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Custom JavaScript functions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greater flexibility but is less efficient and more complex than the aggregation pipeline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output sets that exceed the 16 megabyte output limitation of the aggregation pipeline.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C:\Users\Crzyosh\Documents\Vandy\Classes\CS_292\Presentation\MongoDB\mapreduc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0"/>
            <a:ext cx="8943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Single Purpose Aggregation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database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count of matching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distinct values for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based on the values of a field.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documents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single collection.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flexibility and capabilities of the aggregation pipeline and map-reduce.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 descr="C:\Users\Crzyosh\Documents\Vandy\Classes\CS_292\Presentation\MongoDB\distinct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"/>
            <a:ext cx="512445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4645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4513"/>
            <a:ext cx="8396288" cy="635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0"/>
            <a:ext cx="84359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61938"/>
            <a:ext cx="61341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Replication &amp; Sharding</a:t>
            </a:r>
          </a:p>
        </p:txBody>
      </p:sp>
      <p:pic>
        <p:nvPicPr>
          <p:cNvPr id="99330" name="Content Placeholder 3" descr="Screen Shot 2014-02-22 at 6.00.39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90865" r="-90865"/>
          <a:stretch>
            <a:fillRect/>
          </a:stretch>
        </p:blipFill>
        <p:spPr>
          <a:xfrm>
            <a:off x="517525" y="1328738"/>
            <a:ext cx="8110538" cy="4583112"/>
          </a:xfrm>
        </p:spPr>
      </p:pic>
      <p:sp>
        <p:nvSpPr>
          <p:cNvPr id="99331" name="TextBox 5"/>
          <p:cNvSpPr txBox="1">
            <a:spLocks noChangeArrowheads="1"/>
          </p:cNvSpPr>
          <p:nvPr/>
        </p:nvSpPr>
        <p:spPr bwMode="auto">
          <a:xfrm>
            <a:off x="5276850" y="61753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99332" name="TextBox 6"/>
          <p:cNvSpPr txBox="1">
            <a:spLocks noChangeArrowheads="1"/>
          </p:cNvSpPr>
          <p:nvPr/>
        </p:nvSpPr>
        <p:spPr bwMode="auto">
          <a:xfrm>
            <a:off x="5176838" y="6140450"/>
            <a:ext cx="22113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entury Gothic" pitchFamily="34" charset="0"/>
              </a:rPr>
              <a:t>Image source: http://mongodb.in.th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963" y="2133600"/>
            <a:ext cx="3698875" cy="37782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 replication?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replication/redundancy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Fault tolerance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capacity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379" name="Content Placeholder 4" descr="Screen Shot 2014-02-17 at 7.53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26" b="226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JSON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“JavaScript Object Notation”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for humans to write/read, easy for computers to parse/generate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can be nested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name/value pairs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list of values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http://json.org/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 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Replica Set Members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Read, Write operations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Arbiter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Voting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Delayed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427" name="Content Placeholder 4" descr="Screen Shot 2014-02-22 at 6.05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6989" b="-46989"/>
          <a:stretch>
            <a:fillRect/>
          </a:stretch>
        </p:blipFill>
        <p:spPr>
          <a:xfrm>
            <a:off x="4510088" y="2125663"/>
            <a:ext cx="4400550" cy="37782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 in MongoDB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/>
          <a:lstStyle/>
          <a:p>
            <a:r>
              <a:rPr lang="en-US" smtClean="0"/>
              <a:t>Automatic Failover</a:t>
            </a:r>
          </a:p>
          <a:p>
            <a:pPr lvl="1"/>
            <a:r>
              <a:rPr lang="en-US" smtClean="0"/>
              <a:t>Heartbeats</a:t>
            </a:r>
          </a:p>
          <a:p>
            <a:pPr lvl="1"/>
            <a:r>
              <a:rPr lang="en-US" smtClean="0"/>
              <a:t>Elections</a:t>
            </a:r>
          </a:p>
          <a:p>
            <a:r>
              <a:rPr lang="en-US" smtClean="0"/>
              <a:t>The Standard Replica Set Deployment </a:t>
            </a:r>
            <a:endParaRPr lang="en-US" smtClean="0">
              <a:solidFill>
                <a:srgbClr val="A53010"/>
              </a:solidFill>
            </a:endParaRPr>
          </a:p>
          <a:p>
            <a:r>
              <a:rPr lang="en-US" smtClean="0"/>
              <a:t>Deploy an Odd Number of Members</a:t>
            </a:r>
          </a:p>
          <a:p>
            <a:r>
              <a:rPr lang="en-US" smtClean="0"/>
              <a:t>Rollback</a:t>
            </a:r>
          </a:p>
          <a:p>
            <a:r>
              <a:rPr lang="en-US" smtClean="0"/>
              <a:t>Security</a:t>
            </a:r>
          </a:p>
          <a:p>
            <a:pPr lvl="1"/>
            <a:r>
              <a:rPr lang="en-US" smtClean="0"/>
              <a:t>SSL/TLS</a:t>
            </a:r>
          </a:p>
        </p:txBody>
      </p:sp>
      <p:pic>
        <p:nvPicPr>
          <p:cNvPr id="105475" name="Content Placeholder 4" descr="Screen Shot 2014-02-17 at 8.29.36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584" b="584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for Replication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683375" cy="1281113"/>
          </a:xfrm>
        </p:spPr>
        <p:txBody>
          <a:bodyPr/>
          <a:lstStyle/>
          <a:p>
            <a:r>
              <a:rPr lang="en-US" smtClean="0"/>
              <a:t>Sharding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235325" cy="3778250"/>
          </a:xfrm>
        </p:spPr>
        <p:txBody>
          <a:bodyPr/>
          <a:lstStyle/>
          <a:p>
            <a:r>
              <a:rPr lang="en-US" smtClean="0"/>
              <a:t>What is sharding?</a:t>
            </a:r>
          </a:p>
          <a:p>
            <a:r>
              <a:rPr lang="en-US" smtClean="0"/>
              <a:t>Purpose of sharding</a:t>
            </a:r>
          </a:p>
          <a:p>
            <a:pPr lvl="1"/>
            <a:r>
              <a:rPr lang="en-US" smtClean="0"/>
              <a:t>Horizontal scaling out</a:t>
            </a:r>
          </a:p>
          <a:p>
            <a:r>
              <a:rPr lang="en-US" smtClean="0"/>
              <a:t>Query Routers</a:t>
            </a:r>
          </a:p>
          <a:p>
            <a:pPr lvl="1"/>
            <a:r>
              <a:rPr lang="en-US" smtClean="0"/>
              <a:t>mongos</a:t>
            </a:r>
          </a:p>
          <a:p>
            <a:r>
              <a:rPr lang="en-US" smtClean="0"/>
              <a:t>Shard keys</a:t>
            </a:r>
          </a:p>
          <a:p>
            <a:pPr lvl="1"/>
            <a:r>
              <a:rPr lang="en-US" smtClean="0"/>
              <a:t>Range based sharding</a:t>
            </a:r>
          </a:p>
          <a:p>
            <a:pPr lvl="1"/>
            <a:r>
              <a:rPr lang="en-US" smtClean="0"/>
              <a:t>Cardinality</a:t>
            </a:r>
          </a:p>
          <a:p>
            <a:pPr lvl="1"/>
            <a:r>
              <a:rPr lang="en-US" smtClean="0"/>
              <a:t>Avoid hotspotting</a:t>
            </a:r>
            <a:endParaRPr lang="en-US" smtClean="0">
              <a:solidFill>
                <a:srgbClr val="A53010"/>
              </a:solidFill>
            </a:endParaRPr>
          </a:p>
          <a:p>
            <a:endParaRPr lang="en-US" smtClean="0">
              <a:solidFill>
                <a:srgbClr val="A53010"/>
              </a:solidFill>
            </a:endParaRPr>
          </a:p>
        </p:txBody>
      </p:sp>
      <p:pic>
        <p:nvPicPr>
          <p:cNvPr id="109571" name="Content Placeholder 4" descr="Screen Shot 2014-02-22 at 7.13.53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545" r="-7545"/>
          <a:stretch>
            <a:fillRect/>
          </a:stretch>
        </p:blipFill>
        <p:spPr>
          <a:xfrm>
            <a:off x="4357688" y="915988"/>
            <a:ext cx="4270375" cy="52593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for Sharding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886700" cy="1325563"/>
          </a:xfrm>
        </p:spPr>
        <p:txBody>
          <a:bodyPr/>
          <a:lstStyle/>
          <a:p>
            <a:r>
              <a:rPr lang="en-US" smtClean="0"/>
              <a:t>Thanks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3386</Words>
  <Application>Microsoft Office PowerPoint</Application>
  <PresentationFormat>On-screen Show (4:3)</PresentationFormat>
  <Paragraphs>796</Paragraphs>
  <Slides>95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Wisp</vt:lpstr>
      <vt:lpstr>Slide 1</vt:lpstr>
      <vt:lpstr>Content</vt:lpstr>
      <vt:lpstr>History</vt:lpstr>
      <vt:lpstr>Other NoSQL Types</vt:lpstr>
      <vt:lpstr>Motivations</vt:lpstr>
      <vt:lpstr>Company Using mongoDB</vt:lpstr>
      <vt:lpstr>Slide 7</vt:lpstr>
      <vt:lpstr>Data Model</vt:lpstr>
      <vt:lpstr>JSON</vt:lpstr>
      <vt:lpstr>BSON</vt:lpstr>
      <vt:lpstr>BSON Example</vt:lpstr>
      <vt:lpstr>BSON Types</vt:lpstr>
      <vt:lpstr>The _id Field</vt:lpstr>
      <vt:lpstr>mongoDB vs. SQL</vt:lpstr>
      <vt:lpstr>CRUD  Create, Read, Update, Delete</vt:lpstr>
      <vt:lpstr>Getting Started with mongoDB</vt:lpstr>
      <vt:lpstr>Getting Started with mongoDB</vt:lpstr>
      <vt:lpstr>CRUD: Using the Shell</vt:lpstr>
      <vt:lpstr>CRUD: Using the Shell (cont.)</vt:lpstr>
      <vt:lpstr>CRUD: Inserting Data</vt:lpstr>
      <vt:lpstr>CRUD: Querying </vt:lpstr>
      <vt:lpstr>a sample document representing an article on a social news site</vt:lpstr>
      <vt:lpstr>Slide 23</vt:lpstr>
      <vt:lpstr>Slide 24</vt:lpstr>
      <vt:lpstr>CRUD: Querying </vt:lpstr>
      <vt:lpstr>CRUD: Querying </vt:lpstr>
      <vt:lpstr>CRUD: Querying </vt:lpstr>
      <vt:lpstr>CRUD: Updating</vt:lpstr>
      <vt:lpstr>CRUD: Updating</vt:lpstr>
      <vt:lpstr>CRUD: Removal</vt:lpstr>
      <vt:lpstr>CRUD: Isolation</vt:lpstr>
      <vt:lpstr>Schema Design</vt:lpstr>
      <vt:lpstr>Slide 33</vt:lpstr>
      <vt:lpstr>Intuition – why database exist in the first place?</vt:lpstr>
      <vt:lpstr>Mongo is basically schema-free </vt:lpstr>
      <vt:lpstr>There are some patterns</vt:lpstr>
      <vt:lpstr>Embedding &amp; Linking</vt:lpstr>
      <vt:lpstr>One to One relationship</vt:lpstr>
      <vt:lpstr>Example 2</vt:lpstr>
      <vt:lpstr>One to many relationship - Embedding</vt:lpstr>
      <vt:lpstr>One to many relationship – Linking</vt:lpstr>
      <vt:lpstr>Linking vs. Embedding</vt:lpstr>
      <vt:lpstr>Many to many relationship</vt:lpstr>
      <vt:lpstr>Example</vt:lpstr>
      <vt:lpstr>What is bad about SQL ( semantically )</vt:lpstr>
      <vt:lpstr>Example 3</vt:lpstr>
      <vt:lpstr>Modeling Checkouts</vt:lpstr>
      <vt:lpstr>Modeling Checkouts</vt:lpstr>
      <vt:lpstr>What is good about mongoDB?</vt:lpstr>
      <vt:lpstr> Part 4: Index in MongoDB</vt:lpstr>
      <vt:lpstr>Before Index</vt:lpstr>
      <vt:lpstr>Definition of Index</vt:lpstr>
      <vt:lpstr>Index in MongoDB</vt:lpstr>
      <vt:lpstr>Index in MongoDB</vt:lpstr>
      <vt:lpstr>Index in MongoDB</vt:lpstr>
      <vt:lpstr>Index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Aggregation</vt:lpstr>
      <vt:lpstr>Pipelines</vt:lpstr>
      <vt:lpstr>Aggregation Framework Operators</vt:lpstr>
      <vt:lpstr>Slide 68</vt:lpstr>
      <vt:lpstr>Pipelines</vt:lpstr>
      <vt:lpstr>Examples</vt:lpstr>
      <vt:lpstr>Return States with Populations above 10 Million</vt:lpstr>
      <vt:lpstr>Return Average City Population by State </vt:lpstr>
      <vt:lpstr>Return Largest and Smallest Cities by State </vt:lpstr>
      <vt:lpstr>Slide 74</vt:lpstr>
      <vt:lpstr>Return Usernames Ordered by Join Month </vt:lpstr>
      <vt:lpstr>Return the Five Most Common “Likes” </vt:lpstr>
      <vt:lpstr>$unwind</vt:lpstr>
      <vt:lpstr>Sales Data</vt:lpstr>
      <vt:lpstr>Slide 79</vt:lpstr>
      <vt:lpstr>Map-Reduce</vt:lpstr>
      <vt:lpstr>Slide 81</vt:lpstr>
      <vt:lpstr>Single Purpose Aggregation Operations</vt:lpstr>
      <vt:lpstr>Slide 83</vt:lpstr>
      <vt:lpstr>Slide 84</vt:lpstr>
      <vt:lpstr>Slide 85</vt:lpstr>
      <vt:lpstr>Slide 86</vt:lpstr>
      <vt:lpstr>Slide 87</vt:lpstr>
      <vt:lpstr>Replication &amp; Sharding</vt:lpstr>
      <vt:lpstr>Replication</vt:lpstr>
      <vt:lpstr>Replication in MongoDB</vt:lpstr>
      <vt:lpstr>Replication in MongoDB</vt:lpstr>
      <vt:lpstr>Demo for Replication</vt:lpstr>
      <vt:lpstr>Sharding</vt:lpstr>
      <vt:lpstr>Demo for Sharding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Public Computer</dc:creator>
  <cp:lastModifiedBy>SSKINGAR</cp:lastModifiedBy>
  <cp:revision>92</cp:revision>
  <dcterms:created xsi:type="dcterms:W3CDTF">2014-02-16T22:38:42Z</dcterms:created>
  <dcterms:modified xsi:type="dcterms:W3CDTF">2014-08-07T06:09:46Z</dcterms:modified>
</cp:coreProperties>
</file>