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92" r:id="rId2"/>
    <p:sldId id="393" r:id="rId3"/>
    <p:sldId id="394" r:id="rId4"/>
    <p:sldId id="395" r:id="rId5"/>
    <p:sldId id="396" r:id="rId6"/>
    <p:sldId id="323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darrajan, Navaneethakrishnan" initials="SN" lastIdx="1" clrIdx="0">
    <p:extLst>
      <p:ext uri="{19B8F6BF-5375-455C-9EA6-DF929625EA0E}">
        <p15:presenceInfo xmlns:p15="http://schemas.microsoft.com/office/powerpoint/2012/main" userId="S::nsundarrajan@deloitte.com.au::1351bd95-8f4d-47f0-a23a-162b94bdd7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7E3B"/>
    <a:srgbClr val="FFFF99"/>
    <a:srgbClr val="076B6D"/>
    <a:srgbClr val="6F0532"/>
    <a:srgbClr val="E3BD79"/>
    <a:srgbClr val="5FF2FD"/>
    <a:srgbClr val="1681F6"/>
    <a:srgbClr val="FF6699"/>
    <a:srgbClr val="13C2F9"/>
    <a:srgbClr val="FE7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7" autoAdjust="0"/>
    <p:restoredTop sz="93842" autoAdjust="0"/>
  </p:normalViewPr>
  <p:slideViewPr>
    <p:cSldViewPr>
      <p:cViewPr varScale="1">
        <p:scale>
          <a:sx n="114" d="100"/>
          <a:sy n="114" d="100"/>
        </p:scale>
        <p:origin x="20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762C9-230F-419A-8357-07ED12F1B480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2C9FC-FF3A-487F-AD8C-7DE1021B99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2C9FC-FF3A-487F-AD8C-7DE1021B99E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4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2742" y="-39801"/>
            <a:ext cx="1138651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548DB-B4EB-4C5D-A2AC-D32FE4063A8F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09910-84FF-41A1-8E53-80A432116D25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98575"/>
            <a:ext cx="12192000" cy="6059805"/>
          </a:xfrm>
          <a:custGeom>
            <a:avLst/>
            <a:gdLst/>
            <a:ahLst/>
            <a:cxnLst/>
            <a:rect l="l" t="t" r="r" b="b"/>
            <a:pathLst>
              <a:path w="12192000" h="6059805">
                <a:moveTo>
                  <a:pt x="12191999" y="0"/>
                </a:moveTo>
                <a:lnTo>
                  <a:pt x="0" y="0"/>
                </a:lnTo>
                <a:lnTo>
                  <a:pt x="0" y="6059422"/>
                </a:lnTo>
                <a:lnTo>
                  <a:pt x="12191999" y="6059422"/>
                </a:lnTo>
                <a:lnTo>
                  <a:pt x="1219199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795527"/>
            <a:ext cx="12192000" cy="6350"/>
          </a:xfrm>
          <a:custGeom>
            <a:avLst/>
            <a:gdLst/>
            <a:ahLst/>
            <a:cxnLst/>
            <a:rect l="l" t="t" r="r" b="b"/>
            <a:pathLst>
              <a:path w="12192000" h="6350">
                <a:moveTo>
                  <a:pt x="0" y="0"/>
                </a:moveTo>
                <a:lnTo>
                  <a:pt x="0" y="6096"/>
                </a:lnTo>
                <a:lnTo>
                  <a:pt x="12191999" y="6096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859" y="0"/>
            <a:ext cx="5366004" cy="1188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7F21E-BF1E-4B2B-A137-EA6DF9755358}" type="datetime1">
              <a:rPr lang="en-US" smtClean="0"/>
              <a:t>10/5/2021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77B4A-767D-4F29-87DC-2826A2B89485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6A96-D713-402E-8930-AF16EEB01A1F}" type="datetime1">
              <a:rPr lang="en-US" smtClean="0"/>
              <a:t>10/5/2021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98575"/>
            <a:ext cx="12192000" cy="6059805"/>
          </a:xfrm>
          <a:custGeom>
            <a:avLst/>
            <a:gdLst/>
            <a:ahLst/>
            <a:cxnLst/>
            <a:rect l="l" t="t" r="r" b="b"/>
            <a:pathLst>
              <a:path w="12192000" h="6059805">
                <a:moveTo>
                  <a:pt x="12191999" y="0"/>
                </a:moveTo>
                <a:lnTo>
                  <a:pt x="0" y="0"/>
                </a:lnTo>
                <a:lnTo>
                  <a:pt x="0" y="6059422"/>
                </a:lnTo>
                <a:lnTo>
                  <a:pt x="12191999" y="6059422"/>
                </a:lnTo>
                <a:lnTo>
                  <a:pt x="1219199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795527"/>
            <a:ext cx="12192000" cy="6350"/>
          </a:xfrm>
          <a:custGeom>
            <a:avLst/>
            <a:gdLst/>
            <a:ahLst/>
            <a:cxnLst/>
            <a:rect l="l" t="t" r="r" b="b"/>
            <a:pathLst>
              <a:path w="12192000" h="6350">
                <a:moveTo>
                  <a:pt x="0" y="0"/>
                </a:moveTo>
                <a:lnTo>
                  <a:pt x="0" y="6096"/>
                </a:lnTo>
                <a:lnTo>
                  <a:pt x="12191999" y="6096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3524" y="1925066"/>
            <a:ext cx="8108950" cy="3048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C71FA-FCA4-4343-B399-779A57E80527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sitecore.net/Downloads/Sitecore%20CLI/4x/Sitecore%20CLI%20400/Release%20Notes" TargetMode="External"/><Relationship Id="rId2" Type="http://schemas.openxmlformats.org/officeDocument/2006/relationships/hyperlink" Target="https://navansitecorenotes.blogspot.com/2021/07/dotnet-sitecore-ser-push-or-dotne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.sitecore.com/en/developers/101/developer-tools/upgrade-the-sitecore-command-line-interface-to-version-4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2479" y="2581310"/>
            <a:ext cx="10256521" cy="2264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3250"/>
              </a:spcBef>
            </a:pPr>
            <a:r>
              <a:rPr lang="en-US" sz="6000" spc="-300"/>
              <a:t>Sitecore CLI Features</a:t>
            </a:r>
            <a:br>
              <a:rPr lang="en-US" sz="6000" spc="-300" dirty="0"/>
            </a:br>
            <a:r>
              <a:rPr lang="en-US" sz="2000" spc="-5" dirty="0">
                <a:latin typeface="Carlito"/>
                <a:cs typeface="Carlito"/>
              </a:rPr>
              <a:t>SITECORE</a:t>
            </a:r>
            <a:r>
              <a:rPr lang="en-US" sz="2000" spc="-10" dirty="0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USER</a:t>
            </a:r>
            <a:r>
              <a:rPr lang="en-US" sz="2000" spc="-10" dirty="0">
                <a:latin typeface="Carlito"/>
                <a:cs typeface="Carlito"/>
              </a:rPr>
              <a:t> </a:t>
            </a:r>
            <a:r>
              <a:rPr lang="en-US" sz="2000" spc="-5" dirty="0">
                <a:latin typeface="Carlito"/>
                <a:cs typeface="Carlito"/>
              </a:rPr>
              <a:t>GROUP PPT	  Sep</a:t>
            </a:r>
            <a:r>
              <a:rPr lang="en-US" sz="2000" spc="-10" dirty="0">
                <a:latin typeface="Carlito"/>
                <a:cs typeface="Carlito"/>
              </a:rPr>
              <a:t> 22</a:t>
            </a:r>
            <a:r>
              <a:rPr lang="en-US" sz="2000" dirty="0">
                <a:latin typeface="Carlito"/>
                <a:cs typeface="Carlito"/>
              </a:rPr>
              <a:t>,</a:t>
            </a:r>
            <a:r>
              <a:rPr lang="en-US" sz="2000" spc="-45" dirty="0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2021</a:t>
            </a:r>
            <a:br>
              <a:rPr lang="en-US" sz="6000" spc="-300" dirty="0"/>
            </a:br>
            <a:endParaRPr sz="2000" spc="-85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3886200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81800" y="3886200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D2A055-77B8-47C9-94ED-13094D747B6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</p:spTree>
    <p:extLst>
      <p:ext uri="{BB962C8B-B14F-4D97-AF65-F5344CB8AC3E}">
        <p14:creationId xmlns:p14="http://schemas.microsoft.com/office/powerpoint/2010/main" val="136730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D6BF57-D1B0-4940-89C3-43C6C7B489DE}"/>
              </a:ext>
            </a:extLst>
          </p:cNvPr>
          <p:cNvSpPr/>
          <p:nvPr/>
        </p:nvSpPr>
        <p:spPr>
          <a:xfrm>
            <a:off x="326542" y="1312095"/>
            <a:ext cx="2811212" cy="5257259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00B0F0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EB5FBA-0CEB-48D1-8396-92623D4431D7}"/>
              </a:ext>
            </a:extLst>
          </p:cNvPr>
          <p:cNvSpPr/>
          <p:nvPr/>
        </p:nvSpPr>
        <p:spPr>
          <a:xfrm>
            <a:off x="3276600" y="1337388"/>
            <a:ext cx="8610600" cy="5231965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00B0F0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267200" y="6569354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Sitecore CLI 4.0.0 Features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23DB48-2FC1-4AD1-82CF-1B3F37934630}"/>
              </a:ext>
            </a:extLst>
          </p:cNvPr>
          <p:cNvSpPr/>
          <p:nvPr/>
        </p:nvSpPr>
        <p:spPr>
          <a:xfrm>
            <a:off x="3481668" y="4030322"/>
            <a:ext cx="2209800" cy="2210400"/>
          </a:xfrm>
          <a:prstGeom prst="ellipse">
            <a:avLst/>
          </a:prstGeom>
          <a:solidFill>
            <a:srgbClr val="FE7334"/>
          </a:solidFill>
          <a:ln>
            <a:solidFill>
              <a:srgbClr val="F77E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Excluded Fields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31C707-E372-4783-98DF-599EB7229971}"/>
              </a:ext>
            </a:extLst>
          </p:cNvPr>
          <p:cNvSpPr/>
          <p:nvPr/>
        </p:nvSpPr>
        <p:spPr>
          <a:xfrm>
            <a:off x="3481668" y="1568327"/>
            <a:ext cx="2209800" cy="2210400"/>
          </a:xfrm>
          <a:prstGeom prst="ellipse">
            <a:avLst/>
          </a:prstGeom>
          <a:solidFill>
            <a:srgbClr val="FE7334"/>
          </a:solidFill>
          <a:ln>
            <a:solidFill>
              <a:srgbClr val="F77E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Role Serialization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E9FB9F-F631-4065-A73D-5561E6BE0023}"/>
              </a:ext>
            </a:extLst>
          </p:cNvPr>
          <p:cNvSpPr/>
          <p:nvPr/>
        </p:nvSpPr>
        <p:spPr>
          <a:xfrm>
            <a:off x="5981768" y="2971800"/>
            <a:ext cx="1800000" cy="1800000"/>
          </a:xfrm>
          <a:prstGeom prst="ellipse">
            <a:avLst/>
          </a:prstGeom>
          <a:solidFill>
            <a:srgbClr val="FE7334"/>
          </a:solidFill>
          <a:ln>
            <a:solidFill>
              <a:srgbClr val="F77E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Publishing Plugin (publish targets)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10A209-3763-4C37-9748-BB3801D57FA7}"/>
              </a:ext>
            </a:extLst>
          </p:cNvPr>
          <p:cNvSpPr/>
          <p:nvPr/>
        </p:nvSpPr>
        <p:spPr>
          <a:xfrm>
            <a:off x="493069" y="1433165"/>
            <a:ext cx="2484000" cy="2484000"/>
          </a:xfrm>
          <a:prstGeom prst="ellipse">
            <a:avLst/>
          </a:prstGeom>
          <a:solidFill>
            <a:srgbClr val="92D050"/>
          </a:solidFill>
          <a:ln>
            <a:solidFill>
              <a:srgbClr val="1EE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Indexing Plugin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0948866-1F5D-42F6-AC4D-95B375F2E3C5}"/>
              </a:ext>
            </a:extLst>
          </p:cNvPr>
          <p:cNvSpPr/>
          <p:nvPr/>
        </p:nvSpPr>
        <p:spPr>
          <a:xfrm>
            <a:off x="490060" y="3962740"/>
            <a:ext cx="2484000" cy="2484000"/>
          </a:xfrm>
          <a:prstGeom prst="ellipse">
            <a:avLst/>
          </a:prstGeom>
          <a:solidFill>
            <a:srgbClr val="92D050"/>
          </a:solidFill>
          <a:ln>
            <a:solidFill>
              <a:srgbClr val="1EE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ResourcePacking Plugin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EB73EE9-93F9-4D35-BBB5-7AE616B0DE9F}"/>
              </a:ext>
            </a:extLst>
          </p:cNvPr>
          <p:cNvSpPr/>
          <p:nvPr/>
        </p:nvSpPr>
        <p:spPr>
          <a:xfrm>
            <a:off x="7914322" y="1648331"/>
            <a:ext cx="1800000" cy="1800000"/>
          </a:xfrm>
          <a:prstGeom prst="ellipse">
            <a:avLst/>
          </a:prstGeom>
          <a:solidFill>
            <a:srgbClr val="FE7334"/>
          </a:solidFill>
          <a:ln>
            <a:solidFill>
              <a:srgbClr val="F77E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Serialization Notification Events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1705868-EE5D-4259-BB1A-923F58E1FF68}"/>
              </a:ext>
            </a:extLst>
          </p:cNvPr>
          <p:cNvSpPr/>
          <p:nvPr/>
        </p:nvSpPr>
        <p:spPr>
          <a:xfrm>
            <a:off x="9881285" y="2971800"/>
            <a:ext cx="1800000" cy="1800000"/>
          </a:xfrm>
          <a:prstGeom prst="ellipse">
            <a:avLst/>
          </a:prstGeom>
          <a:solidFill>
            <a:srgbClr val="FE7334"/>
          </a:solidFill>
          <a:ln>
            <a:solidFill>
              <a:srgbClr val="F77E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Device Code Flow Authentication (auth url output)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E52D318-D73F-458F-8467-CFDC5D77142D}"/>
              </a:ext>
            </a:extLst>
          </p:cNvPr>
          <p:cNvSpPr/>
          <p:nvPr/>
        </p:nvSpPr>
        <p:spPr>
          <a:xfrm>
            <a:off x="7948731" y="4309669"/>
            <a:ext cx="1800000" cy="1800000"/>
          </a:xfrm>
          <a:prstGeom prst="ellipse">
            <a:avLst/>
          </a:prstGeom>
          <a:solidFill>
            <a:srgbClr val="FE7334"/>
          </a:solidFill>
          <a:ln>
            <a:solidFill>
              <a:srgbClr val="F77E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Serialization Watch (Sitecore roles)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E5C7FB-B834-4EAA-99CF-4E69F017BD7B}"/>
              </a:ext>
            </a:extLst>
          </p:cNvPr>
          <p:cNvSpPr/>
          <p:nvPr/>
        </p:nvSpPr>
        <p:spPr>
          <a:xfrm>
            <a:off x="2514600" y="941217"/>
            <a:ext cx="623154" cy="3708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New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D923DB-7651-47EE-B171-F07DEB6E38A0}"/>
              </a:ext>
            </a:extLst>
          </p:cNvPr>
          <p:cNvSpPr/>
          <p:nvPr/>
        </p:nvSpPr>
        <p:spPr>
          <a:xfrm>
            <a:off x="10771989" y="898197"/>
            <a:ext cx="1111427" cy="421464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Updated</a:t>
            </a:r>
          </a:p>
        </p:txBody>
      </p:sp>
    </p:spTree>
    <p:extLst>
      <p:ext uri="{BB962C8B-B14F-4D97-AF65-F5344CB8AC3E}">
        <p14:creationId xmlns:p14="http://schemas.microsoft.com/office/powerpoint/2010/main" val="240233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17CC4A72-A345-4E1D-AC84-1F3B99FFED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236" y="1169896"/>
            <a:ext cx="4939200" cy="52192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1913586-7719-41A6-AB26-EB3DA9EFAB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42" y="1143001"/>
            <a:ext cx="4939422" cy="51794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Sitecore CLI Architecture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07495" y="6359920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D8C9C4-E4EA-4CE9-BE99-1CB28BA065B1}"/>
              </a:ext>
            </a:extLst>
          </p:cNvPr>
          <p:cNvCxnSpPr>
            <a:cxnSpLocks/>
          </p:cNvCxnSpPr>
          <p:nvPr/>
        </p:nvCxnSpPr>
        <p:spPr>
          <a:xfrm flipV="1">
            <a:off x="5349094" y="3351369"/>
            <a:ext cx="1512142" cy="6343"/>
          </a:xfrm>
          <a:prstGeom prst="straightConnector1">
            <a:avLst/>
          </a:prstGeom>
          <a:ln w="34925">
            <a:solidFill>
              <a:srgbClr val="FFC000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C6108A8-24A9-45BE-AD03-EFC3584ED6DE}"/>
              </a:ext>
            </a:extLst>
          </p:cNvPr>
          <p:cNvSpPr txBox="1"/>
          <p:nvPr/>
        </p:nvSpPr>
        <p:spPr>
          <a:xfrm>
            <a:off x="1968008" y="5928969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Sitecore Instance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1AA8D5-DEFD-4D1A-84E9-916CA1944068}"/>
              </a:ext>
            </a:extLst>
          </p:cNvPr>
          <p:cNvSpPr txBox="1"/>
          <p:nvPr/>
        </p:nvSpPr>
        <p:spPr>
          <a:xfrm>
            <a:off x="5636336" y="2105876"/>
            <a:ext cx="1199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C000"/>
                </a:solidFill>
              </a:rPr>
              <a:t>Login Command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404BF6-0E79-47EE-8CBF-C2311EFF4DDC}"/>
              </a:ext>
            </a:extLst>
          </p:cNvPr>
          <p:cNvSpPr txBox="1"/>
          <p:nvPr/>
        </p:nvSpPr>
        <p:spPr>
          <a:xfrm>
            <a:off x="5389067" y="2981742"/>
            <a:ext cx="140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C000"/>
                </a:solidFill>
              </a:rPr>
              <a:t>Access Token</a:t>
            </a:r>
          </a:p>
        </p:txBody>
      </p:sp>
      <p:pic>
        <p:nvPicPr>
          <p:cNvPr id="26" name="Graphic 25" descr="Handshake">
            <a:extLst>
              <a:ext uri="{FF2B5EF4-FFF2-40B4-BE49-F238E27FC236}">
                <a16:creationId xmlns:a16="http://schemas.microsoft.com/office/drawing/2014/main" id="{0845CB46-E560-4059-A2B1-7B37A2B84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8607" y="3049727"/>
            <a:ext cx="914400" cy="914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B490B1B2-6443-4EF0-9C52-F1A8DDD9E34E}"/>
              </a:ext>
            </a:extLst>
          </p:cNvPr>
          <p:cNvSpPr txBox="1"/>
          <p:nvPr/>
        </p:nvSpPr>
        <p:spPr>
          <a:xfrm>
            <a:off x="5622309" y="3957839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92D050"/>
                </a:solidFill>
              </a:rPr>
              <a:t>Plugin</a:t>
            </a:r>
          </a:p>
          <a:p>
            <a:r>
              <a:rPr lang="en-AU" dirty="0">
                <a:solidFill>
                  <a:srgbClr val="92D050"/>
                </a:solidFill>
              </a:rPr>
              <a:t>Command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CABD023-BB86-4424-B8C8-54AB616131BB}"/>
              </a:ext>
            </a:extLst>
          </p:cNvPr>
          <p:cNvSpPr txBox="1"/>
          <p:nvPr/>
        </p:nvSpPr>
        <p:spPr>
          <a:xfrm>
            <a:off x="5706704" y="4702078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92D050"/>
                </a:solidFill>
              </a:rPr>
              <a:t>Status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3B74A75-29F5-4601-9FFD-FB9510B652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87" y="1436401"/>
            <a:ext cx="4353102" cy="4395020"/>
          </a:xfrm>
          <a:prstGeom prst="rect">
            <a:avLst/>
          </a:prstGeom>
          <a:effectLst>
            <a:glow rad="127000">
              <a:schemeClr val="tx2">
                <a:lumMod val="75000"/>
              </a:schemeClr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A1931B0-C9BF-4C48-8775-05AB8B6DFD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12" y="2337829"/>
            <a:ext cx="3835527" cy="3215806"/>
          </a:xfrm>
          <a:prstGeom prst="rect">
            <a:avLst/>
          </a:prstGeom>
          <a:effectLst>
            <a:glow rad="127000">
              <a:schemeClr val="accent1">
                <a:lumMod val="5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D9929F-991E-411C-BBB0-35DCD6702BCB}"/>
              </a:ext>
            </a:extLst>
          </p:cNvPr>
          <p:cNvCxnSpPr>
            <a:cxnSpLocks/>
          </p:cNvCxnSpPr>
          <p:nvPr/>
        </p:nvCxnSpPr>
        <p:spPr>
          <a:xfrm flipH="1">
            <a:off x="5349096" y="2787010"/>
            <a:ext cx="1813704" cy="0"/>
          </a:xfrm>
          <a:prstGeom prst="straightConnector1">
            <a:avLst/>
          </a:prstGeom>
          <a:ln w="34925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6AC63F-D2D5-4D61-9A35-0F8D541A1661}"/>
              </a:ext>
            </a:extLst>
          </p:cNvPr>
          <p:cNvCxnSpPr>
            <a:cxnSpLocks/>
          </p:cNvCxnSpPr>
          <p:nvPr/>
        </p:nvCxnSpPr>
        <p:spPr>
          <a:xfrm flipH="1">
            <a:off x="5105402" y="4590410"/>
            <a:ext cx="2133598" cy="0"/>
          </a:xfrm>
          <a:prstGeom prst="straightConnector1">
            <a:avLst/>
          </a:prstGeom>
          <a:ln w="34925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876A845-B2D8-41C5-85EC-047DC455C004}"/>
              </a:ext>
            </a:extLst>
          </p:cNvPr>
          <p:cNvCxnSpPr>
            <a:cxnSpLocks/>
          </p:cNvCxnSpPr>
          <p:nvPr/>
        </p:nvCxnSpPr>
        <p:spPr>
          <a:xfrm flipV="1">
            <a:off x="5047339" y="5071410"/>
            <a:ext cx="2191661" cy="5510"/>
          </a:xfrm>
          <a:prstGeom prst="straightConnector1">
            <a:avLst/>
          </a:prstGeom>
          <a:ln w="34925">
            <a:solidFill>
              <a:srgbClr val="92D050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2F654D2-1605-4503-94D9-B544B03911AA}"/>
              </a:ext>
            </a:extLst>
          </p:cNvPr>
          <p:cNvSpPr txBox="1"/>
          <p:nvPr/>
        </p:nvSpPr>
        <p:spPr>
          <a:xfrm>
            <a:off x="8849608" y="6019800"/>
            <a:ext cx="1231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File System</a:t>
            </a:r>
          </a:p>
        </p:txBody>
      </p:sp>
    </p:spTree>
    <p:extLst>
      <p:ext uri="{BB962C8B-B14F-4D97-AF65-F5344CB8AC3E}">
        <p14:creationId xmlns:p14="http://schemas.microsoft.com/office/powerpoint/2010/main" val="216955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Sitecore CLI Plugin Setup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13569" y="6531356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25B56A-805F-46CB-8642-E94DE9BD58E4}"/>
              </a:ext>
            </a:extLst>
          </p:cNvPr>
          <p:cNvCxnSpPr>
            <a:cxnSpLocks/>
          </p:cNvCxnSpPr>
          <p:nvPr/>
        </p:nvCxnSpPr>
        <p:spPr>
          <a:xfrm>
            <a:off x="752125" y="948165"/>
            <a:ext cx="0" cy="5513082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4D8F038-16D0-4837-9ED0-ED6AC1218DDB}"/>
              </a:ext>
            </a:extLst>
          </p:cNvPr>
          <p:cNvSpPr txBox="1"/>
          <p:nvPr/>
        </p:nvSpPr>
        <p:spPr>
          <a:xfrm>
            <a:off x="484049" y="613554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53A510-2299-4660-933E-591A4D809FD9}"/>
              </a:ext>
            </a:extLst>
          </p:cNvPr>
          <p:cNvSpPr/>
          <p:nvPr/>
        </p:nvSpPr>
        <p:spPr>
          <a:xfrm>
            <a:off x="606325" y="1155188"/>
            <a:ext cx="291600" cy="503798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E3334A-071E-44E9-BFC3-7CF6A908BAE2}"/>
              </a:ext>
            </a:extLst>
          </p:cNvPr>
          <p:cNvCxnSpPr>
            <a:cxnSpLocks/>
            <a:endCxn id="53" idx="2"/>
          </p:cNvCxnSpPr>
          <p:nvPr/>
        </p:nvCxnSpPr>
        <p:spPr>
          <a:xfrm flipH="1">
            <a:off x="5930796" y="990600"/>
            <a:ext cx="52076" cy="5571902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3A84E53-BBF3-456E-B5F9-134B1D3C2CF3}"/>
              </a:ext>
            </a:extLst>
          </p:cNvPr>
          <p:cNvSpPr/>
          <p:nvPr/>
        </p:nvSpPr>
        <p:spPr>
          <a:xfrm>
            <a:off x="5820431" y="1219201"/>
            <a:ext cx="292059" cy="50379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D04DA18-3FDB-4333-B1D3-B8C6C5A51CAA}"/>
              </a:ext>
            </a:extLst>
          </p:cNvPr>
          <p:cNvCxnSpPr>
            <a:cxnSpLocks/>
          </p:cNvCxnSpPr>
          <p:nvPr/>
        </p:nvCxnSpPr>
        <p:spPr>
          <a:xfrm>
            <a:off x="11396455" y="974652"/>
            <a:ext cx="28725" cy="5486595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F07909E-98CC-4F37-8F13-C2B0117700A8}"/>
              </a:ext>
            </a:extLst>
          </p:cNvPr>
          <p:cNvSpPr/>
          <p:nvPr/>
        </p:nvSpPr>
        <p:spPr>
          <a:xfrm>
            <a:off x="11250656" y="1162548"/>
            <a:ext cx="291600" cy="50306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B2DDEE-B6AB-4070-8B0D-65049CF98484}"/>
              </a:ext>
            </a:extLst>
          </p:cNvPr>
          <p:cNvSpPr txBox="1"/>
          <p:nvPr/>
        </p:nvSpPr>
        <p:spPr>
          <a:xfrm>
            <a:off x="5317262" y="6193170"/>
            <a:ext cx="122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PowerShell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3D6E96-D087-49F1-8201-DEE7BFAF49B7}"/>
              </a:ext>
            </a:extLst>
          </p:cNvPr>
          <p:cNvSpPr txBox="1"/>
          <p:nvPr/>
        </p:nvSpPr>
        <p:spPr>
          <a:xfrm>
            <a:off x="10798443" y="6125217"/>
            <a:ext cx="1231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File System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0A3D8D4-206C-4A85-92BA-D59DF35B31AA}"/>
              </a:ext>
            </a:extLst>
          </p:cNvPr>
          <p:cNvCxnSpPr>
            <a:cxnSpLocks/>
          </p:cNvCxnSpPr>
          <p:nvPr/>
        </p:nvCxnSpPr>
        <p:spPr>
          <a:xfrm flipV="1">
            <a:off x="897925" y="1395988"/>
            <a:ext cx="4959868" cy="19193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5F6EBA7-6300-4BFF-A9D1-55E5B109B553}"/>
              </a:ext>
            </a:extLst>
          </p:cNvPr>
          <p:cNvSpPr txBox="1"/>
          <p:nvPr/>
        </p:nvSpPr>
        <p:spPr>
          <a:xfrm>
            <a:off x="2395254" y="1045849"/>
            <a:ext cx="260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Dotnet new tool-manifest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91AECC4-DD6E-4416-96A2-C1FE6CC400EC}"/>
              </a:ext>
            </a:extLst>
          </p:cNvPr>
          <p:cNvCxnSpPr>
            <a:cxnSpLocks/>
          </p:cNvCxnSpPr>
          <p:nvPr/>
        </p:nvCxnSpPr>
        <p:spPr>
          <a:xfrm>
            <a:off x="6131153" y="1580654"/>
            <a:ext cx="5119503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752C767-C831-4659-B859-18F833EBB3CF}"/>
              </a:ext>
            </a:extLst>
          </p:cNvPr>
          <p:cNvSpPr txBox="1"/>
          <p:nvPr/>
        </p:nvSpPr>
        <p:spPr>
          <a:xfrm>
            <a:off x="7033583" y="1200494"/>
            <a:ext cx="318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Create .config\dotnet-tools.json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F9B7493-A00F-49F5-8C74-157BE7726D74}"/>
              </a:ext>
            </a:extLst>
          </p:cNvPr>
          <p:cNvCxnSpPr>
            <a:cxnSpLocks/>
          </p:cNvCxnSpPr>
          <p:nvPr/>
        </p:nvCxnSpPr>
        <p:spPr>
          <a:xfrm flipH="1">
            <a:off x="6087422" y="1828800"/>
            <a:ext cx="5163234" cy="12586"/>
          </a:xfrm>
          <a:prstGeom prst="straightConnector1">
            <a:avLst/>
          </a:prstGeom>
          <a:ln w="31750" cap="sq">
            <a:solidFill>
              <a:schemeClr val="bg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A36BFBB-E0C4-40D8-9E09-E5FD9C0FA820}"/>
              </a:ext>
            </a:extLst>
          </p:cNvPr>
          <p:cNvSpPr txBox="1"/>
          <p:nvPr/>
        </p:nvSpPr>
        <p:spPr>
          <a:xfrm>
            <a:off x="1716534" y="1711873"/>
            <a:ext cx="37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Dotnet local tool manifest file created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5B82251-8B76-49F2-8D7E-687C68AA5B62}"/>
              </a:ext>
            </a:extLst>
          </p:cNvPr>
          <p:cNvCxnSpPr>
            <a:cxnSpLocks/>
          </p:cNvCxnSpPr>
          <p:nvPr/>
        </p:nvCxnSpPr>
        <p:spPr>
          <a:xfrm flipH="1">
            <a:off x="902157" y="2057048"/>
            <a:ext cx="4922944" cy="29364"/>
          </a:xfrm>
          <a:prstGeom prst="straightConnector1">
            <a:avLst/>
          </a:prstGeom>
          <a:ln w="31750" cap="sq">
            <a:solidFill>
              <a:schemeClr val="bg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4BDE983-2CA0-494D-A5CC-B12741114A4F}"/>
              </a:ext>
            </a:extLst>
          </p:cNvPr>
          <p:cNvCxnSpPr>
            <a:cxnSpLocks/>
          </p:cNvCxnSpPr>
          <p:nvPr/>
        </p:nvCxnSpPr>
        <p:spPr>
          <a:xfrm>
            <a:off x="958840" y="2556795"/>
            <a:ext cx="4846288" cy="8614"/>
          </a:xfrm>
          <a:prstGeom prst="straightConnector1">
            <a:avLst/>
          </a:prstGeom>
          <a:ln w="34925">
            <a:solidFill>
              <a:srgbClr val="1EE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2DAD64B-110C-476A-ABE2-13D703B9C4C0}"/>
              </a:ext>
            </a:extLst>
          </p:cNvPr>
          <p:cNvSpPr txBox="1"/>
          <p:nvPr/>
        </p:nvSpPr>
        <p:spPr>
          <a:xfrm>
            <a:off x="1101526" y="2207580"/>
            <a:ext cx="4714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EEE41"/>
                </a:solidFill>
              </a:rPr>
              <a:t>dotnet tool install </a:t>
            </a:r>
            <a:r>
              <a:rPr lang="en-US" dirty="0" err="1">
                <a:solidFill>
                  <a:srgbClr val="1EEE41"/>
                </a:solidFill>
              </a:rPr>
              <a:t>Sitecore.CLI</a:t>
            </a:r>
            <a:r>
              <a:rPr lang="en-US" dirty="0">
                <a:solidFill>
                  <a:srgbClr val="1EEE41"/>
                </a:solidFill>
              </a:rPr>
              <a:t> --add-source https://sitecore.myget.org/F/sc-packages/api/v3/index.json</a:t>
            </a:r>
            <a:endParaRPr lang="en-AU" dirty="0">
              <a:solidFill>
                <a:srgbClr val="1EEE4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1B0B40E-9E00-4B59-A9BF-A656722A3DCB}"/>
              </a:ext>
            </a:extLst>
          </p:cNvPr>
          <p:cNvCxnSpPr>
            <a:cxnSpLocks/>
          </p:cNvCxnSpPr>
          <p:nvPr/>
        </p:nvCxnSpPr>
        <p:spPr>
          <a:xfrm>
            <a:off x="6131153" y="2725066"/>
            <a:ext cx="5119503" cy="0"/>
          </a:xfrm>
          <a:prstGeom prst="straightConnector1">
            <a:avLst/>
          </a:prstGeom>
          <a:ln w="34925">
            <a:solidFill>
              <a:srgbClr val="1EE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5B4B7A9-788F-4219-9FE9-A018D58B6B9E}"/>
              </a:ext>
            </a:extLst>
          </p:cNvPr>
          <p:cNvSpPr txBox="1"/>
          <p:nvPr/>
        </p:nvSpPr>
        <p:spPr>
          <a:xfrm>
            <a:off x="6421613" y="2324684"/>
            <a:ext cx="454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1EEE41"/>
                </a:solidFill>
              </a:rPr>
              <a:t>Update CLI version in .config\dotnet-tools.json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662A7AB-B5A2-4097-B14C-8541DFABC812}"/>
              </a:ext>
            </a:extLst>
          </p:cNvPr>
          <p:cNvCxnSpPr>
            <a:cxnSpLocks/>
          </p:cNvCxnSpPr>
          <p:nvPr/>
        </p:nvCxnSpPr>
        <p:spPr>
          <a:xfrm flipH="1">
            <a:off x="6141504" y="3115765"/>
            <a:ext cx="5083639" cy="0"/>
          </a:xfrm>
          <a:prstGeom prst="straightConnector1">
            <a:avLst/>
          </a:prstGeom>
          <a:ln w="31750" cap="sq">
            <a:solidFill>
              <a:srgbClr val="1EEE4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5E0B541-79AA-411B-95A3-CFFD776BCF1A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897925" y="3601294"/>
            <a:ext cx="4934676" cy="72885"/>
          </a:xfrm>
          <a:prstGeom prst="straightConnector1">
            <a:avLst/>
          </a:prstGeom>
          <a:ln w="31750" cap="sq">
            <a:solidFill>
              <a:srgbClr val="1EEE4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E46FBBB-85FA-40B9-8CE5-FF530BCAB681}"/>
              </a:ext>
            </a:extLst>
          </p:cNvPr>
          <p:cNvSpPr txBox="1"/>
          <p:nvPr/>
        </p:nvSpPr>
        <p:spPr>
          <a:xfrm>
            <a:off x="1653950" y="3281441"/>
            <a:ext cx="420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EEE41"/>
                </a:solidFill>
              </a:rPr>
              <a:t>Tool 'sitecore.cli' was successfully installed.</a:t>
            </a:r>
            <a:endParaRPr lang="en-AU" dirty="0">
              <a:solidFill>
                <a:srgbClr val="1EEE4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F5E893C-186E-46BD-8FDA-282E881B99F7}"/>
              </a:ext>
            </a:extLst>
          </p:cNvPr>
          <p:cNvCxnSpPr>
            <a:cxnSpLocks/>
          </p:cNvCxnSpPr>
          <p:nvPr/>
        </p:nvCxnSpPr>
        <p:spPr>
          <a:xfrm>
            <a:off x="958840" y="4074038"/>
            <a:ext cx="4836235" cy="0"/>
          </a:xfrm>
          <a:prstGeom prst="straightConnector1">
            <a:avLst/>
          </a:prstGeom>
          <a:ln w="34925">
            <a:solidFill>
              <a:srgbClr val="13C2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E195AAD-885E-4982-B034-429B78A7439A}"/>
              </a:ext>
            </a:extLst>
          </p:cNvPr>
          <p:cNvSpPr txBox="1"/>
          <p:nvPr/>
        </p:nvSpPr>
        <p:spPr>
          <a:xfrm>
            <a:off x="2398444" y="3704706"/>
            <a:ext cx="19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13C2F9"/>
                </a:solidFill>
              </a:rPr>
              <a:t>Dotnet sitecore init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ACC12B2-A57D-4375-9835-B6E1392FE415}"/>
              </a:ext>
            </a:extLst>
          </p:cNvPr>
          <p:cNvCxnSpPr>
            <a:cxnSpLocks/>
          </p:cNvCxnSpPr>
          <p:nvPr/>
        </p:nvCxnSpPr>
        <p:spPr>
          <a:xfrm>
            <a:off x="6131153" y="4295637"/>
            <a:ext cx="5119503" cy="0"/>
          </a:xfrm>
          <a:prstGeom prst="straightConnector1">
            <a:avLst/>
          </a:prstGeom>
          <a:ln w="34925">
            <a:solidFill>
              <a:srgbClr val="13C2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2021D14-FB46-4AA7-8337-38CBCEB5AC4A}"/>
              </a:ext>
            </a:extLst>
          </p:cNvPr>
          <p:cNvSpPr txBox="1"/>
          <p:nvPr/>
        </p:nvSpPr>
        <p:spPr>
          <a:xfrm>
            <a:off x="6991214" y="3936863"/>
            <a:ext cx="330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13C2F9"/>
                </a:solidFill>
              </a:rPr>
              <a:t>Create schemas and sitecore.json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78194BD-12B7-4354-A0B7-5F4CDD240F2F}"/>
              </a:ext>
            </a:extLst>
          </p:cNvPr>
          <p:cNvCxnSpPr>
            <a:cxnSpLocks/>
          </p:cNvCxnSpPr>
          <p:nvPr/>
        </p:nvCxnSpPr>
        <p:spPr>
          <a:xfrm flipH="1">
            <a:off x="6111010" y="4518611"/>
            <a:ext cx="5114133" cy="30306"/>
          </a:xfrm>
          <a:prstGeom prst="straightConnector1">
            <a:avLst/>
          </a:prstGeom>
          <a:ln w="31750" cap="sq">
            <a:solidFill>
              <a:srgbClr val="13C2F9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064EECD-4E3C-4CAE-9D3B-68467BEE07FF}"/>
              </a:ext>
            </a:extLst>
          </p:cNvPr>
          <p:cNvSpPr txBox="1"/>
          <p:nvPr/>
        </p:nvSpPr>
        <p:spPr>
          <a:xfrm>
            <a:off x="1326498" y="4383307"/>
            <a:ext cx="432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C2F9"/>
                </a:solidFill>
              </a:rPr>
              <a:t>Plugin Helper couldn't find configuration file</a:t>
            </a:r>
            <a:endParaRPr lang="en-AU" dirty="0">
              <a:solidFill>
                <a:srgbClr val="13C2F9"/>
              </a:solidFill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3078A4B-4A96-4648-99B5-8DAFFE19A5F9}"/>
              </a:ext>
            </a:extLst>
          </p:cNvPr>
          <p:cNvCxnSpPr>
            <a:cxnSpLocks/>
          </p:cNvCxnSpPr>
          <p:nvPr/>
        </p:nvCxnSpPr>
        <p:spPr>
          <a:xfrm flipH="1">
            <a:off x="897925" y="4760606"/>
            <a:ext cx="4875888" cy="3783"/>
          </a:xfrm>
          <a:prstGeom prst="straightConnector1">
            <a:avLst/>
          </a:prstGeom>
          <a:ln w="31750" cap="sq">
            <a:solidFill>
              <a:srgbClr val="13C2F9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5CB0B6-4F72-4B09-A938-FD6E6A217640}"/>
              </a:ext>
            </a:extLst>
          </p:cNvPr>
          <p:cNvCxnSpPr>
            <a:cxnSpLocks/>
          </p:cNvCxnSpPr>
          <p:nvPr/>
        </p:nvCxnSpPr>
        <p:spPr>
          <a:xfrm>
            <a:off x="958840" y="5323515"/>
            <a:ext cx="4866259" cy="10485"/>
          </a:xfrm>
          <a:prstGeom prst="straightConnector1">
            <a:avLst/>
          </a:prstGeom>
          <a:ln w="349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FEB9DE-10DB-44B2-A32B-11FA3E7BF4DC}"/>
              </a:ext>
            </a:extLst>
          </p:cNvPr>
          <p:cNvCxnSpPr>
            <a:cxnSpLocks/>
          </p:cNvCxnSpPr>
          <p:nvPr/>
        </p:nvCxnSpPr>
        <p:spPr>
          <a:xfrm>
            <a:off x="6131153" y="5562600"/>
            <a:ext cx="5119503" cy="0"/>
          </a:xfrm>
          <a:prstGeom prst="straightConnector1">
            <a:avLst/>
          </a:prstGeom>
          <a:ln w="349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AFDAE64-AF42-45FD-8A69-0D4DB3EE6477}"/>
              </a:ext>
            </a:extLst>
          </p:cNvPr>
          <p:cNvSpPr txBox="1"/>
          <p:nvPr/>
        </p:nvSpPr>
        <p:spPr>
          <a:xfrm>
            <a:off x="1282450" y="4961095"/>
            <a:ext cx="434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dotnet sitecore plugin add -n &lt;plugin name&gt;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6EA1EE-CA4F-4827-8B9C-4D584ADD93B4}"/>
              </a:ext>
            </a:extLst>
          </p:cNvPr>
          <p:cNvSpPr txBox="1"/>
          <p:nvPr/>
        </p:nvSpPr>
        <p:spPr>
          <a:xfrm>
            <a:off x="6036091" y="5178421"/>
            <a:ext cx="540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Download NuGet package to package_cache sub-folder </a:t>
            </a:r>
            <a:endParaRPr lang="en-AU" dirty="0">
              <a:solidFill>
                <a:srgbClr val="FFFF00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85D456-41DB-45B4-A551-2B43B1FCB2D0}"/>
              </a:ext>
            </a:extLst>
          </p:cNvPr>
          <p:cNvCxnSpPr>
            <a:cxnSpLocks/>
          </p:cNvCxnSpPr>
          <p:nvPr/>
        </p:nvCxnSpPr>
        <p:spPr>
          <a:xfrm flipH="1">
            <a:off x="6095999" y="5787356"/>
            <a:ext cx="5114133" cy="30306"/>
          </a:xfrm>
          <a:prstGeom prst="straightConnector1">
            <a:avLst/>
          </a:prstGeom>
          <a:ln w="31750" cap="sq">
            <a:solidFill>
              <a:srgbClr val="FFFF00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374D007-CB17-484A-95B5-4CB7675BE1E8}"/>
              </a:ext>
            </a:extLst>
          </p:cNvPr>
          <p:cNvCxnSpPr>
            <a:cxnSpLocks/>
          </p:cNvCxnSpPr>
          <p:nvPr/>
        </p:nvCxnSpPr>
        <p:spPr>
          <a:xfrm flipH="1">
            <a:off x="930194" y="5936401"/>
            <a:ext cx="4886005" cy="21831"/>
          </a:xfrm>
          <a:prstGeom prst="straightConnector1">
            <a:avLst/>
          </a:prstGeom>
          <a:ln w="31750" cap="sq">
            <a:solidFill>
              <a:srgbClr val="FFFF00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D3A4CCE-FB09-4305-8372-E8CD2DD3EA5F}"/>
              </a:ext>
            </a:extLst>
          </p:cNvPr>
          <p:cNvSpPr txBox="1"/>
          <p:nvPr/>
        </p:nvSpPr>
        <p:spPr>
          <a:xfrm>
            <a:off x="1176752" y="5614341"/>
            <a:ext cx="4434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Successfully installed version &lt;Ver no.&gt; of plugin &lt;plugin name&gt;</a:t>
            </a:r>
            <a:endParaRPr lang="en-A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02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0E1E8F3-0A9C-407B-A57F-BFC149895257}"/>
              </a:ext>
            </a:extLst>
          </p:cNvPr>
          <p:cNvCxnSpPr>
            <a:cxnSpLocks/>
          </p:cNvCxnSpPr>
          <p:nvPr/>
        </p:nvCxnSpPr>
        <p:spPr>
          <a:xfrm>
            <a:off x="967076" y="952047"/>
            <a:ext cx="0" cy="5513078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Sitecore - CLI Plugin Interaction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13569" y="6531356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D04DA18-3FDB-4333-B1D3-B8C6C5A51CAA}"/>
              </a:ext>
            </a:extLst>
          </p:cNvPr>
          <p:cNvCxnSpPr>
            <a:cxnSpLocks/>
          </p:cNvCxnSpPr>
          <p:nvPr/>
        </p:nvCxnSpPr>
        <p:spPr>
          <a:xfrm>
            <a:off x="11134444" y="909157"/>
            <a:ext cx="0" cy="5735295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F07909E-98CC-4F37-8F13-C2B0117700A8}"/>
              </a:ext>
            </a:extLst>
          </p:cNvPr>
          <p:cNvSpPr/>
          <p:nvPr/>
        </p:nvSpPr>
        <p:spPr>
          <a:xfrm>
            <a:off x="10965134" y="1126358"/>
            <a:ext cx="291600" cy="503334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B2DDEE-B6AB-4070-8B0D-65049CF98484}"/>
              </a:ext>
            </a:extLst>
          </p:cNvPr>
          <p:cNvSpPr txBox="1"/>
          <p:nvPr/>
        </p:nvSpPr>
        <p:spPr>
          <a:xfrm>
            <a:off x="5393928" y="6143621"/>
            <a:ext cx="17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PowerShell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3D6E96-D087-49F1-8201-DEE7BFAF49B7}"/>
              </a:ext>
            </a:extLst>
          </p:cNvPr>
          <p:cNvSpPr txBox="1"/>
          <p:nvPr/>
        </p:nvSpPr>
        <p:spPr>
          <a:xfrm>
            <a:off x="10006397" y="6275120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Sitecore Instance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2D68F77-FBB0-42FC-ADB2-463281D53CCE}"/>
              </a:ext>
            </a:extLst>
          </p:cNvPr>
          <p:cNvCxnSpPr>
            <a:cxnSpLocks/>
          </p:cNvCxnSpPr>
          <p:nvPr/>
        </p:nvCxnSpPr>
        <p:spPr>
          <a:xfrm>
            <a:off x="6081637" y="909157"/>
            <a:ext cx="0" cy="5513078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31E5C07-CEBF-4865-A058-A1618E319DEC}"/>
              </a:ext>
            </a:extLst>
          </p:cNvPr>
          <p:cNvSpPr/>
          <p:nvPr/>
        </p:nvSpPr>
        <p:spPr>
          <a:xfrm>
            <a:off x="5935837" y="1206175"/>
            <a:ext cx="291600" cy="49190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E4FCC0-98C0-434A-913C-A94057A80E83}"/>
              </a:ext>
            </a:extLst>
          </p:cNvPr>
          <p:cNvSpPr txBox="1"/>
          <p:nvPr/>
        </p:nvSpPr>
        <p:spPr>
          <a:xfrm>
            <a:off x="6324984" y="2300583"/>
            <a:ext cx="4675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dotnet sitecore login --authority &lt;id server URL&gt; --cm &lt;cm server URL&gt; --allow-write true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29D681A-11DD-46A4-8210-86FFC534A97D}"/>
              </a:ext>
            </a:extLst>
          </p:cNvPr>
          <p:cNvCxnSpPr>
            <a:cxnSpLocks/>
          </p:cNvCxnSpPr>
          <p:nvPr/>
        </p:nvCxnSpPr>
        <p:spPr>
          <a:xfrm>
            <a:off x="6324984" y="2877877"/>
            <a:ext cx="4562564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CDEF9E2-8262-4B9B-A674-52B921D4DFFB}"/>
              </a:ext>
            </a:extLst>
          </p:cNvPr>
          <p:cNvSpPr/>
          <p:nvPr/>
        </p:nvSpPr>
        <p:spPr>
          <a:xfrm>
            <a:off x="821276" y="1113004"/>
            <a:ext cx="291600" cy="50306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FCF499-F286-475F-B4C2-6D6581768E34}"/>
              </a:ext>
            </a:extLst>
          </p:cNvPr>
          <p:cNvSpPr txBox="1"/>
          <p:nvPr/>
        </p:nvSpPr>
        <p:spPr>
          <a:xfrm>
            <a:off x="310891" y="6169539"/>
            <a:ext cx="1231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File System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B123709-42A3-4426-BFC1-3115559CDDA1}"/>
              </a:ext>
            </a:extLst>
          </p:cNvPr>
          <p:cNvCxnSpPr>
            <a:cxnSpLocks/>
          </p:cNvCxnSpPr>
          <p:nvPr/>
        </p:nvCxnSpPr>
        <p:spPr>
          <a:xfrm flipH="1">
            <a:off x="6231201" y="3367186"/>
            <a:ext cx="4675764" cy="13211"/>
          </a:xfrm>
          <a:prstGeom prst="straightConnector1">
            <a:avLst/>
          </a:prstGeom>
          <a:ln w="31750" cap="sq">
            <a:solidFill>
              <a:schemeClr val="bg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FE4C2FC-6C2D-4323-8355-9C209F3111D7}"/>
              </a:ext>
            </a:extLst>
          </p:cNvPr>
          <p:cNvSpPr txBox="1"/>
          <p:nvPr/>
        </p:nvSpPr>
        <p:spPr>
          <a:xfrm>
            <a:off x="7372805" y="299785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Access and refresh tokens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E6989C-DE97-4B27-A7B2-C99C271E86B7}"/>
              </a:ext>
            </a:extLst>
          </p:cNvPr>
          <p:cNvCxnSpPr>
            <a:cxnSpLocks/>
          </p:cNvCxnSpPr>
          <p:nvPr/>
        </p:nvCxnSpPr>
        <p:spPr>
          <a:xfrm flipH="1">
            <a:off x="1146765" y="3634536"/>
            <a:ext cx="4720670" cy="0"/>
          </a:xfrm>
          <a:prstGeom prst="straightConnector1">
            <a:avLst/>
          </a:prstGeom>
          <a:ln w="31750" cap="sq">
            <a:solidFill>
              <a:schemeClr val="bg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97E2711-5AF3-4ECD-BCC9-E5C9D060AD8F}"/>
              </a:ext>
            </a:extLst>
          </p:cNvPr>
          <p:cNvSpPr txBox="1"/>
          <p:nvPr/>
        </p:nvSpPr>
        <p:spPr>
          <a:xfrm>
            <a:off x="2760671" y="3200218"/>
            <a:ext cx="186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 user.json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82" name="Right Bracket 81">
            <a:extLst>
              <a:ext uri="{FF2B5EF4-FFF2-40B4-BE49-F238E27FC236}">
                <a16:creationId xmlns:a16="http://schemas.microsoft.com/office/drawing/2014/main" id="{2299F334-5228-4C11-BCFD-1A726AF34354}"/>
              </a:ext>
            </a:extLst>
          </p:cNvPr>
          <p:cNvSpPr/>
          <p:nvPr/>
        </p:nvSpPr>
        <p:spPr>
          <a:xfrm>
            <a:off x="11256734" y="1126358"/>
            <a:ext cx="437432" cy="949407"/>
          </a:xfrm>
          <a:prstGeom prst="rightBracket">
            <a:avLst/>
          </a:prstGeom>
          <a:ln w="28575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A8E13E-D124-4AB6-8E7B-207D83CB60DD}"/>
              </a:ext>
            </a:extLst>
          </p:cNvPr>
          <p:cNvSpPr txBox="1"/>
          <p:nvPr/>
        </p:nvSpPr>
        <p:spPr>
          <a:xfrm>
            <a:off x="11308811" y="1333848"/>
            <a:ext cx="73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SMS 4.0.0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7BB37B0-90BF-49EE-9BE3-31BDE5135A93}"/>
              </a:ext>
            </a:extLst>
          </p:cNvPr>
          <p:cNvCxnSpPr>
            <a:cxnSpLocks/>
          </p:cNvCxnSpPr>
          <p:nvPr/>
        </p:nvCxnSpPr>
        <p:spPr>
          <a:xfrm flipH="1" flipV="1">
            <a:off x="1149370" y="1871711"/>
            <a:ext cx="4718065" cy="1"/>
          </a:xfrm>
          <a:prstGeom prst="straightConnector1">
            <a:avLst/>
          </a:prstGeom>
          <a:ln w="349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1F9971C-4C1E-44DF-AB9F-CD7BA47A8993}"/>
              </a:ext>
            </a:extLst>
          </p:cNvPr>
          <p:cNvSpPr txBox="1"/>
          <p:nvPr/>
        </p:nvSpPr>
        <p:spPr>
          <a:xfrm>
            <a:off x="1492895" y="1512499"/>
            <a:ext cx="434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dotnet sitecore plugin add -n &lt;plugin name&gt;</a:t>
            </a:r>
            <a:endParaRPr lang="en-AU" dirty="0">
              <a:solidFill>
                <a:srgbClr val="FFFF00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B9993A-C6F0-4061-9A2C-9BD7F90CF1FB}"/>
              </a:ext>
            </a:extLst>
          </p:cNvPr>
          <p:cNvCxnSpPr>
            <a:cxnSpLocks/>
          </p:cNvCxnSpPr>
          <p:nvPr/>
        </p:nvCxnSpPr>
        <p:spPr>
          <a:xfrm flipV="1">
            <a:off x="1192477" y="2622753"/>
            <a:ext cx="4734308" cy="40378"/>
          </a:xfrm>
          <a:prstGeom prst="straightConnector1">
            <a:avLst/>
          </a:prstGeom>
          <a:ln w="31750" cap="sq">
            <a:solidFill>
              <a:srgbClr val="FFFF00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3306F14-670E-439A-9E31-CAA7DCF199C9}"/>
              </a:ext>
            </a:extLst>
          </p:cNvPr>
          <p:cNvSpPr txBox="1"/>
          <p:nvPr/>
        </p:nvSpPr>
        <p:spPr>
          <a:xfrm>
            <a:off x="1182429" y="1979431"/>
            <a:ext cx="4434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Successfully installed version &lt;Ver no.&gt; of plugin &lt;plugin name&gt;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3B3049-6A7C-428F-B916-9D4D3E1C42C4}"/>
              </a:ext>
            </a:extLst>
          </p:cNvPr>
          <p:cNvSpPr txBox="1"/>
          <p:nvPr/>
        </p:nvSpPr>
        <p:spPr>
          <a:xfrm>
            <a:off x="7397342" y="3890149"/>
            <a:ext cx="263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dotnet sitecore index list</a:t>
            </a:r>
            <a:endParaRPr lang="en-AU" dirty="0">
              <a:solidFill>
                <a:srgbClr val="00B0F0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5CBE5A4-3A4C-48FA-AE93-8C5AA4A4D028}"/>
              </a:ext>
            </a:extLst>
          </p:cNvPr>
          <p:cNvCxnSpPr>
            <a:cxnSpLocks/>
          </p:cNvCxnSpPr>
          <p:nvPr/>
        </p:nvCxnSpPr>
        <p:spPr>
          <a:xfrm>
            <a:off x="6272416" y="4313812"/>
            <a:ext cx="4683666" cy="0"/>
          </a:xfrm>
          <a:prstGeom prst="straightConnector1">
            <a:avLst/>
          </a:prstGeom>
          <a:ln w="34925">
            <a:solidFill>
              <a:srgbClr val="13C2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4DF0E38-4EDB-4281-8886-226E355E4A23}"/>
              </a:ext>
            </a:extLst>
          </p:cNvPr>
          <p:cNvCxnSpPr>
            <a:cxnSpLocks/>
          </p:cNvCxnSpPr>
          <p:nvPr/>
        </p:nvCxnSpPr>
        <p:spPr>
          <a:xfrm flipH="1">
            <a:off x="6218384" y="4710539"/>
            <a:ext cx="4683667" cy="36756"/>
          </a:xfrm>
          <a:prstGeom prst="straightConnector1">
            <a:avLst/>
          </a:prstGeom>
          <a:ln w="31750" cap="sq">
            <a:solidFill>
              <a:srgbClr val="13C2F9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5A9B8E4-8307-4521-9557-27A36C54201E}"/>
              </a:ext>
            </a:extLst>
          </p:cNvPr>
          <p:cNvCxnSpPr>
            <a:cxnSpLocks/>
          </p:cNvCxnSpPr>
          <p:nvPr/>
        </p:nvCxnSpPr>
        <p:spPr>
          <a:xfrm flipH="1">
            <a:off x="1142594" y="5074286"/>
            <a:ext cx="4683667" cy="36756"/>
          </a:xfrm>
          <a:prstGeom prst="straightConnector1">
            <a:avLst/>
          </a:prstGeom>
          <a:ln w="31750" cap="sq">
            <a:solidFill>
              <a:srgbClr val="13C2F9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1FFCAA4-1E17-416F-89CE-4663F3A7F7CA}"/>
              </a:ext>
            </a:extLst>
          </p:cNvPr>
          <p:cNvSpPr txBox="1"/>
          <p:nvPr/>
        </p:nvSpPr>
        <p:spPr>
          <a:xfrm>
            <a:off x="2716268" y="4626252"/>
            <a:ext cx="186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Display Index list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23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9801"/>
            <a:ext cx="11484457" cy="75755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EAC5532-70E3-44EC-8B98-0E685EB79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101" y="1066800"/>
            <a:ext cx="11408258" cy="4031873"/>
          </a:xfrm>
        </p:spPr>
        <p:txBody>
          <a:bodyPr/>
          <a:lstStyle/>
          <a:p>
            <a:endParaRPr lang="en-US" sz="2000" b="1" dirty="0">
              <a:solidFill>
                <a:schemeClr val="bg1"/>
              </a:solidFill>
              <a:hlinkClick r:id="rId2"/>
            </a:endParaRPr>
          </a:p>
          <a:p>
            <a:r>
              <a:rPr lang="en-US" sz="2000" b="1" dirty="0">
                <a:solidFill>
                  <a:schemeClr val="bg1"/>
                </a:solidFill>
                <a:hlinkClick r:id="rId2"/>
              </a:rPr>
              <a:t>https://www.linkedin.com/pulse/sitecore-cli-version-400-now-available-justin-vogt/?trk=articles_directory</a:t>
            </a:r>
          </a:p>
          <a:p>
            <a:r>
              <a:rPr lang="en-AU" dirty="0">
                <a:solidFill>
                  <a:schemeClr val="bg1"/>
                </a:solidFill>
                <a:hlinkClick r:id="rId3"/>
              </a:rPr>
              <a:t>https://dev.sitecore.net/Downloads/Sitecore%20CLI/4x/Sitecore%20CLI%20400/Release%20Notes</a:t>
            </a:r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  <a:hlinkClick r:id="rId4"/>
              </a:rPr>
              <a:t>https://doc.sitecore.com/en/developers/101/developer-tools/upgrade-the-sitecore-command-line-interface-to-version-4.html</a:t>
            </a:r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0BBCB-C6BD-4CD7-BC09-05284BAD39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AU"/>
              <a:t>- NAVAN</a:t>
            </a:r>
          </a:p>
        </p:txBody>
      </p:sp>
    </p:spTree>
    <p:extLst>
      <p:ext uri="{BB962C8B-B14F-4D97-AF65-F5344CB8AC3E}">
        <p14:creationId xmlns:p14="http://schemas.microsoft.com/office/powerpoint/2010/main" val="402690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6539</TotalTime>
  <Words>328</Words>
  <Application>Microsoft Office PowerPoint</Application>
  <PresentationFormat>Widescreen</PresentationFormat>
  <Paragraphs>67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Carlito</vt:lpstr>
      <vt:lpstr>Trebuchet MS</vt:lpstr>
      <vt:lpstr>Office Theme</vt:lpstr>
      <vt:lpstr>Sitecore CLI Features SITECORE USER GROUP PPT   Sep 22, 2021 </vt:lpstr>
      <vt:lpstr>Sitecore CLI 4.0.0 Features</vt:lpstr>
      <vt:lpstr>Sitecore CLI Architecture</vt:lpstr>
      <vt:lpstr>Sitecore CLI Plugin Setup</vt:lpstr>
      <vt:lpstr>Sitecore - CLI Plugin Interaction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 OFF EVENT SITECORE USER GROUP PUNE MAY 23, 2020</dc:title>
  <dc:creator>navadmin</dc:creator>
  <cp:lastModifiedBy>Sundarrajan, Navaneethakrishnan</cp:lastModifiedBy>
  <cp:revision>498</cp:revision>
  <dcterms:created xsi:type="dcterms:W3CDTF">2020-05-22T09:40:25Z</dcterms:created>
  <dcterms:modified xsi:type="dcterms:W3CDTF">2021-10-04T22:41:46Z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2020-05-22T00:00:00Z</vt:filetime>
  </property>
</Properties>
</file>