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92" r:id="rId2"/>
    <p:sldId id="393" r:id="rId3"/>
    <p:sldId id="394" r:id="rId4"/>
    <p:sldId id="396" r:id="rId5"/>
    <p:sldId id="397" r:id="rId6"/>
    <p:sldId id="398" r:id="rId7"/>
    <p:sldId id="399" r:id="rId8"/>
    <p:sldId id="395" r:id="rId9"/>
    <p:sldId id="400" r:id="rId10"/>
    <p:sldId id="402" r:id="rId11"/>
    <p:sldId id="403" r:id="rId12"/>
    <p:sldId id="404" r:id="rId13"/>
    <p:sldId id="408" r:id="rId14"/>
    <p:sldId id="409" r:id="rId15"/>
    <p:sldId id="406" r:id="rId16"/>
    <p:sldId id="401" r:id="rId17"/>
    <p:sldId id="405" r:id="rId18"/>
    <p:sldId id="407" r:id="rId19"/>
    <p:sldId id="323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arrajan, Navaneethakrishnan" initials="SN" lastIdx="1" clrIdx="0">
    <p:extLst>
      <p:ext uri="{19B8F6BF-5375-455C-9EA6-DF929625EA0E}">
        <p15:presenceInfo xmlns:p15="http://schemas.microsoft.com/office/powerpoint/2012/main" userId="S::nsundarrajan@deloitte.com.au::1351bd95-8f4d-47f0-a23a-162b94bdd7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B3CE"/>
    <a:srgbClr val="E99923"/>
    <a:srgbClr val="F1A46B"/>
    <a:srgbClr val="99CCFF"/>
    <a:srgbClr val="E9D123"/>
    <a:srgbClr val="F8F690"/>
    <a:srgbClr val="F1EC20"/>
    <a:srgbClr val="37D8E9"/>
    <a:srgbClr val="FF66FF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3842" autoAdjust="0"/>
  </p:normalViewPr>
  <p:slideViewPr>
    <p:cSldViewPr>
      <p:cViewPr varScale="1">
        <p:scale>
          <a:sx n="99" d="100"/>
          <a:sy n="99" d="100"/>
        </p:scale>
        <p:origin x="72" y="4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762C9-230F-419A-8357-07ED12F1B480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2C9FC-FF3A-487F-AD8C-7DE1021B9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2C9FC-FF3A-487F-AD8C-7DE1021B99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4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742" y="-39801"/>
            <a:ext cx="113865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48DB-B4EB-4C5D-A2AC-D32FE4063A8F}" type="datetime1">
              <a:rPr lang="en-US" smtClean="0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9910-84FF-41A1-8E53-80A432116D25}" type="datetime1">
              <a:rPr lang="en-US" smtClean="0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98575"/>
            <a:ext cx="12192000" cy="6059805"/>
          </a:xfrm>
          <a:custGeom>
            <a:avLst/>
            <a:gdLst/>
            <a:ahLst/>
            <a:cxnLst/>
            <a:rect l="l" t="t" r="r" b="b"/>
            <a:pathLst>
              <a:path w="12192000" h="6059805">
                <a:moveTo>
                  <a:pt x="12191999" y="0"/>
                </a:moveTo>
                <a:lnTo>
                  <a:pt x="0" y="0"/>
                </a:lnTo>
                <a:lnTo>
                  <a:pt x="0" y="6059422"/>
                </a:lnTo>
                <a:lnTo>
                  <a:pt x="12191999" y="6059422"/>
                </a:lnTo>
                <a:lnTo>
                  <a:pt x="1219199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95527"/>
            <a:ext cx="12192000" cy="6350"/>
          </a:xfrm>
          <a:custGeom>
            <a:avLst/>
            <a:gdLst/>
            <a:ahLst/>
            <a:cxnLst/>
            <a:rect l="l" t="t" r="r" b="b"/>
            <a:pathLst>
              <a:path w="12192000" h="6350">
                <a:moveTo>
                  <a:pt x="0" y="0"/>
                </a:moveTo>
                <a:lnTo>
                  <a:pt x="0" y="6096"/>
                </a:lnTo>
                <a:lnTo>
                  <a:pt x="12191999" y="6096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59" y="0"/>
            <a:ext cx="5366004" cy="1188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F21E-BF1E-4B2B-A137-EA6DF9755358}" type="datetime1">
              <a:rPr lang="en-US" smtClean="0"/>
              <a:t>10/1/2021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7B4A-767D-4F29-87DC-2826A2B89485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A96-D713-402E-8930-AF16EEB01A1F}" type="datetime1">
              <a:rPr lang="en-US" smtClean="0"/>
              <a:t>10/1/2021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98575"/>
            <a:ext cx="12192000" cy="6059805"/>
          </a:xfrm>
          <a:custGeom>
            <a:avLst/>
            <a:gdLst/>
            <a:ahLst/>
            <a:cxnLst/>
            <a:rect l="l" t="t" r="r" b="b"/>
            <a:pathLst>
              <a:path w="12192000" h="6059805">
                <a:moveTo>
                  <a:pt x="12191999" y="0"/>
                </a:moveTo>
                <a:lnTo>
                  <a:pt x="0" y="0"/>
                </a:lnTo>
                <a:lnTo>
                  <a:pt x="0" y="6059422"/>
                </a:lnTo>
                <a:lnTo>
                  <a:pt x="12191999" y="6059422"/>
                </a:lnTo>
                <a:lnTo>
                  <a:pt x="1219199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95527"/>
            <a:ext cx="12192000" cy="6350"/>
          </a:xfrm>
          <a:custGeom>
            <a:avLst/>
            <a:gdLst/>
            <a:ahLst/>
            <a:cxnLst/>
            <a:rect l="l" t="t" r="r" b="b"/>
            <a:pathLst>
              <a:path w="12192000" h="6350">
                <a:moveTo>
                  <a:pt x="0" y="0"/>
                </a:moveTo>
                <a:lnTo>
                  <a:pt x="0" y="6096"/>
                </a:lnTo>
                <a:lnTo>
                  <a:pt x="12191999" y="6096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3524" y="1925066"/>
            <a:ext cx="8108950" cy="304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C71FA-FCA4-4343-B399-779A57E80527}" type="datetime1">
              <a:rPr lang="en-US" smtClean="0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navansitecorenotes.blogspot.com/2021/07/dotnet-sitecore-ser-push-or-dotne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2479" y="2581310"/>
            <a:ext cx="10256521" cy="226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3250"/>
              </a:spcBef>
            </a:pPr>
            <a:r>
              <a:rPr lang="en-US" sz="6000" spc="-300" dirty="0"/>
              <a:t>OrderCloud</a:t>
            </a:r>
            <a:br>
              <a:rPr lang="en-US" sz="6000" spc="-300" dirty="0"/>
            </a:br>
            <a:r>
              <a:rPr lang="en-US" sz="2000" spc="-5" dirty="0">
                <a:latin typeface="Carlito"/>
                <a:cs typeface="Carlito"/>
              </a:rPr>
              <a:t>SITECORE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USER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spc="-5" dirty="0">
                <a:latin typeface="Carlito"/>
                <a:cs typeface="Carlito"/>
              </a:rPr>
              <a:t>GROUP PPT	  Sep</a:t>
            </a:r>
            <a:r>
              <a:rPr lang="en-US" sz="2000" spc="-10" dirty="0">
                <a:latin typeface="Carlito"/>
                <a:cs typeface="Carlito"/>
              </a:rPr>
              <a:t> 28</a:t>
            </a:r>
            <a:r>
              <a:rPr lang="en-US" sz="2000" dirty="0">
                <a:latin typeface="Carlito"/>
                <a:cs typeface="Carlito"/>
              </a:rPr>
              <a:t>,</a:t>
            </a:r>
            <a:r>
              <a:rPr lang="en-US" sz="2000" spc="-45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2021</a:t>
            </a:r>
            <a:br>
              <a:rPr lang="en-US" sz="6000" spc="-300" dirty="0"/>
            </a:br>
            <a:endParaRPr sz="2000" spc="-85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38862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81800" y="3886200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D2A055-77B8-47C9-94ED-13094D747B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</p:spTree>
    <p:extLst>
      <p:ext uri="{BB962C8B-B14F-4D97-AF65-F5344CB8AC3E}">
        <p14:creationId xmlns:p14="http://schemas.microsoft.com/office/powerpoint/2010/main" val="136730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Create Security Profile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09DECD-738B-4C1E-9A5E-7FF71293E76E}"/>
              </a:ext>
            </a:extLst>
          </p:cNvPr>
          <p:cNvSpPr/>
          <p:nvPr/>
        </p:nvSpPr>
        <p:spPr>
          <a:xfrm>
            <a:off x="10515600" y="1211083"/>
            <a:ext cx="533400" cy="52814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P</a:t>
            </a:r>
          </a:p>
          <a:p>
            <a:pPr algn="ctr"/>
            <a:r>
              <a:rPr lang="en-AU" sz="4400" dirty="0"/>
              <a:t>O</a:t>
            </a:r>
          </a:p>
          <a:p>
            <a:pPr algn="ctr"/>
            <a:r>
              <a:rPr lang="en-AU" sz="4400" dirty="0"/>
              <a:t>S</a:t>
            </a:r>
          </a:p>
          <a:p>
            <a:pPr algn="ctr"/>
            <a:r>
              <a:rPr lang="en-AU" sz="4400" dirty="0"/>
              <a:t>T</a:t>
            </a:r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924597D1-D5D9-4C99-96D5-8195D75E491F}"/>
              </a:ext>
            </a:extLst>
          </p:cNvPr>
          <p:cNvSpPr/>
          <p:nvPr/>
        </p:nvSpPr>
        <p:spPr>
          <a:xfrm>
            <a:off x="1016310" y="4290553"/>
            <a:ext cx="2044344" cy="699175"/>
          </a:xfrm>
          <a:prstGeom prst="flowChartManualInpu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Password Config</a:t>
            </a:r>
          </a:p>
        </p:txBody>
      </p:sp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id="{47C789FB-F97A-4482-B9DF-A3BEB37312A2}"/>
              </a:ext>
            </a:extLst>
          </p:cNvPr>
          <p:cNvSpPr/>
          <p:nvPr/>
        </p:nvSpPr>
        <p:spPr>
          <a:xfrm>
            <a:off x="1016310" y="3021886"/>
            <a:ext cx="2044344" cy="699175"/>
          </a:xfrm>
          <a:prstGeom prst="flowChartManualInpu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API Roles</a:t>
            </a:r>
          </a:p>
        </p:txBody>
      </p:sp>
      <p:sp>
        <p:nvSpPr>
          <p:cNvPr id="21" name="Flowchart: Manual Input 20">
            <a:extLst>
              <a:ext uri="{FF2B5EF4-FFF2-40B4-BE49-F238E27FC236}">
                <a16:creationId xmlns:a16="http://schemas.microsoft.com/office/drawing/2014/main" id="{3FCE81DD-5B82-436D-B72C-D27DE0BEB79F}"/>
              </a:ext>
            </a:extLst>
          </p:cNvPr>
          <p:cNvSpPr/>
          <p:nvPr/>
        </p:nvSpPr>
        <p:spPr>
          <a:xfrm>
            <a:off x="1016310" y="1688695"/>
            <a:ext cx="2044344" cy="699175"/>
          </a:xfrm>
          <a:prstGeom prst="flowChartManualInpu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22" name="Flowchart: Manual Input 21">
            <a:extLst>
              <a:ext uri="{FF2B5EF4-FFF2-40B4-BE49-F238E27FC236}">
                <a16:creationId xmlns:a16="http://schemas.microsoft.com/office/drawing/2014/main" id="{2199189A-B8FB-433E-AE26-738E11C6770C}"/>
              </a:ext>
            </a:extLst>
          </p:cNvPr>
          <p:cNvSpPr/>
          <p:nvPr/>
        </p:nvSpPr>
        <p:spPr>
          <a:xfrm>
            <a:off x="1016310" y="5559220"/>
            <a:ext cx="2044344" cy="699175"/>
          </a:xfrm>
          <a:prstGeom prst="flowChartManualIn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*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F0D6E0-5B0B-4B21-8E1B-06C3475D35DA}"/>
              </a:ext>
            </a:extLst>
          </p:cNvPr>
          <p:cNvSpPr txBox="1"/>
          <p:nvPr/>
        </p:nvSpPr>
        <p:spPr>
          <a:xfrm>
            <a:off x="304800" y="994174"/>
            <a:ext cx="969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Note: SecurityProfileID same as ID in case of Security Profile   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229474A-129F-4F8E-AB12-4CC18D23F425}"/>
              </a:ext>
            </a:extLst>
          </p:cNvPr>
          <p:cNvSpPr/>
          <p:nvPr/>
        </p:nvSpPr>
        <p:spPr>
          <a:xfrm>
            <a:off x="4800600" y="1709971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D567B5B-D5D6-47CC-8D47-1F4A4ACE8664}"/>
              </a:ext>
            </a:extLst>
          </p:cNvPr>
          <p:cNvSpPr/>
          <p:nvPr/>
        </p:nvSpPr>
        <p:spPr>
          <a:xfrm>
            <a:off x="4800600" y="2978544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5283AEC-B1FD-47D3-ABB5-267925FBA277}"/>
              </a:ext>
            </a:extLst>
          </p:cNvPr>
          <p:cNvSpPr/>
          <p:nvPr/>
        </p:nvSpPr>
        <p:spPr>
          <a:xfrm>
            <a:off x="4800600" y="4247117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5B90F67-CE9F-41A7-ADCF-A2BAEA8AEB4A}"/>
              </a:ext>
            </a:extLst>
          </p:cNvPr>
          <p:cNvSpPr/>
          <p:nvPr/>
        </p:nvSpPr>
        <p:spPr>
          <a:xfrm>
            <a:off x="4765307" y="5515690"/>
            <a:ext cx="3352800" cy="735033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09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Update Security Profile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09DECD-738B-4C1E-9A5E-7FF71293E76E}"/>
              </a:ext>
            </a:extLst>
          </p:cNvPr>
          <p:cNvSpPr/>
          <p:nvPr/>
        </p:nvSpPr>
        <p:spPr>
          <a:xfrm>
            <a:off x="10515600" y="1211083"/>
            <a:ext cx="533400" cy="5281443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P</a:t>
            </a:r>
          </a:p>
          <a:p>
            <a:pPr algn="ctr"/>
            <a:r>
              <a:rPr lang="en-AU" sz="4400" dirty="0"/>
              <a:t>U</a:t>
            </a:r>
          </a:p>
          <a:p>
            <a:pPr algn="ctr"/>
            <a:r>
              <a:rPr lang="en-AU" sz="4400" dirty="0"/>
              <a:t>T</a:t>
            </a:r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924597D1-D5D9-4C99-96D5-8195D75E491F}"/>
              </a:ext>
            </a:extLst>
          </p:cNvPr>
          <p:cNvSpPr/>
          <p:nvPr/>
        </p:nvSpPr>
        <p:spPr>
          <a:xfrm>
            <a:off x="1016310" y="3528227"/>
            <a:ext cx="2044344" cy="699175"/>
          </a:xfrm>
          <a:prstGeom prst="flowChartManualInput">
            <a:avLst/>
          </a:prstGeom>
          <a:solidFill>
            <a:srgbClr val="99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Password Config</a:t>
            </a:r>
          </a:p>
        </p:txBody>
      </p:sp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id="{47C789FB-F97A-4482-B9DF-A3BEB37312A2}"/>
              </a:ext>
            </a:extLst>
          </p:cNvPr>
          <p:cNvSpPr/>
          <p:nvPr/>
        </p:nvSpPr>
        <p:spPr>
          <a:xfrm>
            <a:off x="992247" y="2512343"/>
            <a:ext cx="2044344" cy="699175"/>
          </a:xfrm>
          <a:prstGeom prst="flowChartManualInput">
            <a:avLst/>
          </a:prstGeom>
          <a:solidFill>
            <a:srgbClr val="99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API Roles</a:t>
            </a:r>
          </a:p>
        </p:txBody>
      </p:sp>
      <p:sp>
        <p:nvSpPr>
          <p:cNvPr id="21" name="Flowchart: Manual Input 20">
            <a:extLst>
              <a:ext uri="{FF2B5EF4-FFF2-40B4-BE49-F238E27FC236}">
                <a16:creationId xmlns:a16="http://schemas.microsoft.com/office/drawing/2014/main" id="{3FCE81DD-5B82-436D-B72C-D27DE0BEB79F}"/>
              </a:ext>
            </a:extLst>
          </p:cNvPr>
          <p:cNvSpPr/>
          <p:nvPr/>
        </p:nvSpPr>
        <p:spPr>
          <a:xfrm>
            <a:off x="1022727" y="1496315"/>
            <a:ext cx="2044344" cy="699175"/>
          </a:xfrm>
          <a:prstGeom prst="flowChartManualInput">
            <a:avLst/>
          </a:prstGeom>
          <a:solidFill>
            <a:srgbClr val="99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22" name="Flowchart: Manual Input 21">
            <a:extLst>
              <a:ext uri="{FF2B5EF4-FFF2-40B4-BE49-F238E27FC236}">
                <a16:creationId xmlns:a16="http://schemas.microsoft.com/office/drawing/2014/main" id="{2199189A-B8FB-433E-AE26-738E11C6770C}"/>
              </a:ext>
            </a:extLst>
          </p:cNvPr>
          <p:cNvSpPr/>
          <p:nvPr/>
        </p:nvSpPr>
        <p:spPr>
          <a:xfrm>
            <a:off x="1016310" y="5559220"/>
            <a:ext cx="2044344" cy="699175"/>
          </a:xfrm>
          <a:prstGeom prst="flowChartManualInp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*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F0D6E0-5B0B-4B21-8E1B-06C3475D35DA}"/>
              </a:ext>
            </a:extLst>
          </p:cNvPr>
          <p:cNvSpPr txBox="1"/>
          <p:nvPr/>
        </p:nvSpPr>
        <p:spPr>
          <a:xfrm>
            <a:off x="369856" y="912923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Note: SecurityProfileID is one to be updated with new ID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229474A-129F-4F8E-AB12-4CC18D23F425}"/>
              </a:ext>
            </a:extLst>
          </p:cNvPr>
          <p:cNvSpPr/>
          <p:nvPr/>
        </p:nvSpPr>
        <p:spPr>
          <a:xfrm>
            <a:off x="4765307" y="1489062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D567B5B-D5D6-47CC-8D47-1F4A4ACE8664}"/>
              </a:ext>
            </a:extLst>
          </p:cNvPr>
          <p:cNvSpPr/>
          <p:nvPr/>
        </p:nvSpPr>
        <p:spPr>
          <a:xfrm>
            <a:off x="4800600" y="2512343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5283AEC-B1FD-47D3-ABB5-267925FBA277}"/>
              </a:ext>
            </a:extLst>
          </p:cNvPr>
          <p:cNvSpPr/>
          <p:nvPr/>
        </p:nvSpPr>
        <p:spPr>
          <a:xfrm>
            <a:off x="4771724" y="3492369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5B90F67-CE9F-41A7-ADCF-A2BAEA8AEB4A}"/>
              </a:ext>
            </a:extLst>
          </p:cNvPr>
          <p:cNvSpPr/>
          <p:nvPr/>
        </p:nvSpPr>
        <p:spPr>
          <a:xfrm>
            <a:off x="4765307" y="5515690"/>
            <a:ext cx="3352800" cy="735033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lowchart: Manual Input 13">
            <a:extLst>
              <a:ext uri="{FF2B5EF4-FFF2-40B4-BE49-F238E27FC236}">
                <a16:creationId xmlns:a16="http://schemas.microsoft.com/office/drawing/2014/main" id="{2ED797E0-C99A-4784-B114-94B7902F8B62}"/>
              </a:ext>
            </a:extLst>
          </p:cNvPr>
          <p:cNvSpPr/>
          <p:nvPr/>
        </p:nvSpPr>
        <p:spPr>
          <a:xfrm>
            <a:off x="1022727" y="4514615"/>
            <a:ext cx="2044344" cy="699175"/>
          </a:xfrm>
          <a:prstGeom prst="flowChartManualInp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* Security Profile ID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F83857-3003-41CB-A9D6-508E0EE55695}"/>
              </a:ext>
            </a:extLst>
          </p:cNvPr>
          <p:cNvSpPr/>
          <p:nvPr/>
        </p:nvSpPr>
        <p:spPr>
          <a:xfrm>
            <a:off x="4771724" y="4478757"/>
            <a:ext cx="3352800" cy="735033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85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Partially Update Security Profile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09DECD-738B-4C1E-9A5E-7FF71293E76E}"/>
              </a:ext>
            </a:extLst>
          </p:cNvPr>
          <p:cNvSpPr/>
          <p:nvPr/>
        </p:nvSpPr>
        <p:spPr>
          <a:xfrm>
            <a:off x="10515600" y="1211083"/>
            <a:ext cx="533400" cy="5281443"/>
          </a:xfrm>
          <a:prstGeom prst="rect">
            <a:avLst/>
          </a:prstGeom>
          <a:solidFill>
            <a:srgbClr val="D5B3C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P</a:t>
            </a:r>
          </a:p>
          <a:p>
            <a:pPr algn="ctr"/>
            <a:r>
              <a:rPr lang="en-AU" sz="4400" dirty="0"/>
              <a:t>ATCH</a:t>
            </a:r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924597D1-D5D9-4C99-96D5-8195D75E491F}"/>
              </a:ext>
            </a:extLst>
          </p:cNvPr>
          <p:cNvSpPr/>
          <p:nvPr/>
        </p:nvSpPr>
        <p:spPr>
          <a:xfrm>
            <a:off x="1016310" y="3528227"/>
            <a:ext cx="2044344" cy="699175"/>
          </a:xfrm>
          <a:prstGeom prst="flowChartManualInput">
            <a:avLst/>
          </a:prstGeom>
          <a:solidFill>
            <a:srgbClr val="99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Password Config</a:t>
            </a:r>
          </a:p>
        </p:txBody>
      </p:sp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id="{47C789FB-F97A-4482-B9DF-A3BEB37312A2}"/>
              </a:ext>
            </a:extLst>
          </p:cNvPr>
          <p:cNvSpPr/>
          <p:nvPr/>
        </p:nvSpPr>
        <p:spPr>
          <a:xfrm>
            <a:off x="992247" y="2512343"/>
            <a:ext cx="2044344" cy="699175"/>
          </a:xfrm>
          <a:prstGeom prst="flowChartManualInput">
            <a:avLst/>
          </a:prstGeom>
          <a:solidFill>
            <a:srgbClr val="99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API Roles</a:t>
            </a:r>
          </a:p>
        </p:txBody>
      </p:sp>
      <p:sp>
        <p:nvSpPr>
          <p:cNvPr id="21" name="Flowchart: Manual Input 20">
            <a:extLst>
              <a:ext uri="{FF2B5EF4-FFF2-40B4-BE49-F238E27FC236}">
                <a16:creationId xmlns:a16="http://schemas.microsoft.com/office/drawing/2014/main" id="{3FCE81DD-5B82-436D-B72C-D27DE0BEB79F}"/>
              </a:ext>
            </a:extLst>
          </p:cNvPr>
          <p:cNvSpPr/>
          <p:nvPr/>
        </p:nvSpPr>
        <p:spPr>
          <a:xfrm>
            <a:off x="1022727" y="1496315"/>
            <a:ext cx="2044344" cy="699175"/>
          </a:xfrm>
          <a:prstGeom prst="flowChartManualInput">
            <a:avLst/>
          </a:prstGeom>
          <a:solidFill>
            <a:srgbClr val="99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22" name="Flowchart: Manual Input 21">
            <a:extLst>
              <a:ext uri="{FF2B5EF4-FFF2-40B4-BE49-F238E27FC236}">
                <a16:creationId xmlns:a16="http://schemas.microsoft.com/office/drawing/2014/main" id="{2199189A-B8FB-433E-AE26-738E11C6770C}"/>
              </a:ext>
            </a:extLst>
          </p:cNvPr>
          <p:cNvSpPr/>
          <p:nvPr/>
        </p:nvSpPr>
        <p:spPr>
          <a:xfrm>
            <a:off x="1016310" y="5559220"/>
            <a:ext cx="2044344" cy="699175"/>
          </a:xfrm>
          <a:prstGeom prst="flowChartManualInput">
            <a:avLst/>
          </a:prstGeom>
          <a:solidFill>
            <a:srgbClr val="99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 </a:t>
            </a:r>
            <a:r>
              <a:rPr lang="en-AU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F0D6E0-5B0B-4B21-8E1B-06C3475D35DA}"/>
              </a:ext>
            </a:extLst>
          </p:cNvPr>
          <p:cNvSpPr txBox="1"/>
          <p:nvPr/>
        </p:nvSpPr>
        <p:spPr>
          <a:xfrm>
            <a:off x="369856" y="912923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Note: SecurityProfileID is one to be updated with new ID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229474A-129F-4F8E-AB12-4CC18D23F425}"/>
              </a:ext>
            </a:extLst>
          </p:cNvPr>
          <p:cNvSpPr/>
          <p:nvPr/>
        </p:nvSpPr>
        <p:spPr>
          <a:xfrm>
            <a:off x="4765307" y="1489062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D567B5B-D5D6-47CC-8D47-1F4A4ACE8664}"/>
              </a:ext>
            </a:extLst>
          </p:cNvPr>
          <p:cNvSpPr/>
          <p:nvPr/>
        </p:nvSpPr>
        <p:spPr>
          <a:xfrm>
            <a:off x="4800600" y="2512343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5283AEC-B1FD-47D3-ABB5-267925FBA277}"/>
              </a:ext>
            </a:extLst>
          </p:cNvPr>
          <p:cNvSpPr/>
          <p:nvPr/>
        </p:nvSpPr>
        <p:spPr>
          <a:xfrm>
            <a:off x="4771724" y="3492369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5B90F67-CE9F-41A7-ADCF-A2BAEA8AEB4A}"/>
              </a:ext>
            </a:extLst>
          </p:cNvPr>
          <p:cNvSpPr/>
          <p:nvPr/>
        </p:nvSpPr>
        <p:spPr>
          <a:xfrm>
            <a:off x="4765307" y="5515690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lowchart: Manual Input 13">
            <a:extLst>
              <a:ext uri="{FF2B5EF4-FFF2-40B4-BE49-F238E27FC236}">
                <a16:creationId xmlns:a16="http://schemas.microsoft.com/office/drawing/2014/main" id="{2ED797E0-C99A-4784-B114-94B7902F8B62}"/>
              </a:ext>
            </a:extLst>
          </p:cNvPr>
          <p:cNvSpPr/>
          <p:nvPr/>
        </p:nvSpPr>
        <p:spPr>
          <a:xfrm>
            <a:off x="1022727" y="4514615"/>
            <a:ext cx="2044344" cy="699175"/>
          </a:xfrm>
          <a:prstGeom prst="flowChartManualInp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* Security Profile ID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F83857-3003-41CB-A9D6-508E0EE55695}"/>
              </a:ext>
            </a:extLst>
          </p:cNvPr>
          <p:cNvSpPr/>
          <p:nvPr/>
        </p:nvSpPr>
        <p:spPr>
          <a:xfrm>
            <a:off x="4771724" y="4478757"/>
            <a:ext cx="3352800" cy="735033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95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Get All Security Profiles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22D795D-39EA-47DB-8840-79A026693AAC}"/>
              </a:ext>
            </a:extLst>
          </p:cNvPr>
          <p:cNvSpPr/>
          <p:nvPr/>
        </p:nvSpPr>
        <p:spPr>
          <a:xfrm>
            <a:off x="4419600" y="3061483"/>
            <a:ext cx="3352800" cy="735033"/>
          </a:xfrm>
          <a:prstGeom prst="rightArrow">
            <a:avLst/>
          </a:prstGeom>
          <a:solidFill>
            <a:srgbClr val="37D8E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rgbClr val="C00000"/>
              </a:solidFill>
            </a:endParaRP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C2152451-A2D8-4B87-A91F-02C0E5976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2438400"/>
            <a:ext cx="1485900" cy="16763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A9E535-17C9-442F-87FC-73B1FD912ED1}"/>
              </a:ext>
            </a:extLst>
          </p:cNvPr>
          <p:cNvSpPr/>
          <p:nvPr/>
        </p:nvSpPr>
        <p:spPr>
          <a:xfrm>
            <a:off x="10439400" y="982142"/>
            <a:ext cx="533400" cy="52814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684075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Get Single Security Profile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7141-B98D-4C16-A266-073CEF0F56C9}"/>
              </a:ext>
            </a:extLst>
          </p:cNvPr>
          <p:cNvSpPr/>
          <p:nvPr/>
        </p:nvSpPr>
        <p:spPr>
          <a:xfrm>
            <a:off x="762000" y="2677496"/>
            <a:ext cx="1591841" cy="1503008"/>
          </a:xfrm>
          <a:prstGeom prst="ellipse">
            <a:avLst/>
          </a:prstGeom>
          <a:gradFill flip="none" rotWithShape="1">
            <a:gsLst>
              <a:gs pos="0">
                <a:srgbClr val="58C8C5"/>
              </a:gs>
              <a:gs pos="50000">
                <a:srgbClr val="15E1F7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Security Profile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22D795D-39EA-47DB-8840-79A026693AAC}"/>
              </a:ext>
            </a:extLst>
          </p:cNvPr>
          <p:cNvSpPr/>
          <p:nvPr/>
        </p:nvSpPr>
        <p:spPr>
          <a:xfrm>
            <a:off x="4419600" y="3061483"/>
            <a:ext cx="3352800" cy="735033"/>
          </a:xfrm>
          <a:prstGeom prst="rightArrow">
            <a:avLst/>
          </a:prstGeom>
          <a:solidFill>
            <a:srgbClr val="37D8E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*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3A6625-E64E-4FF7-9441-4B1E5A0CB027}"/>
              </a:ext>
            </a:extLst>
          </p:cNvPr>
          <p:cNvSpPr txBox="1"/>
          <p:nvPr/>
        </p:nvSpPr>
        <p:spPr>
          <a:xfrm>
            <a:off x="304800" y="994174"/>
            <a:ext cx="617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Note: SecurityProfileID same as ID in case of Security Profile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E138B6-60B2-4206-9924-77ADDE98959B}"/>
              </a:ext>
            </a:extLst>
          </p:cNvPr>
          <p:cNvSpPr/>
          <p:nvPr/>
        </p:nvSpPr>
        <p:spPr>
          <a:xfrm>
            <a:off x="10439400" y="982142"/>
            <a:ext cx="533400" cy="52814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39092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Delete Security Profile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7141-B98D-4C16-A266-073CEF0F56C9}"/>
              </a:ext>
            </a:extLst>
          </p:cNvPr>
          <p:cNvSpPr/>
          <p:nvPr/>
        </p:nvSpPr>
        <p:spPr>
          <a:xfrm>
            <a:off x="762000" y="2677496"/>
            <a:ext cx="1591841" cy="1503008"/>
          </a:xfrm>
          <a:prstGeom prst="ellipse">
            <a:avLst/>
          </a:prstGeom>
          <a:gradFill flip="none" rotWithShape="1">
            <a:gsLst>
              <a:gs pos="0">
                <a:srgbClr val="58C8C5"/>
              </a:gs>
              <a:gs pos="50000">
                <a:srgbClr val="15E1F7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Security Profile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09DECD-738B-4C1E-9A5E-7FF71293E76E}"/>
              </a:ext>
            </a:extLst>
          </p:cNvPr>
          <p:cNvSpPr/>
          <p:nvPr/>
        </p:nvSpPr>
        <p:spPr>
          <a:xfrm>
            <a:off x="10477500" y="940352"/>
            <a:ext cx="533400" cy="5281443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DELETE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22D795D-39EA-47DB-8840-79A026693AAC}"/>
              </a:ext>
            </a:extLst>
          </p:cNvPr>
          <p:cNvSpPr/>
          <p:nvPr/>
        </p:nvSpPr>
        <p:spPr>
          <a:xfrm>
            <a:off x="4419600" y="3061483"/>
            <a:ext cx="3352800" cy="735033"/>
          </a:xfrm>
          <a:prstGeom prst="rightArrow">
            <a:avLst/>
          </a:prstGeom>
          <a:solidFill>
            <a:srgbClr val="37D8E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*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3A6625-E64E-4FF7-9441-4B1E5A0CB027}"/>
              </a:ext>
            </a:extLst>
          </p:cNvPr>
          <p:cNvSpPr txBox="1"/>
          <p:nvPr/>
        </p:nvSpPr>
        <p:spPr>
          <a:xfrm>
            <a:off x="304800" y="994174"/>
            <a:ext cx="617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Note: SecurityProfileID same as ID in case of Security Profile   </a:t>
            </a:r>
          </a:p>
        </p:txBody>
      </p:sp>
    </p:spTree>
    <p:extLst>
      <p:ext uri="{BB962C8B-B14F-4D97-AF65-F5344CB8AC3E}">
        <p14:creationId xmlns:p14="http://schemas.microsoft.com/office/powerpoint/2010/main" val="183486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Create Security Profile Assignment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7141-B98D-4C16-A266-073CEF0F56C9}"/>
              </a:ext>
            </a:extLst>
          </p:cNvPr>
          <p:cNvSpPr/>
          <p:nvPr/>
        </p:nvSpPr>
        <p:spPr>
          <a:xfrm>
            <a:off x="2536098" y="1720807"/>
            <a:ext cx="1591841" cy="1503008"/>
          </a:xfrm>
          <a:prstGeom prst="ellipse">
            <a:avLst/>
          </a:prstGeom>
          <a:gradFill flip="none" rotWithShape="1">
            <a:gsLst>
              <a:gs pos="0">
                <a:srgbClr val="58C8C5"/>
              </a:gs>
              <a:gs pos="50000">
                <a:srgbClr val="15E1F7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Security 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1F130F-8CEA-4B87-8856-10F8F24DC779}"/>
              </a:ext>
            </a:extLst>
          </p:cNvPr>
          <p:cNvSpPr/>
          <p:nvPr/>
        </p:nvSpPr>
        <p:spPr>
          <a:xfrm>
            <a:off x="4848168" y="5261589"/>
            <a:ext cx="1641135" cy="98616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Buyer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3A1CF2-3F8A-46A3-850F-9E8A3FCD81E9}"/>
              </a:ext>
            </a:extLst>
          </p:cNvPr>
          <p:cNvSpPr/>
          <p:nvPr/>
        </p:nvSpPr>
        <p:spPr>
          <a:xfrm>
            <a:off x="2480366" y="4295593"/>
            <a:ext cx="1571951" cy="1066149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9AD047-5DEC-475C-9365-6333B2322A2E}"/>
              </a:ext>
            </a:extLst>
          </p:cNvPr>
          <p:cNvSpPr/>
          <p:nvPr/>
        </p:nvSpPr>
        <p:spPr>
          <a:xfrm>
            <a:off x="805298" y="3113518"/>
            <a:ext cx="1571951" cy="1066149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Group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09DECD-738B-4C1E-9A5E-7FF71293E76E}"/>
              </a:ext>
            </a:extLst>
          </p:cNvPr>
          <p:cNvSpPr/>
          <p:nvPr/>
        </p:nvSpPr>
        <p:spPr>
          <a:xfrm>
            <a:off x="10477500" y="940352"/>
            <a:ext cx="533400" cy="52814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P</a:t>
            </a:r>
          </a:p>
          <a:p>
            <a:pPr algn="ctr"/>
            <a:r>
              <a:rPr lang="en-AU" sz="4400" dirty="0"/>
              <a:t>O</a:t>
            </a:r>
          </a:p>
          <a:p>
            <a:pPr algn="ctr"/>
            <a:r>
              <a:rPr lang="en-AU" sz="4400" dirty="0"/>
              <a:t>S</a:t>
            </a:r>
          </a:p>
          <a:p>
            <a:pPr algn="ctr"/>
            <a:r>
              <a:rPr lang="en-AU" sz="4400" dirty="0"/>
              <a:t>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AEA473D-C401-44D5-AB16-38B45E26FEEB}"/>
              </a:ext>
            </a:extLst>
          </p:cNvPr>
          <p:cNvSpPr/>
          <p:nvPr/>
        </p:nvSpPr>
        <p:spPr>
          <a:xfrm>
            <a:off x="6807002" y="1218875"/>
            <a:ext cx="3352800" cy="735033"/>
          </a:xfrm>
          <a:prstGeom prst="rightArrow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ID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22D795D-39EA-47DB-8840-79A026693AAC}"/>
              </a:ext>
            </a:extLst>
          </p:cNvPr>
          <p:cNvSpPr/>
          <p:nvPr/>
        </p:nvSpPr>
        <p:spPr>
          <a:xfrm>
            <a:off x="4610975" y="2223357"/>
            <a:ext cx="3352800" cy="735033"/>
          </a:xfrm>
          <a:prstGeom prst="rightArrow">
            <a:avLst/>
          </a:prstGeom>
          <a:solidFill>
            <a:srgbClr val="37D8E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* ID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9029019-1EAF-4280-AB98-6F1F7DBED305}"/>
              </a:ext>
            </a:extLst>
          </p:cNvPr>
          <p:cNvSpPr/>
          <p:nvPr/>
        </p:nvSpPr>
        <p:spPr>
          <a:xfrm>
            <a:off x="2919576" y="3279077"/>
            <a:ext cx="3352800" cy="735033"/>
          </a:xfrm>
          <a:prstGeom prst="rightArrow">
            <a:avLst/>
          </a:prstGeom>
          <a:solidFill>
            <a:srgbClr val="E9D12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3D863CF-E7D2-4B28-942C-7FF085BCD78E}"/>
              </a:ext>
            </a:extLst>
          </p:cNvPr>
          <p:cNvSpPr/>
          <p:nvPr/>
        </p:nvSpPr>
        <p:spPr>
          <a:xfrm>
            <a:off x="4610975" y="4395110"/>
            <a:ext cx="3352800" cy="735033"/>
          </a:xfrm>
          <a:prstGeom prst="rightArrow">
            <a:avLst/>
          </a:prstGeom>
          <a:solidFill>
            <a:srgbClr val="D5B3C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ID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DBCD93A-88DA-4877-91E0-3AD0A8E867C2}"/>
              </a:ext>
            </a:extLst>
          </p:cNvPr>
          <p:cNvSpPr/>
          <p:nvPr/>
        </p:nvSpPr>
        <p:spPr>
          <a:xfrm>
            <a:off x="6804931" y="5347157"/>
            <a:ext cx="3352800" cy="735033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ID</a:t>
            </a:r>
          </a:p>
        </p:txBody>
      </p:sp>
      <p:sp>
        <p:nvSpPr>
          <p:cNvPr id="32" name="Flowchart: Merge 31">
            <a:extLst>
              <a:ext uri="{FF2B5EF4-FFF2-40B4-BE49-F238E27FC236}">
                <a16:creationId xmlns:a16="http://schemas.microsoft.com/office/drawing/2014/main" id="{37EB430B-270B-4F81-A8CC-BBDA64DCCB9B}"/>
              </a:ext>
            </a:extLst>
          </p:cNvPr>
          <p:cNvSpPr/>
          <p:nvPr/>
        </p:nvSpPr>
        <p:spPr>
          <a:xfrm>
            <a:off x="4419600" y="996910"/>
            <a:ext cx="2116114" cy="1034688"/>
          </a:xfrm>
          <a:prstGeom prst="flowChartMerge">
            <a:avLst/>
          </a:prstGeom>
          <a:gradFill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75479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Delete Security Profile Assignment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7141-B98D-4C16-A266-073CEF0F56C9}"/>
              </a:ext>
            </a:extLst>
          </p:cNvPr>
          <p:cNvSpPr/>
          <p:nvPr/>
        </p:nvSpPr>
        <p:spPr>
          <a:xfrm>
            <a:off x="2536098" y="1720807"/>
            <a:ext cx="1591841" cy="1503008"/>
          </a:xfrm>
          <a:prstGeom prst="ellipse">
            <a:avLst/>
          </a:prstGeom>
          <a:gradFill flip="none" rotWithShape="1">
            <a:gsLst>
              <a:gs pos="0">
                <a:srgbClr val="58C8C5"/>
              </a:gs>
              <a:gs pos="50000">
                <a:srgbClr val="15E1F7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Security Profile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3A1CF2-3F8A-46A3-850F-9E8A3FCD81E9}"/>
              </a:ext>
            </a:extLst>
          </p:cNvPr>
          <p:cNvSpPr/>
          <p:nvPr/>
        </p:nvSpPr>
        <p:spPr>
          <a:xfrm>
            <a:off x="2480366" y="4295593"/>
            <a:ext cx="1571951" cy="106614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9AD047-5DEC-475C-9365-6333B2322A2E}"/>
              </a:ext>
            </a:extLst>
          </p:cNvPr>
          <p:cNvSpPr/>
          <p:nvPr/>
        </p:nvSpPr>
        <p:spPr>
          <a:xfrm>
            <a:off x="805298" y="3113518"/>
            <a:ext cx="1571951" cy="1066149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Group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09DECD-738B-4C1E-9A5E-7FF71293E76E}"/>
              </a:ext>
            </a:extLst>
          </p:cNvPr>
          <p:cNvSpPr/>
          <p:nvPr/>
        </p:nvSpPr>
        <p:spPr>
          <a:xfrm>
            <a:off x="10477500" y="940352"/>
            <a:ext cx="533400" cy="5281443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DELETE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AEA473D-C401-44D5-AB16-38B45E26FEEB}"/>
              </a:ext>
            </a:extLst>
          </p:cNvPr>
          <p:cNvSpPr/>
          <p:nvPr/>
        </p:nvSpPr>
        <p:spPr>
          <a:xfrm>
            <a:off x="6807002" y="1218875"/>
            <a:ext cx="3352800" cy="735033"/>
          </a:xfrm>
          <a:prstGeom prst="rightArrow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ID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22D795D-39EA-47DB-8840-79A026693AAC}"/>
              </a:ext>
            </a:extLst>
          </p:cNvPr>
          <p:cNvSpPr/>
          <p:nvPr/>
        </p:nvSpPr>
        <p:spPr>
          <a:xfrm>
            <a:off x="4610975" y="2223357"/>
            <a:ext cx="3352800" cy="735033"/>
          </a:xfrm>
          <a:prstGeom prst="rightArrow">
            <a:avLst/>
          </a:prstGeom>
          <a:solidFill>
            <a:srgbClr val="37D8E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* ID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9029019-1EAF-4280-AB98-6F1F7DBED305}"/>
              </a:ext>
            </a:extLst>
          </p:cNvPr>
          <p:cNvSpPr/>
          <p:nvPr/>
        </p:nvSpPr>
        <p:spPr>
          <a:xfrm>
            <a:off x="2919576" y="3279077"/>
            <a:ext cx="3352800" cy="735033"/>
          </a:xfrm>
          <a:prstGeom prst="rightArrow">
            <a:avLst/>
          </a:prstGeom>
          <a:solidFill>
            <a:srgbClr val="E9D12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3D863CF-E7D2-4B28-942C-7FF085BCD78E}"/>
              </a:ext>
            </a:extLst>
          </p:cNvPr>
          <p:cNvSpPr/>
          <p:nvPr/>
        </p:nvSpPr>
        <p:spPr>
          <a:xfrm>
            <a:off x="4610975" y="4395110"/>
            <a:ext cx="3352800" cy="735033"/>
          </a:xfrm>
          <a:prstGeom prst="rightArrow">
            <a:avLst/>
          </a:prstGeom>
          <a:solidFill>
            <a:srgbClr val="D5B3C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ID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DBCD93A-88DA-4877-91E0-3AD0A8E867C2}"/>
              </a:ext>
            </a:extLst>
          </p:cNvPr>
          <p:cNvSpPr/>
          <p:nvPr/>
        </p:nvSpPr>
        <p:spPr>
          <a:xfrm>
            <a:off x="6804931" y="5347157"/>
            <a:ext cx="3352800" cy="735033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3A6625-E64E-4FF7-9441-4B1E5A0CB027}"/>
              </a:ext>
            </a:extLst>
          </p:cNvPr>
          <p:cNvSpPr txBox="1"/>
          <p:nvPr/>
        </p:nvSpPr>
        <p:spPr>
          <a:xfrm>
            <a:off x="304801" y="99417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Note: SecurityProfileID same as ID in case of Security Profile   </a:t>
            </a:r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BD48D256-88E1-4CA0-8BBB-A5346FCFC110}"/>
              </a:ext>
            </a:extLst>
          </p:cNvPr>
          <p:cNvSpPr/>
          <p:nvPr/>
        </p:nvSpPr>
        <p:spPr>
          <a:xfrm>
            <a:off x="4419600" y="996910"/>
            <a:ext cx="2116114" cy="1034688"/>
          </a:xfrm>
          <a:prstGeom prst="flowChartMerge">
            <a:avLst/>
          </a:prstGeom>
          <a:gradFill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Supplier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1EA5E8-EEF4-45A5-B512-5F0CD9C48C1F}"/>
              </a:ext>
            </a:extLst>
          </p:cNvPr>
          <p:cNvSpPr/>
          <p:nvPr/>
        </p:nvSpPr>
        <p:spPr>
          <a:xfrm>
            <a:off x="4848168" y="5261589"/>
            <a:ext cx="1641135" cy="986160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Buyer</a:t>
            </a:r>
          </a:p>
        </p:txBody>
      </p:sp>
    </p:spTree>
    <p:extLst>
      <p:ext uri="{BB962C8B-B14F-4D97-AF65-F5344CB8AC3E}">
        <p14:creationId xmlns:p14="http://schemas.microsoft.com/office/powerpoint/2010/main" val="1367062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Get All Security Profile Assignments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7141-B98D-4C16-A266-073CEF0F56C9}"/>
              </a:ext>
            </a:extLst>
          </p:cNvPr>
          <p:cNvSpPr/>
          <p:nvPr/>
        </p:nvSpPr>
        <p:spPr>
          <a:xfrm>
            <a:off x="2269398" y="1777364"/>
            <a:ext cx="1591841" cy="1503008"/>
          </a:xfrm>
          <a:prstGeom prst="ellipse">
            <a:avLst/>
          </a:prstGeom>
          <a:gradFill flip="none" rotWithShape="1">
            <a:gsLst>
              <a:gs pos="0">
                <a:srgbClr val="58C8C5"/>
              </a:gs>
              <a:gs pos="50000">
                <a:srgbClr val="15E1F7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Security Profile</a:t>
            </a:r>
          </a:p>
        </p:txBody>
      </p:sp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1666F9D1-21D5-4789-904B-D317DCFCC30F}"/>
              </a:ext>
            </a:extLst>
          </p:cNvPr>
          <p:cNvSpPr/>
          <p:nvPr/>
        </p:nvSpPr>
        <p:spPr>
          <a:xfrm>
            <a:off x="4419600" y="996910"/>
            <a:ext cx="2116114" cy="1034688"/>
          </a:xfrm>
          <a:prstGeom prst="flowChartMerge">
            <a:avLst/>
          </a:prstGeom>
          <a:gradFill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Supplier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3A1CF2-3F8A-46A3-850F-9E8A3FCD81E9}"/>
              </a:ext>
            </a:extLst>
          </p:cNvPr>
          <p:cNvSpPr/>
          <p:nvPr/>
        </p:nvSpPr>
        <p:spPr>
          <a:xfrm>
            <a:off x="2213666" y="4352150"/>
            <a:ext cx="1571951" cy="106614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9AD047-5DEC-475C-9365-6333B2322A2E}"/>
              </a:ext>
            </a:extLst>
          </p:cNvPr>
          <p:cNvSpPr/>
          <p:nvPr/>
        </p:nvSpPr>
        <p:spPr>
          <a:xfrm>
            <a:off x="538598" y="3170075"/>
            <a:ext cx="1571951" cy="1066149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Group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09DECD-738B-4C1E-9A5E-7FF71293E76E}"/>
              </a:ext>
            </a:extLst>
          </p:cNvPr>
          <p:cNvSpPr/>
          <p:nvPr/>
        </p:nvSpPr>
        <p:spPr>
          <a:xfrm>
            <a:off x="10439400" y="996910"/>
            <a:ext cx="533400" cy="52814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P</a:t>
            </a:r>
          </a:p>
          <a:p>
            <a:pPr algn="ctr"/>
            <a:r>
              <a:rPr lang="en-AU" sz="4400" dirty="0"/>
              <a:t>O</a:t>
            </a:r>
          </a:p>
          <a:p>
            <a:pPr algn="ctr"/>
            <a:r>
              <a:rPr lang="en-AU" sz="4400" dirty="0"/>
              <a:t>S</a:t>
            </a:r>
          </a:p>
          <a:p>
            <a:pPr algn="ctr"/>
            <a:r>
              <a:rPr lang="en-AU" sz="4400" dirty="0"/>
              <a:t>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AEA473D-C401-44D5-AB16-38B45E26FEEB}"/>
              </a:ext>
            </a:extLst>
          </p:cNvPr>
          <p:cNvSpPr/>
          <p:nvPr/>
        </p:nvSpPr>
        <p:spPr>
          <a:xfrm>
            <a:off x="6540302" y="1275432"/>
            <a:ext cx="3352800" cy="735033"/>
          </a:xfrm>
          <a:prstGeom prst="rightArrow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ID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22D795D-39EA-47DB-8840-79A026693AAC}"/>
              </a:ext>
            </a:extLst>
          </p:cNvPr>
          <p:cNvSpPr/>
          <p:nvPr/>
        </p:nvSpPr>
        <p:spPr>
          <a:xfrm>
            <a:off x="4344275" y="2279914"/>
            <a:ext cx="3352800" cy="735033"/>
          </a:xfrm>
          <a:prstGeom prst="rightArrow">
            <a:avLst/>
          </a:prstGeom>
          <a:solidFill>
            <a:srgbClr val="37D8E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ID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9029019-1EAF-4280-AB98-6F1F7DBED305}"/>
              </a:ext>
            </a:extLst>
          </p:cNvPr>
          <p:cNvSpPr/>
          <p:nvPr/>
        </p:nvSpPr>
        <p:spPr>
          <a:xfrm>
            <a:off x="2652876" y="3335634"/>
            <a:ext cx="3352800" cy="735033"/>
          </a:xfrm>
          <a:prstGeom prst="rightArrow">
            <a:avLst/>
          </a:prstGeom>
          <a:solidFill>
            <a:srgbClr val="E9D12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3D863CF-E7D2-4B28-942C-7FF085BCD78E}"/>
              </a:ext>
            </a:extLst>
          </p:cNvPr>
          <p:cNvSpPr/>
          <p:nvPr/>
        </p:nvSpPr>
        <p:spPr>
          <a:xfrm>
            <a:off x="4344275" y="4451667"/>
            <a:ext cx="3352800" cy="735033"/>
          </a:xfrm>
          <a:prstGeom prst="rightArrow">
            <a:avLst/>
          </a:prstGeom>
          <a:solidFill>
            <a:srgbClr val="D5B3C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ID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DBCD93A-88DA-4877-91E0-3AD0A8E867C2}"/>
              </a:ext>
            </a:extLst>
          </p:cNvPr>
          <p:cNvSpPr/>
          <p:nvPr/>
        </p:nvSpPr>
        <p:spPr>
          <a:xfrm>
            <a:off x="6538231" y="5403714"/>
            <a:ext cx="3352800" cy="735033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FEC66A-F7C4-44B6-B338-EF6A81FE6DCF}"/>
              </a:ext>
            </a:extLst>
          </p:cNvPr>
          <p:cNvSpPr/>
          <p:nvPr/>
        </p:nvSpPr>
        <p:spPr>
          <a:xfrm>
            <a:off x="4657089" y="5278150"/>
            <a:ext cx="1641135" cy="986160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Buyer</a:t>
            </a:r>
          </a:p>
        </p:txBody>
      </p:sp>
    </p:spTree>
    <p:extLst>
      <p:ext uri="{BB962C8B-B14F-4D97-AF65-F5344CB8AC3E}">
        <p14:creationId xmlns:p14="http://schemas.microsoft.com/office/powerpoint/2010/main" val="261927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9801"/>
            <a:ext cx="11484457" cy="75755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AC5532-70E3-44EC-8B98-0E685EB7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833" y="609600"/>
            <a:ext cx="11408258" cy="2893100"/>
          </a:xfrm>
        </p:spPr>
        <p:txBody>
          <a:bodyPr/>
          <a:lstStyle/>
          <a:p>
            <a:endParaRPr lang="en-US" sz="2000" b="1" dirty="0">
              <a:solidFill>
                <a:schemeClr val="bg1"/>
              </a:solidFill>
              <a:hlinkClick r:id="rId2"/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0BBCB-C6BD-4CD7-BC09-05284BAD39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AU"/>
              <a:t>- NAVAN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43ADF-B724-4C60-B13A-D16B1C4EA6C7}"/>
              </a:ext>
            </a:extLst>
          </p:cNvPr>
          <p:cNvSpPr txBox="1"/>
          <p:nvPr/>
        </p:nvSpPr>
        <p:spPr>
          <a:xfrm>
            <a:off x="304800" y="994174"/>
            <a:ext cx="617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https://ordercloud.io/  </a:t>
            </a:r>
          </a:p>
        </p:txBody>
      </p:sp>
    </p:spTree>
    <p:extLst>
      <p:ext uri="{BB962C8B-B14F-4D97-AF65-F5344CB8AC3E}">
        <p14:creationId xmlns:p14="http://schemas.microsoft.com/office/powerpoint/2010/main" val="402690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ud 59">
            <a:extLst>
              <a:ext uri="{FF2B5EF4-FFF2-40B4-BE49-F238E27FC236}">
                <a16:creationId xmlns:a16="http://schemas.microsoft.com/office/drawing/2014/main" id="{5A24DB6E-5FE9-45C6-B392-FE8730C08FDF}"/>
              </a:ext>
            </a:extLst>
          </p:cNvPr>
          <p:cNvSpPr/>
          <p:nvPr/>
        </p:nvSpPr>
        <p:spPr>
          <a:xfrm>
            <a:off x="23446" y="865326"/>
            <a:ext cx="12168554" cy="5687297"/>
          </a:xfrm>
          <a:prstGeom prst="cloud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rgbClr val="00B0F0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OrderCloud Basics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1676EC-FBB2-4497-A811-59B680B72070}"/>
              </a:ext>
            </a:extLst>
          </p:cNvPr>
          <p:cNvSpPr txBox="1"/>
          <p:nvPr/>
        </p:nvSpPr>
        <p:spPr>
          <a:xfrm>
            <a:off x="7527789" y="5013662"/>
            <a:ext cx="208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1EEE41"/>
                </a:solidFill>
              </a:rPr>
              <a:t>Authentication and Authorization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068F89-E2E2-4BF9-B154-1BC980DC072A}"/>
              </a:ext>
            </a:extLst>
          </p:cNvPr>
          <p:cNvSpPr txBox="1"/>
          <p:nvPr/>
        </p:nvSpPr>
        <p:spPr>
          <a:xfrm>
            <a:off x="10256586" y="4152263"/>
            <a:ext cx="1199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FFFF00"/>
                </a:solidFill>
              </a:rPr>
              <a:t>Buyer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144FFF-B42F-4BA3-BC66-69BFC097B3A3}"/>
              </a:ext>
            </a:extLst>
          </p:cNvPr>
          <p:cNvSpPr txBox="1"/>
          <p:nvPr/>
        </p:nvSpPr>
        <p:spPr>
          <a:xfrm>
            <a:off x="2892326" y="2319268"/>
            <a:ext cx="1828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C00000"/>
                </a:solidFill>
              </a:rPr>
              <a:t>Order and Fulfillment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A0EA72-BAC6-426F-964D-D4F36875D0F5}"/>
              </a:ext>
            </a:extLst>
          </p:cNvPr>
          <p:cNvSpPr txBox="1"/>
          <p:nvPr/>
        </p:nvSpPr>
        <p:spPr>
          <a:xfrm>
            <a:off x="8993672" y="1871364"/>
            <a:ext cx="1690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7030A0"/>
                </a:solidFill>
              </a:rPr>
              <a:t>Me and My Stuff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202E53-E959-423E-A966-A7317F9308D5}"/>
              </a:ext>
            </a:extLst>
          </p:cNvPr>
          <p:cNvSpPr txBox="1"/>
          <p:nvPr/>
        </p:nvSpPr>
        <p:spPr>
          <a:xfrm>
            <a:off x="5898348" y="5045431"/>
            <a:ext cx="106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rgbClr val="002060"/>
                </a:solidFill>
              </a:rPr>
              <a:t>Seller</a:t>
            </a:r>
          </a:p>
        </p:txBody>
      </p:sp>
      <p:pic>
        <p:nvPicPr>
          <p:cNvPr id="12" name="Graphic 11" descr="Truck">
            <a:extLst>
              <a:ext uri="{FF2B5EF4-FFF2-40B4-BE49-F238E27FC236}">
                <a16:creationId xmlns:a16="http://schemas.microsoft.com/office/drawing/2014/main" id="{BA67F5D7-68C7-43B0-9E74-B5DA17607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412" y="2540569"/>
            <a:ext cx="2160000" cy="216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316C7F2-E459-43B4-87D9-535550D73DD1}"/>
              </a:ext>
            </a:extLst>
          </p:cNvPr>
          <p:cNvSpPr txBox="1"/>
          <p:nvPr/>
        </p:nvSpPr>
        <p:spPr>
          <a:xfrm>
            <a:off x="802793" y="4177349"/>
            <a:ext cx="1653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chemeClr val="accent6">
                    <a:lumMod val="75000"/>
                  </a:schemeClr>
                </a:solidFill>
              </a:rPr>
              <a:t>Supplier</a:t>
            </a:r>
          </a:p>
        </p:txBody>
      </p:sp>
      <p:pic>
        <p:nvPicPr>
          <p:cNvPr id="14" name="Graphic 13" descr="Money">
            <a:extLst>
              <a:ext uri="{FF2B5EF4-FFF2-40B4-BE49-F238E27FC236}">
                <a16:creationId xmlns:a16="http://schemas.microsoft.com/office/drawing/2014/main" id="{6FC6F8C5-45B3-43B3-8C96-C7DEFFA4A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1859" y="2342692"/>
            <a:ext cx="2160000" cy="2182729"/>
          </a:xfrm>
          <a:prstGeom prst="rect">
            <a:avLst/>
          </a:prstGeom>
        </p:spPr>
      </p:pic>
      <p:pic>
        <p:nvPicPr>
          <p:cNvPr id="16" name="Graphic 15" descr="Shopping basket">
            <a:extLst>
              <a:ext uri="{FF2B5EF4-FFF2-40B4-BE49-F238E27FC236}">
                <a16:creationId xmlns:a16="http://schemas.microsoft.com/office/drawing/2014/main" id="{7DB7D153-008E-4EEC-BB0E-DB90F5B4DB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1117" y="711163"/>
            <a:ext cx="1504687" cy="1428511"/>
          </a:xfrm>
          <a:prstGeom prst="rect">
            <a:avLst/>
          </a:prstGeom>
        </p:spPr>
      </p:pic>
      <p:pic>
        <p:nvPicPr>
          <p:cNvPr id="45" name="Graphic 44" descr="Box trolley">
            <a:extLst>
              <a:ext uri="{FF2B5EF4-FFF2-40B4-BE49-F238E27FC236}">
                <a16:creationId xmlns:a16="http://schemas.microsoft.com/office/drawing/2014/main" id="{16616F0B-3979-45BA-9111-1379AB833C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0909" y="1267082"/>
            <a:ext cx="1428511" cy="1428511"/>
          </a:xfrm>
          <a:prstGeom prst="rect">
            <a:avLst/>
          </a:prstGeom>
        </p:spPr>
      </p:pic>
      <p:pic>
        <p:nvPicPr>
          <p:cNvPr id="52" name="Graphic 51" descr="List RTL">
            <a:extLst>
              <a:ext uri="{FF2B5EF4-FFF2-40B4-BE49-F238E27FC236}">
                <a16:creationId xmlns:a16="http://schemas.microsoft.com/office/drawing/2014/main" id="{DE668D8D-C3EA-4F76-B5A2-D25395EAAC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07825" y="3841919"/>
            <a:ext cx="1676400" cy="146512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2716F32-E4C3-45A0-89D0-AC013A563E10}"/>
              </a:ext>
            </a:extLst>
          </p:cNvPr>
          <p:cNvSpPr txBox="1"/>
          <p:nvPr/>
        </p:nvSpPr>
        <p:spPr>
          <a:xfrm>
            <a:off x="3326808" y="5180363"/>
            <a:ext cx="150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accent2">
                    <a:lumMod val="75000"/>
                  </a:schemeClr>
                </a:solidFill>
              </a:rPr>
              <a:t>Product</a:t>
            </a:r>
          </a:p>
          <a:p>
            <a:r>
              <a:rPr lang="en-AU" sz="2800" b="1" dirty="0">
                <a:solidFill>
                  <a:schemeClr val="accent2">
                    <a:lumMod val="75000"/>
                  </a:schemeClr>
                </a:solidFill>
              </a:rPr>
              <a:t>Catalog</a:t>
            </a:r>
          </a:p>
        </p:txBody>
      </p:sp>
      <p:pic>
        <p:nvPicPr>
          <p:cNvPr id="8" name="Graphic 7" descr="Old Key with solid fill">
            <a:extLst>
              <a:ext uri="{FF2B5EF4-FFF2-40B4-BE49-F238E27FC236}">
                <a16:creationId xmlns:a16="http://schemas.microsoft.com/office/drawing/2014/main" id="{D3789E31-37C7-4773-ADAD-8E20024DFB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79272" y="4061363"/>
            <a:ext cx="914400" cy="914400"/>
          </a:xfrm>
          <a:prstGeom prst="rect">
            <a:avLst/>
          </a:prstGeom>
        </p:spPr>
      </p:pic>
      <p:pic>
        <p:nvPicPr>
          <p:cNvPr id="20" name="Graphic 19" descr="Female Profile with solid fill">
            <a:extLst>
              <a:ext uri="{FF2B5EF4-FFF2-40B4-BE49-F238E27FC236}">
                <a16:creationId xmlns:a16="http://schemas.microsoft.com/office/drawing/2014/main" id="{E8B0454D-9926-4DCA-8E5D-4551B43282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34659" y="3087801"/>
            <a:ext cx="914400" cy="914400"/>
          </a:xfrm>
          <a:prstGeom prst="rect">
            <a:avLst/>
          </a:prstGeom>
        </p:spPr>
      </p:pic>
      <p:pic>
        <p:nvPicPr>
          <p:cNvPr id="24" name="Graphic 23" descr="Store">
            <a:extLst>
              <a:ext uri="{FF2B5EF4-FFF2-40B4-BE49-F238E27FC236}">
                <a16:creationId xmlns:a16="http://schemas.microsoft.com/office/drawing/2014/main" id="{CF4CE599-EC93-4483-8643-544A23D85D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1985" y="1267082"/>
            <a:ext cx="3955069" cy="42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3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Authentication and Authorization Entities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E7DF0D-E38F-44FE-9E26-A3295E48193A}"/>
              </a:ext>
            </a:extLst>
          </p:cNvPr>
          <p:cNvSpPr/>
          <p:nvPr/>
        </p:nvSpPr>
        <p:spPr>
          <a:xfrm>
            <a:off x="213041" y="1191625"/>
            <a:ext cx="3207600" cy="3206983"/>
          </a:xfrm>
          <a:prstGeom prst="ellipse">
            <a:avLst/>
          </a:prstGeom>
          <a:gradFill flip="none" rotWithShape="1">
            <a:gsLst>
              <a:gs pos="0">
                <a:srgbClr val="58C8C5"/>
              </a:gs>
              <a:gs pos="50000">
                <a:srgbClr val="15E1F7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/>
              <a:t>Security Profiles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980E54-D2D4-44B0-B2C9-2D9A772F9DAF}"/>
              </a:ext>
            </a:extLst>
          </p:cNvPr>
          <p:cNvSpPr/>
          <p:nvPr/>
        </p:nvSpPr>
        <p:spPr>
          <a:xfrm>
            <a:off x="4043399" y="970871"/>
            <a:ext cx="3757631" cy="37338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C00000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/>
              <a:t>Forgotten Password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F069F5-6A1D-4801-A47C-F682BAEB7018}"/>
              </a:ext>
            </a:extLst>
          </p:cNvPr>
          <p:cNvSpPr/>
          <p:nvPr/>
        </p:nvSpPr>
        <p:spPr>
          <a:xfrm>
            <a:off x="8560000" y="1194833"/>
            <a:ext cx="3207600" cy="3207600"/>
          </a:xfrm>
          <a:prstGeom prst="ellipse">
            <a:avLst/>
          </a:prstGeom>
          <a:gradFill flip="none" rotWithShape="1">
            <a:gsLst>
              <a:gs pos="0">
                <a:srgbClr val="FF33CC">
                  <a:shade val="30000"/>
                  <a:satMod val="115000"/>
                </a:srgb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Impersonation Configs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AE4038-ECA0-4E31-909B-C3743113F9E9}"/>
              </a:ext>
            </a:extLst>
          </p:cNvPr>
          <p:cNvSpPr/>
          <p:nvPr/>
        </p:nvSpPr>
        <p:spPr>
          <a:xfrm>
            <a:off x="2276542" y="4020229"/>
            <a:ext cx="2667600" cy="2667600"/>
          </a:xfrm>
          <a:prstGeom prst="ellipse">
            <a:avLst/>
          </a:prstGeom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/>
              <a:t>Certs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1B4EB4-EF85-439B-A446-6905B31D9A8A}"/>
              </a:ext>
            </a:extLst>
          </p:cNvPr>
          <p:cNvSpPr/>
          <p:nvPr/>
        </p:nvSpPr>
        <p:spPr>
          <a:xfrm>
            <a:off x="6874533" y="4020229"/>
            <a:ext cx="2666509" cy="26676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/>
              <a:t>OpenID Connects</a:t>
            </a:r>
          </a:p>
        </p:txBody>
      </p:sp>
    </p:spTree>
    <p:extLst>
      <p:ext uri="{BB962C8B-B14F-4D97-AF65-F5344CB8AC3E}">
        <p14:creationId xmlns:p14="http://schemas.microsoft.com/office/powerpoint/2010/main" val="256262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Seller Organization Entities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63EE694F-4AD3-44B5-8797-877B1C631728}"/>
              </a:ext>
            </a:extLst>
          </p:cNvPr>
          <p:cNvSpPr/>
          <p:nvPr/>
        </p:nvSpPr>
        <p:spPr>
          <a:xfrm>
            <a:off x="402742" y="1129475"/>
            <a:ext cx="2590800" cy="1143000"/>
          </a:xfrm>
          <a:prstGeom prst="round2SameRect">
            <a:avLst/>
          </a:prstGeom>
          <a:solidFill>
            <a:srgbClr val="99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Admin Users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9BC8DAD9-3C38-4970-9BFB-5F56B05FE973}"/>
              </a:ext>
            </a:extLst>
          </p:cNvPr>
          <p:cNvSpPr/>
          <p:nvPr/>
        </p:nvSpPr>
        <p:spPr>
          <a:xfrm>
            <a:off x="3907055" y="1123003"/>
            <a:ext cx="2590800" cy="1143000"/>
          </a:xfrm>
          <a:prstGeom prst="round2SameRect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Admin User Groups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0BF8F5D-E18A-4F99-A5BC-2606F53D6DD4}"/>
              </a:ext>
            </a:extLst>
          </p:cNvPr>
          <p:cNvSpPr/>
          <p:nvPr/>
        </p:nvSpPr>
        <p:spPr>
          <a:xfrm>
            <a:off x="7467600" y="1121426"/>
            <a:ext cx="2590800" cy="1143000"/>
          </a:xfrm>
          <a:prstGeom prst="round2SameRect">
            <a:avLst/>
          </a:prstGeom>
          <a:solidFill>
            <a:srgbClr val="E9992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Admin Addresses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0E2CB089-1654-4A44-A06F-3D49D4B3DED0}"/>
              </a:ext>
            </a:extLst>
          </p:cNvPr>
          <p:cNvSpPr/>
          <p:nvPr/>
        </p:nvSpPr>
        <p:spPr>
          <a:xfrm>
            <a:off x="1219200" y="2971800"/>
            <a:ext cx="2590800" cy="1143000"/>
          </a:xfrm>
          <a:prstGeom prst="round2Same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Message Senders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6D3A8002-249E-4BF7-BB89-2A98FBEDEBD6}"/>
              </a:ext>
            </a:extLst>
          </p:cNvPr>
          <p:cNvSpPr/>
          <p:nvPr/>
        </p:nvSpPr>
        <p:spPr>
          <a:xfrm>
            <a:off x="5105400" y="2966185"/>
            <a:ext cx="2590800" cy="1143000"/>
          </a:xfrm>
          <a:prstGeom prst="round2Same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API Clients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F7D2C294-AB1D-4BE7-BE72-97184C76338A}"/>
              </a:ext>
            </a:extLst>
          </p:cNvPr>
          <p:cNvSpPr/>
          <p:nvPr/>
        </p:nvSpPr>
        <p:spPr>
          <a:xfrm>
            <a:off x="9067800" y="2966185"/>
            <a:ext cx="2590800" cy="1143000"/>
          </a:xfrm>
          <a:prstGeom prst="round2SameRect">
            <a:avLst/>
          </a:prstGeom>
          <a:solidFill>
            <a:srgbClr val="8F98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Incrementors</a:t>
            </a: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B80A0215-B65D-40E7-B8F3-53F601BE293C}"/>
              </a:ext>
            </a:extLst>
          </p:cNvPr>
          <p:cNvSpPr/>
          <p:nvPr/>
        </p:nvSpPr>
        <p:spPr>
          <a:xfrm>
            <a:off x="649706" y="4800197"/>
            <a:ext cx="2590800" cy="1143000"/>
          </a:xfrm>
          <a:prstGeom prst="round2SameRect">
            <a:avLst/>
          </a:prstGeom>
          <a:solidFill>
            <a:srgbClr val="8973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Integration Events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8099491B-B922-4B94-AC3E-89E7CFFC992C}"/>
              </a:ext>
            </a:extLst>
          </p:cNvPr>
          <p:cNvSpPr/>
          <p:nvPr/>
        </p:nvSpPr>
        <p:spPr>
          <a:xfrm>
            <a:off x="4553953" y="4800600"/>
            <a:ext cx="2590800" cy="1143000"/>
          </a:xfrm>
          <a:prstGeom prst="round2SameRect">
            <a:avLst/>
          </a:prstGeom>
          <a:solidFill>
            <a:srgbClr val="58C8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Webhooks</a:t>
            </a: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0F456B7D-AA6C-4B94-A204-F4B14E79BBDF}"/>
              </a:ext>
            </a:extLst>
          </p:cNvPr>
          <p:cNvSpPr/>
          <p:nvPr/>
        </p:nvSpPr>
        <p:spPr>
          <a:xfrm>
            <a:off x="8458200" y="4775735"/>
            <a:ext cx="2590800" cy="1143000"/>
          </a:xfrm>
          <a:prstGeom prst="round2Same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Xp Indices</a:t>
            </a:r>
          </a:p>
        </p:txBody>
      </p:sp>
    </p:spTree>
    <p:extLst>
      <p:ext uri="{BB962C8B-B14F-4D97-AF65-F5344CB8AC3E}">
        <p14:creationId xmlns:p14="http://schemas.microsoft.com/office/powerpoint/2010/main" val="135147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/>
              <a:t>Buyer Entities</a:t>
            </a:r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92B7AA-D240-46F7-9CBE-BC1F110354BA}"/>
              </a:ext>
            </a:extLst>
          </p:cNvPr>
          <p:cNvSpPr/>
          <p:nvPr/>
        </p:nvSpPr>
        <p:spPr>
          <a:xfrm>
            <a:off x="402745" y="1524000"/>
            <a:ext cx="2438400" cy="16002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/>
              <a:t>Buyers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BD6BAD-8E46-49E9-9BB5-C978C11F1C82}"/>
              </a:ext>
            </a:extLst>
          </p:cNvPr>
          <p:cNvSpPr/>
          <p:nvPr/>
        </p:nvSpPr>
        <p:spPr>
          <a:xfrm>
            <a:off x="3401773" y="1524000"/>
            <a:ext cx="2438400" cy="1600200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70ABB1-EE8A-4FCC-9835-3FCAAEF537DF}"/>
              </a:ext>
            </a:extLst>
          </p:cNvPr>
          <p:cNvSpPr/>
          <p:nvPr/>
        </p:nvSpPr>
        <p:spPr>
          <a:xfrm>
            <a:off x="6376315" y="1524000"/>
            <a:ext cx="2438400" cy="1600200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Groups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5612A2-E258-4169-ABBD-AAE10ACA7199}"/>
              </a:ext>
            </a:extLst>
          </p:cNvPr>
          <p:cNvSpPr/>
          <p:nvPr/>
        </p:nvSpPr>
        <p:spPr>
          <a:xfrm>
            <a:off x="9324991" y="1524000"/>
            <a:ext cx="2438400" cy="1600200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/>
              <a:t>Addresses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4C8C2F-C122-471A-83E7-F7E4339BABEB}"/>
              </a:ext>
            </a:extLst>
          </p:cNvPr>
          <p:cNvSpPr/>
          <p:nvPr/>
        </p:nvSpPr>
        <p:spPr>
          <a:xfrm>
            <a:off x="423099" y="4127286"/>
            <a:ext cx="2438400" cy="1602000"/>
          </a:xfrm>
          <a:prstGeom prst="round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/>
              <a:t>Cost Centers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B9500A3-16A2-40CC-B28E-E22FC34BF9C5}"/>
              </a:ext>
            </a:extLst>
          </p:cNvPr>
          <p:cNvSpPr/>
          <p:nvPr/>
        </p:nvSpPr>
        <p:spPr>
          <a:xfrm>
            <a:off x="3445698" y="4115603"/>
            <a:ext cx="2438400" cy="1602000"/>
          </a:xfrm>
          <a:prstGeom prst="roundRect">
            <a:avLst/>
          </a:prstGeom>
          <a:blipFill>
            <a:blip r:embed="rId7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/>
              <a:t>Credit Cards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AC8FA6-E33C-47E5-9BFD-ECC7C298B173}"/>
              </a:ext>
            </a:extLst>
          </p:cNvPr>
          <p:cNvSpPr/>
          <p:nvPr/>
        </p:nvSpPr>
        <p:spPr>
          <a:xfrm>
            <a:off x="6377919" y="4127286"/>
            <a:ext cx="2438400" cy="1602000"/>
          </a:xfrm>
          <a:prstGeom prst="roundRect">
            <a:avLst/>
          </a:prstGeom>
          <a:blipFill>
            <a:blip r:embed="rId8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Spending Accounts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EFA62C8-4E29-4839-B422-D3CDE4BD99DC}"/>
              </a:ext>
            </a:extLst>
          </p:cNvPr>
          <p:cNvSpPr/>
          <p:nvPr/>
        </p:nvSpPr>
        <p:spPr>
          <a:xfrm>
            <a:off x="9362147" y="4127286"/>
            <a:ext cx="2438400" cy="1602000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Approval Rules</a:t>
            </a:r>
          </a:p>
        </p:txBody>
      </p:sp>
    </p:spTree>
    <p:extLst>
      <p:ext uri="{BB962C8B-B14F-4D97-AF65-F5344CB8AC3E}">
        <p14:creationId xmlns:p14="http://schemas.microsoft.com/office/powerpoint/2010/main" val="360587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Supplier Entities</a:t>
            </a:r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53FC8A62-A7C9-4052-A36D-F2AA0685C92C}"/>
              </a:ext>
            </a:extLst>
          </p:cNvPr>
          <p:cNvSpPr/>
          <p:nvPr/>
        </p:nvSpPr>
        <p:spPr>
          <a:xfrm>
            <a:off x="3110710" y="2667000"/>
            <a:ext cx="2757565" cy="3581400"/>
          </a:xfrm>
          <a:prstGeom prst="flowChartMerge">
            <a:avLst/>
          </a:prstGeom>
          <a:gradFill>
            <a:gsLst>
              <a:gs pos="0">
                <a:srgbClr val="9999FF"/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Supplier Users</a:t>
            </a:r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671507D7-10D3-4ECA-BA38-12EDA67BA296}"/>
              </a:ext>
            </a:extLst>
          </p:cNvPr>
          <p:cNvSpPr/>
          <p:nvPr/>
        </p:nvSpPr>
        <p:spPr>
          <a:xfrm>
            <a:off x="8915400" y="2667000"/>
            <a:ext cx="2757600" cy="3582000"/>
          </a:xfrm>
          <a:prstGeom prst="flowChartMerge">
            <a:avLst/>
          </a:prstGeom>
          <a:gradFill>
            <a:gsLst>
              <a:gs pos="0">
                <a:srgbClr val="C00000"/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Supplier Addresses</a:t>
            </a:r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2FC03AE2-AB03-4B30-B8DA-1E1264ADC8F2}"/>
              </a:ext>
            </a:extLst>
          </p:cNvPr>
          <p:cNvSpPr/>
          <p:nvPr/>
        </p:nvSpPr>
        <p:spPr>
          <a:xfrm>
            <a:off x="6008242" y="1244867"/>
            <a:ext cx="2757565" cy="3581400"/>
          </a:xfrm>
          <a:prstGeom prst="flowChartMerge">
            <a:avLst/>
          </a:prstGeom>
          <a:gradFill>
            <a:gsLst>
              <a:gs pos="0">
                <a:srgbClr val="00B0F0"/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Supplier User Groups</a:t>
            </a:r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37272D23-3150-46E0-ACBA-45598A828F15}"/>
              </a:ext>
            </a:extLst>
          </p:cNvPr>
          <p:cNvSpPr/>
          <p:nvPr/>
        </p:nvSpPr>
        <p:spPr>
          <a:xfrm>
            <a:off x="353145" y="1219200"/>
            <a:ext cx="2757565" cy="3581400"/>
          </a:xfrm>
          <a:prstGeom prst="flowChartMerge">
            <a:avLst/>
          </a:prstGeom>
          <a:gradFill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Suppliers</a:t>
            </a:r>
          </a:p>
        </p:txBody>
      </p:sp>
    </p:spTree>
    <p:extLst>
      <p:ext uri="{BB962C8B-B14F-4D97-AF65-F5344CB8AC3E}">
        <p14:creationId xmlns:p14="http://schemas.microsoft.com/office/powerpoint/2010/main" val="318813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Product Catalog Entities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F4E16969-E227-4544-8B72-0CAD001902CF}"/>
              </a:ext>
            </a:extLst>
          </p:cNvPr>
          <p:cNvSpPr/>
          <p:nvPr/>
        </p:nvSpPr>
        <p:spPr>
          <a:xfrm>
            <a:off x="990600" y="1039528"/>
            <a:ext cx="2819400" cy="2389472"/>
          </a:xfrm>
          <a:prstGeom prst="pentagon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/>
              <a:t>Catalogs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FEFA9F1F-8543-45D3-ABC9-52B0F8163FD2}"/>
              </a:ext>
            </a:extLst>
          </p:cNvPr>
          <p:cNvSpPr/>
          <p:nvPr/>
        </p:nvSpPr>
        <p:spPr>
          <a:xfrm>
            <a:off x="4952097" y="1077565"/>
            <a:ext cx="2818800" cy="2390400"/>
          </a:xfrm>
          <a:prstGeom prst="pentagon">
            <a:avLst/>
          </a:prstGeom>
          <a:gradFill flip="none" rotWithShape="1">
            <a:gsLst>
              <a:gs pos="0">
                <a:schemeClr val="bg2"/>
              </a:gs>
              <a:gs pos="48000">
                <a:srgbClr val="F1EC20"/>
              </a:gs>
              <a:gs pos="100000">
                <a:srgbClr val="F1EC20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chemeClr val="tx1"/>
                </a:solidFill>
              </a:rPr>
              <a:t>Categories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D874229F-F1AF-4606-A0CF-5B16F1728945}"/>
              </a:ext>
            </a:extLst>
          </p:cNvPr>
          <p:cNvSpPr/>
          <p:nvPr/>
        </p:nvSpPr>
        <p:spPr>
          <a:xfrm>
            <a:off x="8839200" y="1039528"/>
            <a:ext cx="2818800" cy="2390400"/>
          </a:xfrm>
          <a:prstGeom prst="pentagon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/>
              <a:t>Products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09D970CC-E11A-4198-8485-4A6FD2599673}"/>
              </a:ext>
            </a:extLst>
          </p:cNvPr>
          <p:cNvSpPr/>
          <p:nvPr/>
        </p:nvSpPr>
        <p:spPr>
          <a:xfrm>
            <a:off x="990600" y="3962400"/>
            <a:ext cx="2818800" cy="2390400"/>
          </a:xfrm>
          <a:prstGeom prst="pentagon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/>
              <a:t>Price Schedules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A5BD1B46-4710-4A88-A1D9-777155A4D7CB}"/>
              </a:ext>
            </a:extLst>
          </p:cNvPr>
          <p:cNvSpPr/>
          <p:nvPr/>
        </p:nvSpPr>
        <p:spPr>
          <a:xfrm>
            <a:off x="4952097" y="3962400"/>
            <a:ext cx="2818800" cy="2390400"/>
          </a:xfrm>
          <a:prstGeom prst="pentagon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/>
              <a:t>Specs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86D00245-5099-4AD3-BE08-7E63EE2273DC}"/>
              </a:ext>
            </a:extLst>
          </p:cNvPr>
          <p:cNvSpPr/>
          <p:nvPr/>
        </p:nvSpPr>
        <p:spPr>
          <a:xfrm>
            <a:off x="8839200" y="3962400"/>
            <a:ext cx="2818800" cy="2390400"/>
          </a:xfrm>
          <a:prstGeom prst="pentagon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/>
              <a:t>Product Facets</a:t>
            </a:r>
          </a:p>
        </p:txBody>
      </p:sp>
    </p:spTree>
    <p:extLst>
      <p:ext uri="{BB962C8B-B14F-4D97-AF65-F5344CB8AC3E}">
        <p14:creationId xmlns:p14="http://schemas.microsoft.com/office/powerpoint/2010/main" val="284445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Orders and Fulfilment Entities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901FAD54-49C9-466B-B953-517FBBDFDCE8}"/>
              </a:ext>
            </a:extLst>
          </p:cNvPr>
          <p:cNvSpPr/>
          <p:nvPr/>
        </p:nvSpPr>
        <p:spPr>
          <a:xfrm>
            <a:off x="395261" y="930653"/>
            <a:ext cx="3483457" cy="3411900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75000"/>
                </a:schemeClr>
              </a:gs>
              <a:gs pos="75000">
                <a:srgbClr val="0070C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bg1"/>
                </a:solidFill>
              </a:rPr>
              <a:t>Orders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2E6831D-0204-4BB7-8D95-2E685F1161B1}"/>
              </a:ext>
            </a:extLst>
          </p:cNvPr>
          <p:cNvSpPr/>
          <p:nvPr/>
        </p:nvSpPr>
        <p:spPr>
          <a:xfrm>
            <a:off x="4372951" y="930653"/>
            <a:ext cx="3483457" cy="3411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bg1">
                  <a:lumMod val="75000"/>
                </a:schemeClr>
              </a:gs>
              <a:gs pos="75000">
                <a:srgbClr val="00B05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Line Items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00A59410-470D-4FDB-AF87-C03425A14F27}"/>
              </a:ext>
            </a:extLst>
          </p:cNvPr>
          <p:cNvSpPr/>
          <p:nvPr/>
        </p:nvSpPr>
        <p:spPr>
          <a:xfrm>
            <a:off x="8404837" y="917819"/>
            <a:ext cx="3483457" cy="3411900"/>
          </a:xfrm>
          <a:prstGeom prst="diamond">
            <a:avLst/>
          </a:prstGeom>
          <a:gradFill flip="none" rotWithShape="1">
            <a:gsLst>
              <a:gs pos="0">
                <a:srgbClr val="00B0F0"/>
              </a:gs>
              <a:gs pos="75000">
                <a:schemeClr val="tx2">
                  <a:lumMod val="75000"/>
                </a:schemeClr>
              </a:gs>
              <a:gs pos="50000">
                <a:srgbClr val="F814C7"/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1"/>
                </a:solidFill>
              </a:rPr>
              <a:t>Promotions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63B1406F-6012-432B-A324-91424E6EBFEC}"/>
              </a:ext>
            </a:extLst>
          </p:cNvPr>
          <p:cNvSpPr/>
          <p:nvPr/>
        </p:nvSpPr>
        <p:spPr>
          <a:xfrm>
            <a:off x="2419456" y="3279222"/>
            <a:ext cx="3483457" cy="3411900"/>
          </a:xfrm>
          <a:prstGeom prst="diamond">
            <a:avLst/>
          </a:prstGeom>
          <a:gradFill flip="none" rotWithShape="1">
            <a:gsLst>
              <a:gs pos="25000">
                <a:srgbClr val="58C8C5"/>
              </a:gs>
              <a:gs pos="0">
                <a:srgbClr val="F1EC20"/>
              </a:gs>
              <a:gs pos="50000">
                <a:srgbClr val="8F9874"/>
              </a:gs>
              <a:gs pos="100000">
                <a:schemeClr val="accent2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chemeClr val="bg1"/>
                </a:solidFill>
              </a:rPr>
              <a:t>Payments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160F5B39-559B-4C35-91A9-75A947AF6015}"/>
              </a:ext>
            </a:extLst>
          </p:cNvPr>
          <p:cNvSpPr/>
          <p:nvPr/>
        </p:nvSpPr>
        <p:spPr>
          <a:xfrm>
            <a:off x="6467846" y="3292858"/>
            <a:ext cx="3483457" cy="3411900"/>
          </a:xfrm>
          <a:prstGeom prst="diamond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rgbClr val="FF0000"/>
              </a:gs>
              <a:gs pos="75000">
                <a:schemeClr val="accent6">
                  <a:lumMod val="75000"/>
                </a:schemeClr>
              </a:gs>
              <a:gs pos="100000">
                <a:schemeClr val="bg2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chemeClr val="bg1"/>
                </a:solidFill>
              </a:rPr>
              <a:t>Shipments</a:t>
            </a:r>
          </a:p>
        </p:txBody>
      </p:sp>
    </p:spTree>
    <p:extLst>
      <p:ext uri="{BB962C8B-B14F-4D97-AF65-F5344CB8AC3E}">
        <p14:creationId xmlns:p14="http://schemas.microsoft.com/office/powerpoint/2010/main" val="20664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Me and My Stuff Entities</a:t>
            </a:r>
          </a:p>
        </p:txBody>
      </p:sp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2AA3A2C3-5D37-4441-98FA-F46A7C53B9AB}"/>
              </a:ext>
            </a:extLst>
          </p:cNvPr>
          <p:cNvSpPr/>
          <p:nvPr/>
        </p:nvSpPr>
        <p:spPr>
          <a:xfrm>
            <a:off x="417158" y="1438976"/>
            <a:ext cx="1600200" cy="1904999"/>
          </a:xfrm>
          <a:prstGeom prst="verticalScroll">
            <a:avLst/>
          </a:prstGeom>
          <a:solidFill>
            <a:srgbClr val="BFD5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Me</a:t>
            </a:r>
          </a:p>
        </p:txBody>
      </p:sp>
      <p:sp>
        <p:nvSpPr>
          <p:cNvPr id="11" name="Scroll: Vertical 10">
            <a:extLst>
              <a:ext uri="{FF2B5EF4-FFF2-40B4-BE49-F238E27FC236}">
                <a16:creationId xmlns:a16="http://schemas.microsoft.com/office/drawing/2014/main" id="{DE981418-9A13-4094-AB64-C655707BFF4E}"/>
              </a:ext>
            </a:extLst>
          </p:cNvPr>
          <p:cNvSpPr/>
          <p:nvPr/>
        </p:nvSpPr>
        <p:spPr>
          <a:xfrm>
            <a:off x="2245958" y="1438977"/>
            <a:ext cx="1600200" cy="1904998"/>
          </a:xfrm>
          <a:prstGeom prst="vertic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My Sellers</a:t>
            </a: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E2175035-2034-4836-9526-7D15141B53E3}"/>
              </a:ext>
            </a:extLst>
          </p:cNvPr>
          <p:cNvSpPr/>
          <p:nvPr/>
        </p:nvSpPr>
        <p:spPr>
          <a:xfrm>
            <a:off x="4209079" y="1472664"/>
            <a:ext cx="1600200" cy="1845101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My Cost Centers</a:t>
            </a:r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747C7A6F-1702-4DFB-BE3F-EB9FFFA18CAB}"/>
              </a:ext>
            </a:extLst>
          </p:cNvPr>
          <p:cNvSpPr/>
          <p:nvPr/>
        </p:nvSpPr>
        <p:spPr>
          <a:xfrm>
            <a:off x="6141720" y="1438977"/>
            <a:ext cx="1600200" cy="1878788"/>
          </a:xfrm>
          <a:prstGeom prst="verticalScroll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My Addresses</a:t>
            </a:r>
          </a:p>
        </p:txBody>
      </p:sp>
      <p:sp>
        <p:nvSpPr>
          <p:cNvPr id="17" name="Scroll: Vertical 16">
            <a:extLst>
              <a:ext uri="{FF2B5EF4-FFF2-40B4-BE49-F238E27FC236}">
                <a16:creationId xmlns:a16="http://schemas.microsoft.com/office/drawing/2014/main" id="{0F1902D8-51EB-471E-878C-1EFF3520D733}"/>
              </a:ext>
            </a:extLst>
          </p:cNvPr>
          <p:cNvSpPr/>
          <p:nvPr/>
        </p:nvSpPr>
        <p:spPr>
          <a:xfrm>
            <a:off x="7948123" y="1469057"/>
            <a:ext cx="1600200" cy="1874918"/>
          </a:xfrm>
          <a:prstGeom prst="verticalScroll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My Credit Cards</a:t>
            </a:r>
          </a:p>
        </p:txBody>
      </p:sp>
      <p:sp>
        <p:nvSpPr>
          <p:cNvPr id="18" name="Scroll: Vertical 17">
            <a:extLst>
              <a:ext uri="{FF2B5EF4-FFF2-40B4-BE49-F238E27FC236}">
                <a16:creationId xmlns:a16="http://schemas.microsoft.com/office/drawing/2014/main" id="{DA63C2AC-CB3D-4C04-9136-C37D8F45FABD}"/>
              </a:ext>
            </a:extLst>
          </p:cNvPr>
          <p:cNvSpPr/>
          <p:nvPr/>
        </p:nvSpPr>
        <p:spPr>
          <a:xfrm>
            <a:off x="9946042" y="1469056"/>
            <a:ext cx="1600200" cy="1874917"/>
          </a:xfrm>
          <a:prstGeom prst="verticalScroll">
            <a:avLst/>
          </a:prstGeom>
          <a:solidFill>
            <a:srgbClr val="897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My Categories</a:t>
            </a:r>
          </a:p>
        </p:txBody>
      </p:sp>
      <p:sp>
        <p:nvSpPr>
          <p:cNvPr id="19" name="Scroll: Vertical 18">
            <a:extLst>
              <a:ext uri="{FF2B5EF4-FFF2-40B4-BE49-F238E27FC236}">
                <a16:creationId xmlns:a16="http://schemas.microsoft.com/office/drawing/2014/main" id="{3AE5F331-B242-4DE7-89B2-5CA6940B6093}"/>
              </a:ext>
            </a:extLst>
          </p:cNvPr>
          <p:cNvSpPr/>
          <p:nvPr/>
        </p:nvSpPr>
        <p:spPr>
          <a:xfrm>
            <a:off x="480892" y="3886200"/>
            <a:ext cx="1600200" cy="1905000"/>
          </a:xfrm>
          <a:prstGeom prst="verticalScroll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My Products</a:t>
            </a:r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A0FFD892-C877-41B2-9E7E-9B8E683F3C49}"/>
              </a:ext>
            </a:extLst>
          </p:cNvPr>
          <p:cNvSpPr/>
          <p:nvPr/>
        </p:nvSpPr>
        <p:spPr>
          <a:xfrm>
            <a:off x="2301395" y="3886200"/>
            <a:ext cx="1600200" cy="1856070"/>
          </a:xfrm>
          <a:prstGeom prst="verticalScroll">
            <a:avLst/>
          </a:prstGeom>
          <a:solidFill>
            <a:srgbClr val="E99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My Orders</a:t>
            </a:r>
          </a:p>
        </p:txBody>
      </p: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F10EE831-073E-40F3-BD33-4392E973F6E9}"/>
              </a:ext>
            </a:extLst>
          </p:cNvPr>
          <p:cNvSpPr/>
          <p:nvPr/>
        </p:nvSpPr>
        <p:spPr>
          <a:xfrm>
            <a:off x="4035377" y="3869898"/>
            <a:ext cx="1733678" cy="1845101"/>
          </a:xfrm>
          <a:prstGeom prst="verticalScroll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My Promotions</a:t>
            </a:r>
          </a:p>
        </p:txBody>
      </p:sp>
      <p:sp>
        <p:nvSpPr>
          <p:cNvPr id="22" name="Scroll: Vertical 21">
            <a:extLst>
              <a:ext uri="{FF2B5EF4-FFF2-40B4-BE49-F238E27FC236}">
                <a16:creationId xmlns:a16="http://schemas.microsoft.com/office/drawing/2014/main" id="{0B4CC9AC-8806-4354-8054-0823B8F79109}"/>
              </a:ext>
            </a:extLst>
          </p:cNvPr>
          <p:cNvSpPr/>
          <p:nvPr/>
        </p:nvSpPr>
        <p:spPr>
          <a:xfrm>
            <a:off x="6043535" y="3858927"/>
            <a:ext cx="1600200" cy="1856071"/>
          </a:xfrm>
          <a:prstGeom prst="verticalScroll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My Spending Accounts</a:t>
            </a:r>
          </a:p>
        </p:txBody>
      </p:sp>
      <p:sp>
        <p:nvSpPr>
          <p:cNvPr id="23" name="Scroll: Vertical 22">
            <a:extLst>
              <a:ext uri="{FF2B5EF4-FFF2-40B4-BE49-F238E27FC236}">
                <a16:creationId xmlns:a16="http://schemas.microsoft.com/office/drawing/2014/main" id="{31059F51-0B91-4235-B335-ED0D2AD0E3AD}"/>
              </a:ext>
            </a:extLst>
          </p:cNvPr>
          <p:cNvSpPr/>
          <p:nvPr/>
        </p:nvSpPr>
        <p:spPr>
          <a:xfrm>
            <a:off x="7884356" y="3901924"/>
            <a:ext cx="1600200" cy="1813074"/>
          </a:xfrm>
          <a:prstGeom prst="verticalScroll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My Shipments</a:t>
            </a:r>
          </a:p>
        </p:txBody>
      </p:sp>
      <p:sp>
        <p:nvSpPr>
          <p:cNvPr id="24" name="Scroll: Vertical 23">
            <a:extLst>
              <a:ext uri="{FF2B5EF4-FFF2-40B4-BE49-F238E27FC236}">
                <a16:creationId xmlns:a16="http://schemas.microsoft.com/office/drawing/2014/main" id="{DCA046C0-1C53-495B-9D5F-D604327CDD59}"/>
              </a:ext>
            </a:extLst>
          </p:cNvPr>
          <p:cNvSpPr/>
          <p:nvPr/>
        </p:nvSpPr>
        <p:spPr>
          <a:xfrm>
            <a:off x="9890605" y="3901924"/>
            <a:ext cx="1600200" cy="1813074"/>
          </a:xfrm>
          <a:prstGeom prst="verticalScroll">
            <a:avLst/>
          </a:prstGeom>
          <a:solidFill>
            <a:srgbClr val="F1A4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My Catalogs</a:t>
            </a:r>
          </a:p>
        </p:txBody>
      </p:sp>
    </p:spTree>
    <p:extLst>
      <p:ext uri="{BB962C8B-B14F-4D97-AF65-F5344CB8AC3E}">
        <p14:creationId xmlns:p14="http://schemas.microsoft.com/office/powerpoint/2010/main" val="40428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6401</TotalTime>
  <Words>382</Words>
  <Application>Microsoft Office PowerPoint</Application>
  <PresentationFormat>Widescreen</PresentationFormat>
  <Paragraphs>180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Carlito</vt:lpstr>
      <vt:lpstr>Trebuchet MS</vt:lpstr>
      <vt:lpstr>Office Theme</vt:lpstr>
      <vt:lpstr>OrderCloud SITECORE USER GROUP PPT   Sep 28, 2021 </vt:lpstr>
      <vt:lpstr>OrderCloud Basics</vt:lpstr>
      <vt:lpstr>Authentication and Authorization Entities</vt:lpstr>
      <vt:lpstr>Seller Organization Entities</vt:lpstr>
      <vt:lpstr>Buyer Entities</vt:lpstr>
      <vt:lpstr>Supplier Entities</vt:lpstr>
      <vt:lpstr>Product Catalog Entities</vt:lpstr>
      <vt:lpstr>Orders and Fulfilment Entities</vt:lpstr>
      <vt:lpstr>Me and My Stuff Entities</vt:lpstr>
      <vt:lpstr>Create Security Profile</vt:lpstr>
      <vt:lpstr>Update Security Profile</vt:lpstr>
      <vt:lpstr>Partially Update Security Profile</vt:lpstr>
      <vt:lpstr>Get All Security Profiles</vt:lpstr>
      <vt:lpstr>Get Single Security Profile</vt:lpstr>
      <vt:lpstr>Delete Security Profile</vt:lpstr>
      <vt:lpstr>Create Security Profile Assignment</vt:lpstr>
      <vt:lpstr>Delete Security Profile Assignment</vt:lpstr>
      <vt:lpstr>Get All Security Profile Assignments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EVENT SITECORE USER GROUP PUNE MAY 23, 2020</dc:title>
  <dc:creator>navadmin</dc:creator>
  <cp:lastModifiedBy>Sundarrajan, Navaneethakrishnan</cp:lastModifiedBy>
  <cp:revision>530</cp:revision>
  <dcterms:created xsi:type="dcterms:W3CDTF">2020-05-22T09:40:25Z</dcterms:created>
  <dcterms:modified xsi:type="dcterms:W3CDTF">2021-10-01T09:45:18Z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2020-05-22T00:00:00Z</vt:filetime>
  </property>
</Properties>
</file>