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2" r:id="rId2"/>
    <p:sldId id="399" r:id="rId3"/>
    <p:sldId id="398" r:id="rId4"/>
    <p:sldId id="323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334"/>
    <a:srgbClr val="850585"/>
    <a:srgbClr val="F6FBFC"/>
    <a:srgbClr val="FF6699"/>
    <a:srgbClr val="076B6D"/>
    <a:srgbClr val="3C6014"/>
    <a:srgbClr val="28C8C0"/>
    <a:srgbClr val="6F0532"/>
    <a:srgbClr val="F77E3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3842" autoAdjust="0"/>
  </p:normalViewPr>
  <p:slideViewPr>
    <p:cSldViewPr>
      <p:cViewPr varScale="1">
        <p:scale>
          <a:sx n="81" d="100"/>
          <a:sy n="81" d="100"/>
        </p:scale>
        <p:origin x="63" y="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lektion.com/" TargetMode="External"/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core.com/products/disco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Sitecore Discover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</a:t>
            </a:r>
            <a:r>
              <a:rPr lang="en-US" sz="2000" spc="-5">
                <a:latin typeface="Carlito"/>
                <a:cs typeface="Carlito"/>
              </a:rPr>
              <a:t>Oct</a:t>
            </a:r>
            <a:r>
              <a:rPr lang="en-US" sz="2000" spc="-10">
                <a:latin typeface="Carlito"/>
                <a:cs typeface="Carlito"/>
              </a:rPr>
              <a:t> 10</a:t>
            </a:r>
            <a:r>
              <a:rPr lang="en-US" sz="2000">
                <a:latin typeface="Carlito"/>
                <a:cs typeface="Carlito"/>
              </a:rPr>
              <a:t>,</a:t>
            </a:r>
            <a:r>
              <a:rPr lang="en-US" sz="2000" spc="-45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6694A6-CCBE-4B14-8E3F-A5D0F1935C6C}"/>
              </a:ext>
            </a:extLst>
          </p:cNvPr>
          <p:cNvSpPr/>
          <p:nvPr/>
        </p:nvSpPr>
        <p:spPr>
          <a:xfrm>
            <a:off x="838200" y="1066800"/>
            <a:ext cx="10210800" cy="5105400"/>
          </a:xfrm>
          <a:prstGeom prst="round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8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Discover in a nutshell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FA2F0BEA-9E56-4176-92EA-F7E5593A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2453396"/>
            <a:ext cx="2209800" cy="2209800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D3393373-F984-4279-8112-7B5AB98FBB9B}"/>
              </a:ext>
            </a:extLst>
          </p:cNvPr>
          <p:cNvSpPr/>
          <p:nvPr/>
        </p:nvSpPr>
        <p:spPr>
          <a:xfrm>
            <a:off x="4292272" y="3106930"/>
            <a:ext cx="3124200" cy="12192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In love face with solid fill">
            <a:extLst>
              <a:ext uri="{FF2B5EF4-FFF2-40B4-BE49-F238E27FC236}">
                <a16:creationId xmlns:a16="http://schemas.microsoft.com/office/drawing/2014/main" id="{BE9830D4-4486-40B0-A23F-A917F85B8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3498" y="2509137"/>
            <a:ext cx="2275488" cy="2275488"/>
          </a:xfrm>
          <a:prstGeom prst="rect">
            <a:avLst/>
          </a:prstGeom>
        </p:spPr>
      </p:pic>
      <p:sp>
        <p:nvSpPr>
          <p:cNvPr id="21" name="TextBox 56">
            <a:extLst>
              <a:ext uri="{FF2B5EF4-FFF2-40B4-BE49-F238E27FC236}">
                <a16:creationId xmlns:a16="http://schemas.microsoft.com/office/drawing/2014/main" id="{FD1AA8D5-DEFD-4D1A-84E9-916CA1944068}"/>
              </a:ext>
            </a:extLst>
          </p:cNvPr>
          <p:cNvSpPr txBox="1"/>
          <p:nvPr/>
        </p:nvSpPr>
        <p:spPr>
          <a:xfrm>
            <a:off x="1828800" y="45547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Visitor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CF0EBDB1-D267-4488-BE87-9CE75D1C2D20}"/>
              </a:ext>
            </a:extLst>
          </p:cNvPr>
          <p:cNvSpPr txBox="1"/>
          <p:nvPr/>
        </p:nvSpPr>
        <p:spPr>
          <a:xfrm>
            <a:off x="8902231" y="4663196"/>
            <a:ext cx="111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Customer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5527BD36-16EF-4285-95AC-BB219D7FEDC9}"/>
              </a:ext>
            </a:extLst>
          </p:cNvPr>
          <p:cNvSpPr/>
          <p:nvPr/>
        </p:nvSpPr>
        <p:spPr>
          <a:xfrm>
            <a:off x="4572000" y="1371600"/>
            <a:ext cx="2514600" cy="1143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47889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Discover Features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05C3B2-907A-40DF-8680-C66C37C6B457}"/>
              </a:ext>
            </a:extLst>
          </p:cNvPr>
          <p:cNvSpPr/>
          <p:nvPr/>
        </p:nvSpPr>
        <p:spPr>
          <a:xfrm>
            <a:off x="301995" y="1093111"/>
            <a:ext cx="2228400" cy="222936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850585"/>
              </a:gs>
              <a:gs pos="100000">
                <a:srgbClr val="13C2F9"/>
              </a:gs>
            </a:gsLst>
            <a:lin ang="5400000" scaled="1"/>
          </a:gra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Individualized Search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1135A7-5F62-4C9C-B4C7-CA1486A1F5D6}"/>
              </a:ext>
            </a:extLst>
          </p:cNvPr>
          <p:cNvSpPr/>
          <p:nvPr/>
        </p:nvSpPr>
        <p:spPr>
          <a:xfrm>
            <a:off x="2723914" y="1094079"/>
            <a:ext cx="2228400" cy="2228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8000">
                <a:srgbClr val="3C6014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Product Recommendations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300088-97EC-4BAF-8EC2-017491B7BE12}"/>
              </a:ext>
            </a:extLst>
          </p:cNvPr>
          <p:cNvSpPr/>
          <p:nvPr/>
        </p:nvSpPr>
        <p:spPr>
          <a:xfrm>
            <a:off x="5181600" y="1087703"/>
            <a:ext cx="2228400" cy="2228400"/>
          </a:xfrm>
          <a:prstGeom prst="ellipse">
            <a:avLst/>
          </a:prstGeom>
          <a:gradFill>
            <a:gsLst>
              <a:gs pos="0">
                <a:srgbClr val="FFFF00"/>
              </a:gs>
              <a:gs pos="48000">
                <a:schemeClr val="bg1">
                  <a:lumMod val="75000"/>
                </a:schemeClr>
              </a:gs>
              <a:gs pos="100000">
                <a:srgbClr val="076B6D"/>
              </a:gs>
            </a:gsLst>
            <a:lin ang="5400000" scaled="1"/>
          </a:gra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7F3772-1FC4-4F86-974F-BFBFA303A106}"/>
              </a:ext>
            </a:extLst>
          </p:cNvPr>
          <p:cNvSpPr/>
          <p:nvPr/>
        </p:nvSpPr>
        <p:spPr>
          <a:xfrm>
            <a:off x="7603519" y="1087703"/>
            <a:ext cx="2228400" cy="2228400"/>
          </a:xfrm>
          <a:prstGeom prst="ellipse">
            <a:avLst/>
          </a:prstGeom>
          <a:gradFill>
            <a:gsLst>
              <a:gs pos="0">
                <a:srgbClr val="00B0F0"/>
              </a:gs>
              <a:gs pos="48000">
                <a:srgbClr val="FE7334"/>
              </a:gs>
              <a:gs pos="100000">
                <a:srgbClr val="92D050"/>
              </a:gs>
            </a:gsLst>
            <a:lin ang="5400000" scaled="1"/>
          </a:gra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A/B testing for merchandising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C5A31C-CAA8-4386-8435-C1AB94A1E715}"/>
              </a:ext>
            </a:extLst>
          </p:cNvPr>
          <p:cNvSpPr/>
          <p:nvPr/>
        </p:nvSpPr>
        <p:spPr>
          <a:xfrm>
            <a:off x="303316" y="3947506"/>
            <a:ext cx="2228400" cy="2228400"/>
          </a:xfrm>
          <a:prstGeom prst="ellipse">
            <a:avLst/>
          </a:prstGeom>
          <a:pattFill prst="diagBrick">
            <a:fgClr>
              <a:srgbClr val="076B6D"/>
            </a:fgClr>
            <a:bgClr>
              <a:srgbClr val="F6FBFC"/>
            </a:bgClr>
          </a:patt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Category optimization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E29F78-7DA0-492F-9616-CD91301809F6}"/>
              </a:ext>
            </a:extLst>
          </p:cNvPr>
          <p:cNvSpPr/>
          <p:nvPr/>
        </p:nvSpPr>
        <p:spPr>
          <a:xfrm>
            <a:off x="5231731" y="3947014"/>
            <a:ext cx="2228400" cy="22284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Merchandising resources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A266B7-0AA5-415D-B7E8-AA74361FCEB8}"/>
              </a:ext>
            </a:extLst>
          </p:cNvPr>
          <p:cNvSpPr/>
          <p:nvPr/>
        </p:nvSpPr>
        <p:spPr>
          <a:xfrm>
            <a:off x="2761277" y="3947506"/>
            <a:ext cx="2228400" cy="2228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Intent identification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C4A82F-7ABF-4705-AC07-9159A9F2C072}"/>
              </a:ext>
            </a:extLst>
          </p:cNvPr>
          <p:cNvSpPr/>
          <p:nvPr/>
        </p:nvSpPr>
        <p:spPr>
          <a:xfrm>
            <a:off x="7702185" y="3962400"/>
            <a:ext cx="2228400" cy="2228400"/>
          </a:xfrm>
          <a:prstGeom prst="ellipse">
            <a:avLst/>
          </a:prstGeom>
          <a:gradFill>
            <a:gsLst>
              <a:gs pos="0">
                <a:srgbClr val="F6FBFC"/>
              </a:gs>
              <a:gs pos="48000">
                <a:srgbClr val="28C8C0"/>
              </a:gs>
              <a:gs pos="100000">
                <a:srgbClr val="13C2F9"/>
              </a:gs>
            </a:gsLst>
            <a:lin ang="5400000" scaled="1"/>
          </a:gra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SEO Support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6EA09-6E28-4A5C-839B-91372666781F}"/>
              </a:ext>
            </a:extLst>
          </p:cNvPr>
          <p:cNvSpPr/>
          <p:nvPr/>
        </p:nvSpPr>
        <p:spPr>
          <a:xfrm>
            <a:off x="9753600" y="2422290"/>
            <a:ext cx="2228400" cy="2228400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>
                <a:lumMod val="85000"/>
              </a:schemeClr>
            </a:bgClr>
          </a:patt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>
                    <a:lumMod val="95000"/>
                  </a:schemeClr>
                </a:solidFill>
              </a:rPr>
              <a:t>Multi-locale Support</a:t>
            </a:r>
          </a:p>
        </p:txBody>
      </p:sp>
    </p:spTree>
    <p:extLst>
      <p:ext uri="{BB962C8B-B14F-4D97-AF65-F5344CB8AC3E}">
        <p14:creationId xmlns:p14="http://schemas.microsoft.com/office/powerpoint/2010/main" val="16647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3477875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https://reflektion.com/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AU">
                <a:solidFill>
                  <a:schemeClr val="bg1"/>
                </a:solidFill>
                <a:hlinkClick r:id="rId4"/>
              </a:rPr>
              <a:t>https://www.sitecore.com/products/discover</a:t>
            </a:r>
            <a:endParaRPr lang="en-AU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74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Carlito</vt:lpstr>
      <vt:lpstr>Trebuchet MS</vt:lpstr>
      <vt:lpstr>Office Theme</vt:lpstr>
      <vt:lpstr>Sitecore Discover SITECORE USER GROUP PPT   Oct 10, 2021 </vt:lpstr>
      <vt:lpstr>Sitecore Discover in a nutshell</vt:lpstr>
      <vt:lpstr>Sitecore Discover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Navaneeth Sundarrajan</cp:lastModifiedBy>
  <cp:revision>504</cp:revision>
  <dcterms:created xsi:type="dcterms:W3CDTF">2020-05-22T09:40:25Z</dcterms:created>
  <dcterms:modified xsi:type="dcterms:W3CDTF">2021-10-10T21:43:20Z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