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92" r:id="rId2"/>
    <p:sldId id="399" r:id="rId3"/>
    <p:sldId id="398" r:id="rId4"/>
    <p:sldId id="323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arrajan, Navaneethakrishnan" initials="SN" lastIdx="1" clrIdx="0">
    <p:extLst>
      <p:ext uri="{19B8F6BF-5375-455C-9EA6-DF929625EA0E}">
        <p15:presenceInfo xmlns:p15="http://schemas.microsoft.com/office/powerpoint/2012/main" userId="S::nsundarrajan@deloitte.com.au::1351bd95-8f4d-47f0-a23a-162b94bdd7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334"/>
    <a:srgbClr val="850585"/>
    <a:srgbClr val="F6FBFC"/>
    <a:srgbClr val="FF6699"/>
    <a:srgbClr val="076B6D"/>
    <a:srgbClr val="3C6014"/>
    <a:srgbClr val="28C8C0"/>
    <a:srgbClr val="6F0532"/>
    <a:srgbClr val="F77E3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3842" autoAdjust="0"/>
  </p:normalViewPr>
  <p:slideViewPr>
    <p:cSldViewPr>
      <p:cViewPr varScale="1">
        <p:scale>
          <a:sx n="81" d="100"/>
          <a:sy n="81" d="100"/>
        </p:scale>
        <p:origin x="57" y="1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762C9-230F-419A-8357-07ED12F1B480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2C9FC-FF3A-487F-AD8C-7DE1021B9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2C9FC-FF3A-487F-AD8C-7DE1021B99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48DB-B4EB-4C5D-A2AC-D32FE4063A8F}" type="datetime1">
              <a:rPr lang="en-US" smtClean="0"/>
              <a:t>10/10/2021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9910-84FF-41A1-8E53-80A432116D25}" type="datetime1">
              <a:rPr lang="en-US" smtClean="0"/>
              <a:t>10/10/2021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59" y="0"/>
            <a:ext cx="5366004" cy="118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F21E-BF1E-4B2B-A137-EA6DF9755358}" type="datetime1">
              <a:rPr lang="en-US" smtClean="0"/>
              <a:t>10/10/2021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7B4A-767D-4F29-87DC-2826A2B89485}" type="datetime1">
              <a:rPr lang="en-US" smtClean="0"/>
              <a:t>10/10/2021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A96-D713-402E-8930-AF16EEB01A1F}" type="datetime1">
              <a:rPr lang="en-US" smtClean="0"/>
              <a:t>10/10/2021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3524" y="1925066"/>
            <a:ext cx="8108950" cy="304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71FA-FCA4-4343-B399-779A57E80527}" type="datetime1">
              <a:rPr lang="en-US" smtClean="0"/>
              <a:t>10/10/2021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sitecore.net/Downloads/Sitecore%20CLI/4x/Sitecore%20CLI%20400/Release%20Notes" TargetMode="External"/><Relationship Id="rId2" Type="http://schemas.openxmlformats.org/officeDocument/2006/relationships/hyperlink" Target="https://navansitecorenotes.blogspot.com/2021/07/dotnet-sitecore-ser-push-or-dotn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.sitecore.com/en/developers/101/developer-tools/upgrade-the-sitecore-command-line-interface-to-version-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479" y="2581310"/>
            <a:ext cx="10256521" cy="226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3250"/>
              </a:spcBef>
            </a:pPr>
            <a:r>
              <a:rPr lang="en-US" sz="6000" spc="-300" dirty="0"/>
              <a:t>Sitecore Discover</a:t>
            </a:r>
            <a:br>
              <a:rPr lang="en-US" sz="6000" spc="-300" dirty="0"/>
            </a:br>
            <a:r>
              <a:rPr lang="en-US" sz="2000" spc="-5" dirty="0">
                <a:latin typeface="Carlito"/>
                <a:cs typeface="Carlito"/>
              </a:rPr>
              <a:t>SITECORE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USER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spc="-5" dirty="0">
                <a:latin typeface="Carlito"/>
                <a:cs typeface="Carlito"/>
              </a:rPr>
              <a:t>GROUP PPT	  </a:t>
            </a:r>
            <a:r>
              <a:rPr lang="en-US" sz="2000" spc="-5">
                <a:latin typeface="Carlito"/>
                <a:cs typeface="Carlito"/>
              </a:rPr>
              <a:t>Oct</a:t>
            </a:r>
            <a:r>
              <a:rPr lang="en-US" sz="2000" spc="-10">
                <a:latin typeface="Carlito"/>
                <a:cs typeface="Carlito"/>
              </a:rPr>
              <a:t> 10</a:t>
            </a:r>
            <a:r>
              <a:rPr lang="en-US" sz="2000">
                <a:latin typeface="Carlito"/>
                <a:cs typeface="Carlito"/>
              </a:rPr>
              <a:t>,</a:t>
            </a:r>
            <a:r>
              <a:rPr lang="en-US" sz="2000" spc="-45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2021</a:t>
            </a:r>
            <a:br>
              <a:rPr lang="en-US" sz="6000" spc="-300" dirty="0"/>
            </a:br>
            <a:endParaRPr sz="2000" spc="-85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38862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81800" y="3886200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D2A055-77B8-47C9-94ED-13094D747B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</p:spTree>
    <p:extLst>
      <p:ext uri="{BB962C8B-B14F-4D97-AF65-F5344CB8AC3E}">
        <p14:creationId xmlns:p14="http://schemas.microsoft.com/office/powerpoint/2010/main" val="136730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6694A6-CCBE-4B14-8E3F-A5D0F1935C6C}"/>
              </a:ext>
            </a:extLst>
          </p:cNvPr>
          <p:cNvSpPr/>
          <p:nvPr/>
        </p:nvSpPr>
        <p:spPr>
          <a:xfrm>
            <a:off x="838200" y="1066800"/>
            <a:ext cx="10210800" cy="5105400"/>
          </a:xfrm>
          <a:prstGeom prst="roundRect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85000"/>
                </a:schemeClr>
              </a:gs>
              <a:gs pos="100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Discover in a nutshell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010018" y="6456255"/>
            <a:ext cx="1996440" cy="457200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FA2F0BEA-9E56-4176-92EA-F7E5593AC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0" y="2453396"/>
            <a:ext cx="2209800" cy="2209800"/>
          </a:xfrm>
          <a:prstGeom prst="rect">
            <a:avLst/>
          </a:prstGeom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D3393373-F984-4279-8112-7B5AB98FBB9B}"/>
              </a:ext>
            </a:extLst>
          </p:cNvPr>
          <p:cNvSpPr/>
          <p:nvPr/>
        </p:nvSpPr>
        <p:spPr>
          <a:xfrm>
            <a:off x="4292272" y="3106930"/>
            <a:ext cx="3124200" cy="1219200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Graphic 8" descr="In love face with solid fill">
            <a:extLst>
              <a:ext uri="{FF2B5EF4-FFF2-40B4-BE49-F238E27FC236}">
                <a16:creationId xmlns:a16="http://schemas.microsoft.com/office/drawing/2014/main" id="{BE9830D4-4486-40B0-A23F-A917F85B8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3498" y="2509137"/>
            <a:ext cx="2275488" cy="2275488"/>
          </a:xfrm>
          <a:prstGeom prst="rect">
            <a:avLst/>
          </a:prstGeom>
        </p:spPr>
      </p:pic>
      <p:sp>
        <p:nvSpPr>
          <p:cNvPr id="21" name="TextBox 56">
            <a:extLst>
              <a:ext uri="{FF2B5EF4-FFF2-40B4-BE49-F238E27FC236}">
                <a16:creationId xmlns:a16="http://schemas.microsoft.com/office/drawing/2014/main" id="{FD1AA8D5-DEFD-4D1A-84E9-916CA1944068}"/>
              </a:ext>
            </a:extLst>
          </p:cNvPr>
          <p:cNvSpPr txBox="1"/>
          <p:nvPr/>
        </p:nvSpPr>
        <p:spPr>
          <a:xfrm>
            <a:off x="1828800" y="455473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Visitor</a:t>
            </a:r>
          </a:p>
        </p:txBody>
      </p:sp>
      <p:sp>
        <p:nvSpPr>
          <p:cNvPr id="23" name="TextBox 56">
            <a:extLst>
              <a:ext uri="{FF2B5EF4-FFF2-40B4-BE49-F238E27FC236}">
                <a16:creationId xmlns:a16="http://schemas.microsoft.com/office/drawing/2014/main" id="{CF0EBDB1-D267-4488-BE87-9CE75D1C2D20}"/>
              </a:ext>
            </a:extLst>
          </p:cNvPr>
          <p:cNvSpPr txBox="1"/>
          <p:nvPr/>
        </p:nvSpPr>
        <p:spPr>
          <a:xfrm>
            <a:off x="8902231" y="4663196"/>
            <a:ext cx="111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Customer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5527BD36-16EF-4285-95AC-BB219D7FEDC9}"/>
              </a:ext>
            </a:extLst>
          </p:cNvPr>
          <p:cNvSpPr/>
          <p:nvPr/>
        </p:nvSpPr>
        <p:spPr>
          <a:xfrm>
            <a:off x="4572000" y="1371600"/>
            <a:ext cx="2514600" cy="11430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47889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Discover Features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010018" y="6456255"/>
            <a:ext cx="1996440" cy="457200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05C3B2-907A-40DF-8680-C66C37C6B457}"/>
              </a:ext>
            </a:extLst>
          </p:cNvPr>
          <p:cNvSpPr/>
          <p:nvPr/>
        </p:nvSpPr>
        <p:spPr>
          <a:xfrm>
            <a:off x="301995" y="1093111"/>
            <a:ext cx="2228400" cy="222936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rgbClr val="850585"/>
              </a:gs>
              <a:gs pos="100000">
                <a:srgbClr val="13C2F9"/>
              </a:gs>
            </a:gsLst>
            <a:lin ang="5400000" scaled="1"/>
          </a:gradFill>
          <a:ln>
            <a:solidFill>
              <a:srgbClr val="850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Individualized Search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1135A7-5F62-4C9C-B4C7-CA1486A1F5D6}"/>
              </a:ext>
            </a:extLst>
          </p:cNvPr>
          <p:cNvSpPr/>
          <p:nvPr/>
        </p:nvSpPr>
        <p:spPr>
          <a:xfrm>
            <a:off x="2723914" y="1094079"/>
            <a:ext cx="2228400" cy="2228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8000">
                <a:srgbClr val="3C6014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Product Recommendations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300088-97EC-4BAF-8EC2-017491B7BE12}"/>
              </a:ext>
            </a:extLst>
          </p:cNvPr>
          <p:cNvSpPr/>
          <p:nvPr/>
        </p:nvSpPr>
        <p:spPr>
          <a:xfrm>
            <a:off x="5181600" y="1087703"/>
            <a:ext cx="2228400" cy="2228400"/>
          </a:xfrm>
          <a:prstGeom prst="ellipse">
            <a:avLst/>
          </a:prstGeom>
          <a:gradFill>
            <a:gsLst>
              <a:gs pos="0">
                <a:srgbClr val="FFFF00"/>
              </a:gs>
              <a:gs pos="48000">
                <a:schemeClr val="bg1">
                  <a:lumMod val="75000"/>
                </a:schemeClr>
              </a:gs>
              <a:gs pos="100000">
                <a:srgbClr val="076B6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Analytics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7F3772-1FC4-4F86-974F-BFBFA303A106}"/>
              </a:ext>
            </a:extLst>
          </p:cNvPr>
          <p:cNvSpPr/>
          <p:nvPr/>
        </p:nvSpPr>
        <p:spPr>
          <a:xfrm>
            <a:off x="7603519" y="1087703"/>
            <a:ext cx="2228400" cy="2228400"/>
          </a:xfrm>
          <a:prstGeom prst="ellipse">
            <a:avLst/>
          </a:prstGeom>
          <a:gradFill>
            <a:gsLst>
              <a:gs pos="0">
                <a:srgbClr val="00B0F0"/>
              </a:gs>
              <a:gs pos="48000">
                <a:srgbClr val="FE7334"/>
              </a:gs>
              <a:gs pos="100000">
                <a:srgbClr val="92D050"/>
              </a:gs>
            </a:gsLst>
            <a:lin ang="5400000" scaled="1"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A/B testing for merchandising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C5A31C-CAA8-4386-8435-C1AB94A1E715}"/>
              </a:ext>
            </a:extLst>
          </p:cNvPr>
          <p:cNvSpPr/>
          <p:nvPr/>
        </p:nvSpPr>
        <p:spPr>
          <a:xfrm>
            <a:off x="303316" y="3947506"/>
            <a:ext cx="2228400" cy="2228400"/>
          </a:xfrm>
          <a:prstGeom prst="ellipse">
            <a:avLst/>
          </a:prstGeom>
          <a:pattFill prst="diagBrick">
            <a:fgClr>
              <a:srgbClr val="076B6D"/>
            </a:fgClr>
            <a:bgClr>
              <a:srgbClr val="F6FBFC"/>
            </a:bgClr>
          </a:patt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Category optimization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4E29F78-7DA0-492F-9616-CD91301809F6}"/>
              </a:ext>
            </a:extLst>
          </p:cNvPr>
          <p:cNvSpPr/>
          <p:nvPr/>
        </p:nvSpPr>
        <p:spPr>
          <a:xfrm>
            <a:off x="5231731" y="3947014"/>
            <a:ext cx="2228400" cy="22284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850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</a:rPr>
              <a:t>Merchandising resources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A266B7-0AA5-415D-B7E8-AA74361FCEB8}"/>
              </a:ext>
            </a:extLst>
          </p:cNvPr>
          <p:cNvSpPr/>
          <p:nvPr/>
        </p:nvSpPr>
        <p:spPr>
          <a:xfrm>
            <a:off x="2761277" y="3947506"/>
            <a:ext cx="2228400" cy="22284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Intent identification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C4A82F-7ABF-4705-AC07-9159A9F2C072}"/>
              </a:ext>
            </a:extLst>
          </p:cNvPr>
          <p:cNvSpPr/>
          <p:nvPr/>
        </p:nvSpPr>
        <p:spPr>
          <a:xfrm>
            <a:off x="7702185" y="3962400"/>
            <a:ext cx="2228400" cy="2228400"/>
          </a:xfrm>
          <a:prstGeom prst="ellipse">
            <a:avLst/>
          </a:prstGeom>
          <a:gradFill>
            <a:gsLst>
              <a:gs pos="0">
                <a:srgbClr val="F6FBFC"/>
              </a:gs>
              <a:gs pos="48000">
                <a:srgbClr val="28C8C0"/>
              </a:gs>
              <a:gs pos="100000">
                <a:srgbClr val="13C2F9"/>
              </a:gs>
            </a:gsLst>
            <a:lin ang="5400000" scaled="1"/>
          </a:gradFill>
          <a:ln>
            <a:solidFill>
              <a:srgbClr val="28C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SEO Support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96EA09-6E28-4A5C-839B-91372666781F}"/>
              </a:ext>
            </a:extLst>
          </p:cNvPr>
          <p:cNvSpPr/>
          <p:nvPr/>
        </p:nvSpPr>
        <p:spPr>
          <a:xfrm>
            <a:off x="9753600" y="2422290"/>
            <a:ext cx="2228400" cy="2228400"/>
          </a:xfrm>
          <a:prstGeom prst="ellipse">
            <a:avLst/>
          </a:prstGeom>
          <a:pattFill prst="pct80">
            <a:fgClr>
              <a:srgbClr val="FF0000"/>
            </a:fgClr>
            <a:bgClr>
              <a:schemeClr val="bg1">
                <a:lumMod val="85000"/>
              </a:schemeClr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>
                    <a:lumMod val="95000"/>
                  </a:schemeClr>
                </a:solidFill>
              </a:rPr>
              <a:t>Multi-locale Support</a:t>
            </a:r>
          </a:p>
        </p:txBody>
      </p:sp>
    </p:spTree>
    <p:extLst>
      <p:ext uri="{BB962C8B-B14F-4D97-AF65-F5344CB8AC3E}">
        <p14:creationId xmlns:p14="http://schemas.microsoft.com/office/powerpoint/2010/main" val="166476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9801"/>
            <a:ext cx="11484457" cy="75755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AC5532-70E3-44EC-8B98-0E685EB7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101" y="1066800"/>
            <a:ext cx="11408258" cy="4031873"/>
          </a:xfrm>
        </p:spPr>
        <p:txBody>
          <a:bodyPr/>
          <a:lstStyle/>
          <a:p>
            <a:endParaRPr lang="en-US" sz="2000" b="1" dirty="0">
              <a:solidFill>
                <a:schemeClr val="bg1"/>
              </a:solidFill>
              <a:hlinkClick r:id="rId2"/>
            </a:endParaRPr>
          </a:p>
          <a:p>
            <a:r>
              <a:rPr lang="en-US" sz="2000" b="1" dirty="0">
                <a:solidFill>
                  <a:schemeClr val="bg1"/>
                </a:solidFill>
                <a:hlinkClick r:id="rId2"/>
              </a:rPr>
              <a:t>https://www.linkedin.com/pulse/sitecore-cli-version-400-now-available-justin-vogt/?trk=articles_directory</a:t>
            </a:r>
          </a:p>
          <a:p>
            <a:r>
              <a:rPr lang="en-AU" dirty="0">
                <a:solidFill>
                  <a:schemeClr val="bg1"/>
                </a:solidFill>
                <a:hlinkClick r:id="rId3"/>
              </a:rPr>
              <a:t>https://dev.sitecore.net/Downloads/Sitecore%20CLI/4x/Sitecore%20CLI%20400/Release%20Notes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  <a:hlinkClick r:id="rId4"/>
              </a:rPr>
              <a:t>https://doc.sitecore.com/en/developers/101/developer-tools/upgrade-the-sitecore-command-line-interface-to-version-4.html</a:t>
            </a:r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0BBCB-C6BD-4CD7-BC09-05284BAD39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AU"/>
              <a:t>- NAVAN</a:t>
            </a:r>
          </a:p>
        </p:txBody>
      </p:sp>
    </p:spTree>
    <p:extLst>
      <p:ext uri="{BB962C8B-B14F-4D97-AF65-F5344CB8AC3E}">
        <p14:creationId xmlns:p14="http://schemas.microsoft.com/office/powerpoint/2010/main" val="402690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6629</TotalTime>
  <Words>118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Carlito</vt:lpstr>
      <vt:lpstr>Trebuchet MS</vt:lpstr>
      <vt:lpstr>Office Theme</vt:lpstr>
      <vt:lpstr>Sitecore Discover SITECORE USER GROUP PPT   Oct 10, 2021 </vt:lpstr>
      <vt:lpstr>Sitecore Discover in a nutshell</vt:lpstr>
      <vt:lpstr>Sitecore Discover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EVENT SITECORE USER GROUP PUNE MAY 23, 2020</dc:title>
  <dc:creator>navadmin</dc:creator>
  <cp:lastModifiedBy>Navaneeth Sundarrajan</cp:lastModifiedBy>
  <cp:revision>502</cp:revision>
  <dcterms:created xsi:type="dcterms:W3CDTF">2020-05-22T09:40:25Z</dcterms:created>
  <dcterms:modified xsi:type="dcterms:W3CDTF">2021-10-10T07:48:23Z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2020-05-22T00:00:00Z</vt:filetime>
  </property>
</Properties>
</file>