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92" r:id="rId2"/>
    <p:sldId id="394" r:id="rId3"/>
    <p:sldId id="411" r:id="rId4"/>
    <p:sldId id="402" r:id="rId5"/>
    <p:sldId id="410" r:id="rId6"/>
    <p:sldId id="413" r:id="rId7"/>
    <p:sldId id="412" r:id="rId8"/>
    <p:sldId id="323" r:id="rId9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ndarrajan, Navaneethakrishnan" initials="SN" lastIdx="1" clrIdx="0">
    <p:extLst>
      <p:ext uri="{19B8F6BF-5375-455C-9EA6-DF929625EA0E}">
        <p15:presenceInfo xmlns:p15="http://schemas.microsoft.com/office/powerpoint/2012/main" userId="S::nsundarrajan@deloitte.com.au::1351bd95-8f4d-47f0-a23a-162b94bdd7c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690"/>
    <a:srgbClr val="E99923"/>
    <a:srgbClr val="37D8E9"/>
    <a:srgbClr val="D5B3CE"/>
    <a:srgbClr val="F1EC20"/>
    <a:srgbClr val="F1A46B"/>
    <a:srgbClr val="99CCFF"/>
    <a:srgbClr val="E9D123"/>
    <a:srgbClr val="FF66FF"/>
    <a:srgbClr val="2525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97" autoAdjust="0"/>
    <p:restoredTop sz="93842" autoAdjust="0"/>
  </p:normalViewPr>
  <p:slideViewPr>
    <p:cSldViewPr>
      <p:cViewPr varScale="1">
        <p:scale>
          <a:sx n="99" d="100"/>
          <a:sy n="99" d="100"/>
        </p:scale>
        <p:origin x="72" y="4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2762C9-230F-419A-8357-07ED12F1B480}" type="datetimeFigureOut">
              <a:rPr lang="en-US" smtClean="0"/>
              <a:pPr/>
              <a:t>10/5/2021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F2C9FC-FF3A-487F-AD8C-7DE1021B99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215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F2C9FC-FF3A-487F-AD8C-7DE1021B99E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747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02742" y="-39801"/>
            <a:ext cx="11386515" cy="7575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AU"/>
              <a:t>- NAVAN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548DB-B4EB-4C5D-A2AC-D32FE4063A8F}" type="datetime1">
              <a:rPr lang="en-US" smtClean="0"/>
              <a:t>10/5/2021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AU"/>
              <a:t>- NAVAN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09910-84FF-41A1-8E53-80A432116D25}" type="datetime1">
              <a:rPr lang="en-US" smtClean="0"/>
              <a:t>10/5/2021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1999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798575"/>
            <a:ext cx="12192000" cy="6059805"/>
          </a:xfrm>
          <a:custGeom>
            <a:avLst/>
            <a:gdLst/>
            <a:ahLst/>
            <a:cxnLst/>
            <a:rect l="l" t="t" r="r" b="b"/>
            <a:pathLst>
              <a:path w="12192000" h="6059805">
                <a:moveTo>
                  <a:pt x="12191999" y="0"/>
                </a:moveTo>
                <a:lnTo>
                  <a:pt x="0" y="0"/>
                </a:lnTo>
                <a:lnTo>
                  <a:pt x="0" y="6059422"/>
                </a:lnTo>
                <a:lnTo>
                  <a:pt x="12191999" y="6059422"/>
                </a:lnTo>
                <a:lnTo>
                  <a:pt x="12191999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795527"/>
            <a:ext cx="12192000" cy="6350"/>
          </a:xfrm>
          <a:custGeom>
            <a:avLst/>
            <a:gdLst/>
            <a:ahLst/>
            <a:cxnLst/>
            <a:rect l="l" t="t" r="r" b="b"/>
            <a:pathLst>
              <a:path w="12192000" h="6350">
                <a:moveTo>
                  <a:pt x="0" y="0"/>
                </a:moveTo>
                <a:lnTo>
                  <a:pt x="0" y="6096"/>
                </a:lnTo>
                <a:lnTo>
                  <a:pt x="12191999" y="6096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22859" y="0"/>
            <a:ext cx="5366004" cy="11887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AU"/>
              <a:t>- NAVAN</a:t>
            </a:r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7F21E-BF1E-4B2B-A137-EA6DF9755358}" type="datetime1">
              <a:rPr lang="en-US" smtClean="0"/>
              <a:t>10/5/2021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1999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AU"/>
              <a:t>- NAVAN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77B4A-767D-4F29-87DC-2826A2B89485}" type="datetime1">
              <a:rPr lang="en-US" smtClean="0"/>
              <a:t>10/5/2021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AU"/>
              <a:t>- NAVAN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26A96-D713-402E-8930-AF16EEB01A1F}" type="datetime1">
              <a:rPr lang="en-US" smtClean="0"/>
              <a:t>10/5/2021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1999" cy="68579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798575"/>
            <a:ext cx="12192000" cy="6059805"/>
          </a:xfrm>
          <a:custGeom>
            <a:avLst/>
            <a:gdLst/>
            <a:ahLst/>
            <a:cxnLst/>
            <a:rect l="l" t="t" r="r" b="b"/>
            <a:pathLst>
              <a:path w="12192000" h="6059805">
                <a:moveTo>
                  <a:pt x="12191999" y="0"/>
                </a:moveTo>
                <a:lnTo>
                  <a:pt x="0" y="0"/>
                </a:lnTo>
                <a:lnTo>
                  <a:pt x="0" y="6059422"/>
                </a:lnTo>
                <a:lnTo>
                  <a:pt x="12191999" y="6059422"/>
                </a:lnTo>
                <a:lnTo>
                  <a:pt x="12191999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795527"/>
            <a:ext cx="12192000" cy="6350"/>
          </a:xfrm>
          <a:custGeom>
            <a:avLst/>
            <a:gdLst/>
            <a:ahLst/>
            <a:cxnLst/>
            <a:rect l="l" t="t" r="r" b="b"/>
            <a:pathLst>
              <a:path w="12192000" h="6350">
                <a:moveTo>
                  <a:pt x="0" y="0"/>
                </a:moveTo>
                <a:lnTo>
                  <a:pt x="0" y="6096"/>
                </a:lnTo>
                <a:lnTo>
                  <a:pt x="12191999" y="6096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02742" y="-39801"/>
            <a:ext cx="11386515" cy="7575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63524" y="1925066"/>
            <a:ext cx="8108950" cy="3048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AU"/>
              <a:t>- NAVAN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C71FA-FCA4-4343-B399-779A57E80527}" type="datetime1">
              <a:rPr lang="en-US" smtClean="0"/>
              <a:t>10/5/2021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navansitecorenotes.blogspot.com/2021/07/dotnet-sitecore-ser-push-or-dotnet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92479" y="2581310"/>
            <a:ext cx="10256521" cy="22646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50000"/>
              </a:lnSpc>
              <a:spcBef>
                <a:spcPts val="3250"/>
              </a:spcBef>
            </a:pPr>
            <a:r>
              <a:rPr lang="en-US" sz="6000" spc="-300" dirty="0"/>
              <a:t>OC – Forgotten Password</a:t>
            </a:r>
            <a:br>
              <a:rPr lang="en-US" sz="6000" spc="-300" dirty="0"/>
            </a:br>
            <a:r>
              <a:rPr lang="en-US" sz="2000" spc="-5" dirty="0">
                <a:latin typeface="Carlito"/>
                <a:cs typeface="Carlito"/>
              </a:rPr>
              <a:t>SITECORE</a:t>
            </a:r>
            <a:r>
              <a:rPr lang="en-US" sz="2000" spc="-10" dirty="0">
                <a:latin typeface="Carlito"/>
                <a:cs typeface="Carlito"/>
              </a:rPr>
              <a:t> </a:t>
            </a:r>
            <a:r>
              <a:rPr lang="en-US" sz="2000" dirty="0">
                <a:latin typeface="Carlito"/>
                <a:cs typeface="Carlito"/>
              </a:rPr>
              <a:t>USER</a:t>
            </a:r>
            <a:r>
              <a:rPr lang="en-US" sz="2000" spc="-10" dirty="0">
                <a:latin typeface="Carlito"/>
                <a:cs typeface="Carlito"/>
              </a:rPr>
              <a:t> </a:t>
            </a:r>
            <a:r>
              <a:rPr lang="en-US" sz="2000" spc="-5" dirty="0">
                <a:latin typeface="Carlito"/>
                <a:cs typeface="Carlito"/>
              </a:rPr>
              <a:t>GROUP PPT	  Oct</a:t>
            </a:r>
            <a:r>
              <a:rPr lang="en-US" sz="2000" spc="-10" dirty="0">
                <a:latin typeface="Carlito"/>
                <a:cs typeface="Carlito"/>
              </a:rPr>
              <a:t> 4</a:t>
            </a:r>
            <a:r>
              <a:rPr lang="en-US" sz="2000" dirty="0">
                <a:latin typeface="Carlito"/>
                <a:cs typeface="Carlito"/>
              </a:rPr>
              <a:t>,</a:t>
            </a:r>
            <a:r>
              <a:rPr lang="en-US" sz="2000" spc="-45" dirty="0">
                <a:latin typeface="Carlito"/>
                <a:cs typeface="Carlito"/>
              </a:rPr>
              <a:t> </a:t>
            </a:r>
            <a:r>
              <a:rPr lang="en-US" sz="2000" dirty="0">
                <a:latin typeface="Carlito"/>
                <a:cs typeface="Carlito"/>
              </a:rPr>
              <a:t>2021</a:t>
            </a:r>
            <a:br>
              <a:rPr lang="en-US" sz="6000" spc="-300" dirty="0"/>
            </a:br>
            <a:endParaRPr sz="2000" spc="-85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209800" y="3886200"/>
            <a:ext cx="73152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781800" y="3886200"/>
            <a:ext cx="0" cy="4572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2D2A055-77B8-47C9-94ED-13094D747B67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</p:spPr>
        <p:txBody>
          <a:bodyPr/>
          <a:lstStyle/>
          <a:p>
            <a:r>
              <a:rPr lang="en-AU" dirty="0">
                <a:solidFill>
                  <a:srgbClr val="00B0F0"/>
                </a:solidFill>
              </a:rPr>
              <a:t>- NAVAN</a:t>
            </a:r>
          </a:p>
        </p:txBody>
      </p:sp>
    </p:spTree>
    <p:extLst>
      <p:ext uri="{BB962C8B-B14F-4D97-AF65-F5344CB8AC3E}">
        <p14:creationId xmlns:p14="http://schemas.microsoft.com/office/powerpoint/2010/main" val="1367307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Footer Placeholder 47">
            <a:extLst>
              <a:ext uri="{FF2B5EF4-FFF2-40B4-BE49-F238E27FC236}">
                <a16:creationId xmlns:a16="http://schemas.microsoft.com/office/drawing/2014/main" id="{5B6DE507-AEA7-4983-8E12-671F09971B39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062335" y="6552623"/>
            <a:ext cx="3901440" cy="276999"/>
          </a:xfrm>
        </p:spPr>
        <p:txBody>
          <a:bodyPr/>
          <a:lstStyle/>
          <a:p>
            <a:r>
              <a:rPr lang="en-AU" dirty="0">
                <a:solidFill>
                  <a:srgbClr val="00B0F0"/>
                </a:solidFill>
              </a:rPr>
              <a:t>- NAVAN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ADA2350-D338-456B-8BBA-4002DD900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742" y="-39801"/>
            <a:ext cx="11386515" cy="738664"/>
          </a:xfrm>
        </p:spPr>
        <p:txBody>
          <a:bodyPr/>
          <a:lstStyle/>
          <a:p>
            <a:r>
              <a:rPr lang="en-AU" dirty="0"/>
              <a:t>Forgotten Password Dependencies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F980E54-D2D4-44B0-B2C9-2D9A772F9DAF}"/>
              </a:ext>
            </a:extLst>
          </p:cNvPr>
          <p:cNvSpPr/>
          <p:nvPr/>
        </p:nvSpPr>
        <p:spPr>
          <a:xfrm>
            <a:off x="8763000" y="2514600"/>
            <a:ext cx="2614631" cy="2597043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20000"/>
                  <a:lumOff val="80000"/>
                </a:schemeClr>
              </a:gs>
              <a:gs pos="50000">
                <a:srgbClr val="C00000"/>
              </a:gs>
              <a:gs pos="100000">
                <a:schemeClr val="bg1"/>
              </a:gs>
            </a:gsLst>
            <a:lin ang="2700000" scaled="1"/>
            <a:tileRect/>
          </a:gra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b="1" dirty="0"/>
              <a:t>Forgotten Password</a:t>
            </a:r>
          </a:p>
        </p:txBody>
      </p:sp>
      <p:sp>
        <p:nvSpPr>
          <p:cNvPr id="9" name="Rectangle: Top Corners Rounded 8">
            <a:extLst>
              <a:ext uri="{FF2B5EF4-FFF2-40B4-BE49-F238E27FC236}">
                <a16:creationId xmlns:a16="http://schemas.microsoft.com/office/drawing/2014/main" id="{CB646CA0-FA8D-413A-B338-08C4AE09C466}"/>
              </a:ext>
            </a:extLst>
          </p:cNvPr>
          <p:cNvSpPr/>
          <p:nvPr/>
        </p:nvSpPr>
        <p:spPr>
          <a:xfrm>
            <a:off x="1039331" y="1382124"/>
            <a:ext cx="2590800" cy="1143000"/>
          </a:xfrm>
          <a:prstGeom prst="round2Same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/>
              <a:t>API Client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CCCF352-E000-4EDB-952D-952BA6AE09EC}"/>
              </a:ext>
            </a:extLst>
          </p:cNvPr>
          <p:cNvCxnSpPr>
            <a:cxnSpLocks/>
            <a:stCxn id="38" idx="6"/>
            <a:endCxn id="5" idx="1"/>
          </p:cNvCxnSpPr>
          <p:nvPr/>
        </p:nvCxnSpPr>
        <p:spPr>
          <a:xfrm>
            <a:off x="8305800" y="1826697"/>
            <a:ext cx="840104" cy="106823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Top Corners Rounded 11">
            <a:extLst>
              <a:ext uri="{FF2B5EF4-FFF2-40B4-BE49-F238E27FC236}">
                <a16:creationId xmlns:a16="http://schemas.microsoft.com/office/drawing/2014/main" id="{9548EBE0-C5BF-41D4-AEE4-B808B228B2FD}"/>
              </a:ext>
            </a:extLst>
          </p:cNvPr>
          <p:cNvSpPr/>
          <p:nvPr/>
        </p:nvSpPr>
        <p:spPr>
          <a:xfrm>
            <a:off x="1007607" y="2952889"/>
            <a:ext cx="2590800" cy="1143000"/>
          </a:xfrm>
          <a:prstGeom prst="round2Same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/>
              <a:t>Message Sender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891D09C-1E29-4EBC-94EE-34DD7C1BC31A}"/>
              </a:ext>
            </a:extLst>
          </p:cNvPr>
          <p:cNvCxnSpPr>
            <a:stCxn id="12" idx="0"/>
            <a:endCxn id="5" idx="2"/>
          </p:cNvCxnSpPr>
          <p:nvPr/>
        </p:nvCxnSpPr>
        <p:spPr>
          <a:xfrm>
            <a:off x="3598407" y="3524389"/>
            <a:ext cx="5164593" cy="288733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57858B4-9AAF-4FA7-944F-77AF4415551B}"/>
              </a:ext>
            </a:extLst>
          </p:cNvPr>
          <p:cNvSpPr/>
          <p:nvPr/>
        </p:nvSpPr>
        <p:spPr>
          <a:xfrm>
            <a:off x="1111585" y="4523654"/>
            <a:ext cx="2438400" cy="1600200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b="1" dirty="0"/>
              <a:t>Buyer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F512CAB-447A-4BD4-B4BF-C6801B956A4C}"/>
              </a:ext>
            </a:extLst>
          </p:cNvPr>
          <p:cNvSpPr/>
          <p:nvPr/>
        </p:nvSpPr>
        <p:spPr>
          <a:xfrm>
            <a:off x="6099640" y="4896433"/>
            <a:ext cx="2438400" cy="1600200"/>
          </a:xfrm>
          <a:prstGeom prst="roundRect">
            <a:avLst/>
          </a:prstGeom>
          <a:blipFill>
            <a:blip r:embed="rId3"/>
            <a:tile tx="0" ty="0" sx="100000" sy="100000" flip="none" algn="tl"/>
          </a:blip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User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A098FD1-8918-492D-BEF6-A671FAB124D7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3549985" y="4095889"/>
            <a:ext cx="5213015" cy="1227865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A8F8F5D-6B80-4C4A-9BF3-01C52F5D4B2E}"/>
              </a:ext>
            </a:extLst>
          </p:cNvPr>
          <p:cNvCxnSpPr>
            <a:cxnSpLocks/>
            <a:stCxn id="18" idx="3"/>
            <a:endCxn id="5" idx="3"/>
          </p:cNvCxnSpPr>
          <p:nvPr/>
        </p:nvCxnSpPr>
        <p:spPr>
          <a:xfrm flipV="1">
            <a:off x="8538040" y="4731315"/>
            <a:ext cx="607864" cy="965218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62EA32AA-0B5A-4419-856E-D053B2BCEF5A}"/>
              </a:ext>
            </a:extLst>
          </p:cNvPr>
          <p:cNvSpPr/>
          <p:nvPr/>
        </p:nvSpPr>
        <p:spPr>
          <a:xfrm>
            <a:off x="6324598" y="884693"/>
            <a:ext cx="1981202" cy="1884008"/>
          </a:xfrm>
          <a:prstGeom prst="ellipse">
            <a:avLst/>
          </a:prstGeom>
          <a:gradFill flip="none" rotWithShape="1">
            <a:gsLst>
              <a:gs pos="0">
                <a:srgbClr val="58C8C5"/>
              </a:gs>
              <a:gs pos="50000">
                <a:srgbClr val="15E1F7"/>
              </a:gs>
              <a:gs pos="100000">
                <a:schemeClr val="accent5">
                  <a:lumMod val="20000"/>
                  <a:lumOff val="80000"/>
                </a:schemeClr>
              </a:gs>
            </a:gsLst>
            <a:lin ang="27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b="1" dirty="0"/>
              <a:t>Security Profile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5873D85-17CD-419F-A292-7351D4B9E0C8}"/>
              </a:ext>
            </a:extLst>
          </p:cNvPr>
          <p:cNvCxnSpPr>
            <a:cxnSpLocks/>
          </p:cNvCxnSpPr>
          <p:nvPr/>
        </p:nvCxnSpPr>
        <p:spPr>
          <a:xfrm>
            <a:off x="3653962" y="1955003"/>
            <a:ext cx="5109038" cy="150391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2620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Footer Placeholder 47">
            <a:extLst>
              <a:ext uri="{FF2B5EF4-FFF2-40B4-BE49-F238E27FC236}">
                <a16:creationId xmlns:a16="http://schemas.microsoft.com/office/drawing/2014/main" id="{5B6DE507-AEA7-4983-8E12-671F09971B39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062335" y="6552623"/>
            <a:ext cx="3901440" cy="276999"/>
          </a:xfrm>
        </p:spPr>
        <p:txBody>
          <a:bodyPr/>
          <a:lstStyle/>
          <a:p>
            <a:r>
              <a:rPr lang="en-AU" dirty="0">
                <a:solidFill>
                  <a:srgbClr val="00B0F0"/>
                </a:solidFill>
              </a:rPr>
              <a:t>- NAVAN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ADA2350-D338-456B-8BBA-4002DD900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742" y="-39801"/>
            <a:ext cx="11386515" cy="738664"/>
          </a:xfrm>
        </p:spPr>
        <p:txBody>
          <a:bodyPr/>
          <a:lstStyle/>
          <a:p>
            <a:r>
              <a:rPr lang="en-AU" dirty="0"/>
              <a:t>Send a Verification Code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CB72B6C-0362-46EA-B662-31E4FB22C72A}"/>
              </a:ext>
            </a:extLst>
          </p:cNvPr>
          <p:cNvSpPr/>
          <p:nvPr/>
        </p:nvSpPr>
        <p:spPr>
          <a:xfrm>
            <a:off x="7668038" y="4779482"/>
            <a:ext cx="2057400" cy="7937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API Client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B31EF4A-E817-4AC9-B49D-C6717B53F61C}"/>
              </a:ext>
            </a:extLst>
          </p:cNvPr>
          <p:cNvSpPr/>
          <p:nvPr/>
        </p:nvSpPr>
        <p:spPr>
          <a:xfrm>
            <a:off x="7672048" y="2397034"/>
            <a:ext cx="2057400" cy="793743"/>
          </a:xfrm>
          <a:prstGeom prst="rect">
            <a:avLst/>
          </a:prstGeom>
          <a:solidFill>
            <a:srgbClr val="D5B3C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Active User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D414A5B-63DC-45AD-87F3-C597923C720C}"/>
              </a:ext>
            </a:extLst>
          </p:cNvPr>
          <p:cNvSpPr/>
          <p:nvPr/>
        </p:nvSpPr>
        <p:spPr>
          <a:xfrm>
            <a:off x="4395448" y="3381102"/>
            <a:ext cx="2057400" cy="793743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Active Buyer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32A4431-0E74-4B5B-93C1-397144183A44}"/>
              </a:ext>
            </a:extLst>
          </p:cNvPr>
          <p:cNvCxnSpPr>
            <a:cxnSpLocks/>
            <a:stCxn id="44" idx="1"/>
            <a:endCxn id="45" idx="3"/>
          </p:cNvCxnSpPr>
          <p:nvPr/>
        </p:nvCxnSpPr>
        <p:spPr>
          <a:xfrm flipH="1">
            <a:off x="6452848" y="2793906"/>
            <a:ext cx="1219200" cy="984068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EF497E1-3444-45FA-87AC-AC2621B643C4}"/>
              </a:ext>
            </a:extLst>
          </p:cNvPr>
          <p:cNvCxnSpPr>
            <a:stCxn id="43" idx="1"/>
            <a:endCxn id="45" idx="3"/>
          </p:cNvCxnSpPr>
          <p:nvPr/>
        </p:nvCxnSpPr>
        <p:spPr>
          <a:xfrm flipH="1" flipV="1">
            <a:off x="6452848" y="3777974"/>
            <a:ext cx="1215190" cy="139838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B9961E10-3D38-4238-A2D8-3BF2D9A1E1C9}"/>
              </a:ext>
            </a:extLst>
          </p:cNvPr>
          <p:cNvSpPr/>
          <p:nvPr/>
        </p:nvSpPr>
        <p:spPr>
          <a:xfrm>
            <a:off x="3557248" y="1524000"/>
            <a:ext cx="2057400" cy="793743"/>
          </a:xfrm>
          <a:prstGeom prst="rect">
            <a:avLst/>
          </a:prstGeom>
          <a:solidFill>
            <a:srgbClr val="37D8E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Security Profile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644846F-180C-4CF3-A61B-5A9AB071D2A3}"/>
              </a:ext>
            </a:extLst>
          </p:cNvPr>
          <p:cNvCxnSpPr>
            <a:stCxn id="53" idx="3"/>
            <a:endCxn id="44" idx="1"/>
          </p:cNvCxnSpPr>
          <p:nvPr/>
        </p:nvCxnSpPr>
        <p:spPr>
          <a:xfrm>
            <a:off x="5614648" y="1920872"/>
            <a:ext cx="2057400" cy="873034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6AED175-BC18-4F25-8B8F-51C7B5025887}"/>
              </a:ext>
            </a:extLst>
          </p:cNvPr>
          <p:cNvCxnSpPr>
            <a:stCxn id="53" idx="2"/>
            <a:endCxn id="45" idx="0"/>
          </p:cNvCxnSpPr>
          <p:nvPr/>
        </p:nvCxnSpPr>
        <p:spPr>
          <a:xfrm>
            <a:off x="4585948" y="2317743"/>
            <a:ext cx="838200" cy="1063359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D761EE61-9987-4EA6-9233-6EBECBD251EF}"/>
              </a:ext>
            </a:extLst>
          </p:cNvPr>
          <p:cNvSpPr/>
          <p:nvPr/>
        </p:nvSpPr>
        <p:spPr>
          <a:xfrm>
            <a:off x="2433500" y="4628659"/>
            <a:ext cx="2057400" cy="793743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Message Sender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E0A432B-7105-426F-83AC-62EE92239EF4}"/>
              </a:ext>
            </a:extLst>
          </p:cNvPr>
          <p:cNvCxnSpPr>
            <a:stCxn id="58" idx="0"/>
            <a:endCxn id="45" idx="1"/>
          </p:cNvCxnSpPr>
          <p:nvPr/>
        </p:nvCxnSpPr>
        <p:spPr>
          <a:xfrm flipV="1">
            <a:off x="3462200" y="3777974"/>
            <a:ext cx="933248" cy="850685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C913B15-C476-4CC2-9F85-4EC2E092FD5C}"/>
              </a:ext>
            </a:extLst>
          </p:cNvPr>
          <p:cNvCxnSpPr>
            <a:cxnSpLocks/>
            <a:stCxn id="44" idx="3"/>
          </p:cNvCxnSpPr>
          <p:nvPr/>
        </p:nvCxnSpPr>
        <p:spPr>
          <a:xfrm>
            <a:off x="9729448" y="2793906"/>
            <a:ext cx="862352" cy="984067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33F2600F-BB3C-4C67-965A-3249E9FFC849}"/>
              </a:ext>
            </a:extLst>
          </p:cNvPr>
          <p:cNvCxnSpPr>
            <a:cxnSpLocks/>
            <a:stCxn id="43" idx="3"/>
          </p:cNvCxnSpPr>
          <p:nvPr/>
        </p:nvCxnSpPr>
        <p:spPr>
          <a:xfrm flipV="1">
            <a:off x="9725438" y="3886200"/>
            <a:ext cx="866362" cy="1290154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Graphic 65" descr="Envelope">
            <a:extLst>
              <a:ext uri="{FF2B5EF4-FFF2-40B4-BE49-F238E27FC236}">
                <a16:creationId xmlns:a16="http://schemas.microsoft.com/office/drawing/2014/main" id="{31BEF5FC-8B17-4885-BE4B-A29004A99F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87438" y="3209740"/>
            <a:ext cx="1447800" cy="1158872"/>
          </a:xfrm>
          <a:prstGeom prst="rect">
            <a:avLst/>
          </a:prstGeom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A9AA4283-D3FF-4A2C-AB72-06516465AA9E}"/>
              </a:ext>
            </a:extLst>
          </p:cNvPr>
          <p:cNvSpPr/>
          <p:nvPr/>
        </p:nvSpPr>
        <p:spPr>
          <a:xfrm>
            <a:off x="471148" y="2894881"/>
            <a:ext cx="2057400" cy="793743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Forgotten Password Template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251B681-E07B-477D-92A4-F0A7EC8C736D}"/>
              </a:ext>
            </a:extLst>
          </p:cNvPr>
          <p:cNvCxnSpPr>
            <a:stCxn id="69" idx="2"/>
            <a:endCxn id="58" idx="1"/>
          </p:cNvCxnSpPr>
          <p:nvPr/>
        </p:nvCxnSpPr>
        <p:spPr>
          <a:xfrm>
            <a:off x="1499848" y="3688624"/>
            <a:ext cx="933652" cy="1336907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2577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Footer Placeholder 47">
            <a:extLst>
              <a:ext uri="{FF2B5EF4-FFF2-40B4-BE49-F238E27FC236}">
                <a16:creationId xmlns:a16="http://schemas.microsoft.com/office/drawing/2014/main" id="{5B6DE507-AEA7-4983-8E12-671F09971B39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062335" y="6552623"/>
            <a:ext cx="3901440" cy="276999"/>
          </a:xfrm>
        </p:spPr>
        <p:txBody>
          <a:bodyPr/>
          <a:lstStyle/>
          <a:p>
            <a:r>
              <a:rPr lang="en-AU" dirty="0">
                <a:solidFill>
                  <a:srgbClr val="00B0F0"/>
                </a:solidFill>
              </a:rPr>
              <a:t>- NAVAN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ADA2350-D338-456B-8BBA-4002DD900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742" y="-39801"/>
            <a:ext cx="11386515" cy="738664"/>
          </a:xfrm>
        </p:spPr>
        <p:txBody>
          <a:bodyPr/>
          <a:lstStyle/>
          <a:p>
            <a:r>
              <a:rPr lang="en-AU" dirty="0"/>
              <a:t>Send a Verification Code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0F0D6E0-5B0B-4B21-8E1B-06C3475D35DA}"/>
              </a:ext>
            </a:extLst>
          </p:cNvPr>
          <p:cNvSpPr txBox="1"/>
          <p:nvPr/>
        </p:nvSpPr>
        <p:spPr>
          <a:xfrm>
            <a:off x="304800" y="994174"/>
            <a:ext cx="11658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Process:</a:t>
            </a:r>
          </a:p>
          <a:p>
            <a:endParaRPr lang="en-AU" dirty="0">
              <a:solidFill>
                <a:schemeClr val="bg1"/>
              </a:solidFill>
            </a:endParaRPr>
          </a:p>
          <a:p>
            <a:r>
              <a:rPr lang="en-AU" sz="2800" dirty="0">
                <a:solidFill>
                  <a:schemeClr val="bg1"/>
                </a:solidFill>
              </a:rPr>
              <a:t>1. Create a security profile - Select a role with full access</a:t>
            </a:r>
          </a:p>
          <a:p>
            <a:r>
              <a:rPr lang="en-AU" sz="2800" dirty="0">
                <a:solidFill>
                  <a:schemeClr val="bg1"/>
                </a:solidFill>
              </a:rPr>
              <a:t>2. Create an “Active” buyer</a:t>
            </a:r>
          </a:p>
          <a:p>
            <a:r>
              <a:rPr lang="en-AU" sz="2800" dirty="0">
                <a:solidFill>
                  <a:schemeClr val="bg1"/>
                </a:solidFill>
              </a:rPr>
              <a:t>3. Add an “Active” user for the buyer org</a:t>
            </a:r>
          </a:p>
          <a:p>
            <a:r>
              <a:rPr lang="en-AU" sz="2800" dirty="0">
                <a:solidFill>
                  <a:schemeClr val="bg1"/>
                </a:solidFill>
              </a:rPr>
              <a:t>4. Assign security profile to user and buyer </a:t>
            </a:r>
          </a:p>
          <a:p>
            <a:r>
              <a:rPr lang="en-AU" sz="2800" dirty="0">
                <a:solidFill>
                  <a:schemeClr val="bg1"/>
                </a:solidFill>
              </a:rPr>
              <a:t>4. Create New API client with access to the buyer</a:t>
            </a:r>
          </a:p>
          <a:p>
            <a:r>
              <a:rPr lang="en-AU" sz="2800" dirty="0">
                <a:solidFill>
                  <a:schemeClr val="bg1"/>
                </a:solidFill>
              </a:rPr>
              <a:t>5. Message Sender for  forgotten password</a:t>
            </a:r>
          </a:p>
          <a:p>
            <a:r>
              <a:rPr lang="en-AU" sz="2800" dirty="0">
                <a:solidFill>
                  <a:schemeClr val="bg1"/>
                </a:solidFill>
              </a:rPr>
              <a:t>6. Perform message sender assignment to concerned buyer</a:t>
            </a:r>
          </a:p>
          <a:p>
            <a:r>
              <a:rPr lang="en-AU" sz="2800" dirty="0">
                <a:solidFill>
                  <a:schemeClr val="bg1"/>
                </a:solidFill>
              </a:rPr>
              <a:t>7. Provide api client id, user email and correct user name for verification code email</a:t>
            </a:r>
          </a:p>
        </p:txBody>
      </p:sp>
    </p:spTree>
    <p:extLst>
      <p:ext uri="{BB962C8B-B14F-4D97-AF65-F5344CB8AC3E}">
        <p14:creationId xmlns:p14="http://schemas.microsoft.com/office/powerpoint/2010/main" val="3545093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Footer Placeholder 47">
            <a:extLst>
              <a:ext uri="{FF2B5EF4-FFF2-40B4-BE49-F238E27FC236}">
                <a16:creationId xmlns:a16="http://schemas.microsoft.com/office/drawing/2014/main" id="{5B6DE507-AEA7-4983-8E12-671F09971B39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062335" y="6552623"/>
            <a:ext cx="3901440" cy="276999"/>
          </a:xfrm>
        </p:spPr>
        <p:txBody>
          <a:bodyPr/>
          <a:lstStyle/>
          <a:p>
            <a:r>
              <a:rPr lang="en-AU" dirty="0">
                <a:solidFill>
                  <a:srgbClr val="00B0F0"/>
                </a:solidFill>
              </a:rPr>
              <a:t>- NAVAN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ADA2350-D338-456B-8BBA-4002DD900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742" y="-39801"/>
            <a:ext cx="11386515" cy="738664"/>
          </a:xfrm>
        </p:spPr>
        <p:txBody>
          <a:bodyPr/>
          <a:lstStyle/>
          <a:p>
            <a:r>
              <a:rPr lang="en-AU" dirty="0"/>
              <a:t>Verification Code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F09DECD-738B-4C1E-9A5E-7FF71293E76E}"/>
              </a:ext>
            </a:extLst>
          </p:cNvPr>
          <p:cNvSpPr/>
          <p:nvPr/>
        </p:nvSpPr>
        <p:spPr>
          <a:xfrm>
            <a:off x="10515600" y="1211083"/>
            <a:ext cx="533400" cy="528144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/>
              <a:t>P</a:t>
            </a:r>
          </a:p>
          <a:p>
            <a:pPr algn="ctr"/>
            <a:r>
              <a:rPr lang="en-AU" sz="4400" dirty="0"/>
              <a:t>O</a:t>
            </a:r>
          </a:p>
          <a:p>
            <a:pPr algn="ctr"/>
            <a:r>
              <a:rPr lang="en-AU" sz="4400" dirty="0"/>
              <a:t>S</a:t>
            </a:r>
          </a:p>
          <a:p>
            <a:pPr algn="ctr"/>
            <a:r>
              <a:rPr lang="en-AU" sz="4400" dirty="0"/>
              <a:t>T</a:t>
            </a:r>
          </a:p>
        </p:txBody>
      </p:sp>
      <p:sp>
        <p:nvSpPr>
          <p:cNvPr id="3" name="Flowchart: Manual Input 2">
            <a:extLst>
              <a:ext uri="{FF2B5EF4-FFF2-40B4-BE49-F238E27FC236}">
                <a16:creationId xmlns:a16="http://schemas.microsoft.com/office/drawing/2014/main" id="{924597D1-D5D9-4C99-96D5-8195D75E491F}"/>
              </a:ext>
            </a:extLst>
          </p:cNvPr>
          <p:cNvSpPr/>
          <p:nvPr/>
        </p:nvSpPr>
        <p:spPr>
          <a:xfrm>
            <a:off x="1016310" y="4290553"/>
            <a:ext cx="2044344" cy="699175"/>
          </a:xfrm>
          <a:prstGeom prst="flowChartManualInput">
            <a:avLst/>
          </a:prstGeom>
          <a:solidFill>
            <a:srgbClr val="99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Buyer Username</a:t>
            </a:r>
          </a:p>
        </p:txBody>
      </p:sp>
      <p:sp>
        <p:nvSpPr>
          <p:cNvPr id="18" name="Flowchart: Manual Input 17">
            <a:extLst>
              <a:ext uri="{FF2B5EF4-FFF2-40B4-BE49-F238E27FC236}">
                <a16:creationId xmlns:a16="http://schemas.microsoft.com/office/drawing/2014/main" id="{47C789FB-F97A-4482-B9DF-A3BEB37312A2}"/>
              </a:ext>
            </a:extLst>
          </p:cNvPr>
          <p:cNvSpPr/>
          <p:nvPr/>
        </p:nvSpPr>
        <p:spPr>
          <a:xfrm>
            <a:off x="1016310" y="3021886"/>
            <a:ext cx="2044344" cy="699175"/>
          </a:xfrm>
          <a:prstGeom prst="flowChartManualInput">
            <a:avLst/>
          </a:prstGeom>
          <a:solidFill>
            <a:srgbClr val="99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Buyer User Email</a:t>
            </a:r>
          </a:p>
        </p:txBody>
      </p:sp>
      <p:sp>
        <p:nvSpPr>
          <p:cNvPr id="21" name="Flowchart: Manual Input 20">
            <a:extLst>
              <a:ext uri="{FF2B5EF4-FFF2-40B4-BE49-F238E27FC236}">
                <a16:creationId xmlns:a16="http://schemas.microsoft.com/office/drawing/2014/main" id="{3FCE81DD-5B82-436D-B72C-D27DE0BEB79F}"/>
              </a:ext>
            </a:extLst>
          </p:cNvPr>
          <p:cNvSpPr/>
          <p:nvPr/>
        </p:nvSpPr>
        <p:spPr>
          <a:xfrm>
            <a:off x="1016310" y="1688695"/>
            <a:ext cx="2044344" cy="699175"/>
          </a:xfrm>
          <a:prstGeom prst="flowChartManualInput">
            <a:avLst/>
          </a:prstGeom>
          <a:solidFill>
            <a:srgbClr val="99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URL</a:t>
            </a:r>
          </a:p>
        </p:txBody>
      </p:sp>
      <p:sp>
        <p:nvSpPr>
          <p:cNvPr id="22" name="Flowchart: Manual Input 21">
            <a:extLst>
              <a:ext uri="{FF2B5EF4-FFF2-40B4-BE49-F238E27FC236}">
                <a16:creationId xmlns:a16="http://schemas.microsoft.com/office/drawing/2014/main" id="{2199189A-B8FB-433E-AE26-738E11C6770C}"/>
              </a:ext>
            </a:extLst>
          </p:cNvPr>
          <p:cNvSpPr/>
          <p:nvPr/>
        </p:nvSpPr>
        <p:spPr>
          <a:xfrm>
            <a:off x="1016310" y="5559220"/>
            <a:ext cx="2044344" cy="699175"/>
          </a:xfrm>
          <a:prstGeom prst="flowChartManualInpu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/>
              <a:t>* </a:t>
            </a:r>
            <a:r>
              <a:rPr lang="en-AU" b="1" dirty="0">
                <a:solidFill>
                  <a:schemeClr val="bg1"/>
                </a:solidFill>
              </a:rPr>
              <a:t>API Client ID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0F0D6E0-5B0B-4B21-8E1B-06C3475D35DA}"/>
              </a:ext>
            </a:extLst>
          </p:cNvPr>
          <p:cNvSpPr txBox="1"/>
          <p:nvPr/>
        </p:nvSpPr>
        <p:spPr>
          <a:xfrm>
            <a:off x="304800" y="994174"/>
            <a:ext cx="7658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Endpoint: /password/reset – Emails the verification code to Buyer User Email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4229474A-129F-4F8E-AB12-4CC18D23F425}"/>
              </a:ext>
            </a:extLst>
          </p:cNvPr>
          <p:cNvSpPr/>
          <p:nvPr/>
        </p:nvSpPr>
        <p:spPr>
          <a:xfrm>
            <a:off x="4800600" y="1709971"/>
            <a:ext cx="3352800" cy="735033"/>
          </a:xfrm>
          <a:prstGeom prst="rightArrow">
            <a:avLst/>
          </a:prstGeom>
          <a:solidFill>
            <a:srgbClr val="99CCFF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3D567B5B-D5D6-47CC-8D47-1F4A4ACE8664}"/>
              </a:ext>
            </a:extLst>
          </p:cNvPr>
          <p:cNvSpPr/>
          <p:nvPr/>
        </p:nvSpPr>
        <p:spPr>
          <a:xfrm>
            <a:off x="4800600" y="2978544"/>
            <a:ext cx="3352800" cy="735033"/>
          </a:xfrm>
          <a:prstGeom prst="rightArrow">
            <a:avLst/>
          </a:prstGeom>
          <a:solidFill>
            <a:srgbClr val="99CCFF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C5283AEC-B1FD-47D3-ABB5-267925FBA277}"/>
              </a:ext>
            </a:extLst>
          </p:cNvPr>
          <p:cNvSpPr/>
          <p:nvPr/>
        </p:nvSpPr>
        <p:spPr>
          <a:xfrm>
            <a:off x="4800600" y="4247117"/>
            <a:ext cx="3352800" cy="735033"/>
          </a:xfrm>
          <a:prstGeom prst="rightArrow">
            <a:avLst/>
          </a:prstGeom>
          <a:solidFill>
            <a:srgbClr val="99CC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45B90F67-CE9F-41A7-ADCF-A2BAEA8AEB4A}"/>
              </a:ext>
            </a:extLst>
          </p:cNvPr>
          <p:cNvSpPr/>
          <p:nvPr/>
        </p:nvSpPr>
        <p:spPr>
          <a:xfrm>
            <a:off x="4765307" y="5515690"/>
            <a:ext cx="3352800" cy="735033"/>
          </a:xfrm>
          <a:prstGeom prst="rightArrow">
            <a:avLst/>
          </a:prstGeom>
          <a:solidFill>
            <a:srgbClr val="FF0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1553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Footer Placeholder 47">
            <a:extLst>
              <a:ext uri="{FF2B5EF4-FFF2-40B4-BE49-F238E27FC236}">
                <a16:creationId xmlns:a16="http://schemas.microsoft.com/office/drawing/2014/main" id="{5B6DE507-AEA7-4983-8E12-671F09971B39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062335" y="6552623"/>
            <a:ext cx="3901440" cy="276999"/>
          </a:xfrm>
        </p:spPr>
        <p:txBody>
          <a:bodyPr/>
          <a:lstStyle/>
          <a:p>
            <a:r>
              <a:rPr lang="en-AU" dirty="0">
                <a:solidFill>
                  <a:srgbClr val="00B0F0"/>
                </a:solidFill>
              </a:rPr>
              <a:t>- NAVAN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ADA2350-D338-456B-8BBA-4002DD900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742" y="-39801"/>
            <a:ext cx="11386515" cy="738664"/>
          </a:xfrm>
        </p:spPr>
        <p:txBody>
          <a:bodyPr/>
          <a:lstStyle/>
          <a:p>
            <a:r>
              <a:rPr lang="en-AU" dirty="0"/>
              <a:t>Password reset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24F620A-4103-43DA-8936-AC72C4E88FAF}"/>
              </a:ext>
            </a:extLst>
          </p:cNvPr>
          <p:cNvSpPr/>
          <p:nvPr/>
        </p:nvSpPr>
        <p:spPr>
          <a:xfrm>
            <a:off x="1676400" y="1828800"/>
            <a:ext cx="3376631" cy="3429000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20000"/>
                  <a:lumOff val="80000"/>
                </a:schemeClr>
              </a:gs>
              <a:gs pos="50000">
                <a:srgbClr val="C00000"/>
              </a:gs>
              <a:gs pos="100000">
                <a:schemeClr val="bg1"/>
              </a:gs>
            </a:gsLst>
            <a:lin ang="2700000" scaled="1"/>
            <a:tileRect/>
          </a:gra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b="1" dirty="0"/>
              <a:t>Send Verification Code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B227D75-2539-4537-A671-979D9128575F}"/>
              </a:ext>
            </a:extLst>
          </p:cNvPr>
          <p:cNvSpPr/>
          <p:nvPr/>
        </p:nvSpPr>
        <p:spPr>
          <a:xfrm>
            <a:off x="7320721" y="1828800"/>
            <a:ext cx="3376631" cy="3429000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20000"/>
                  <a:lumOff val="80000"/>
                </a:schemeClr>
              </a:gs>
              <a:gs pos="50000">
                <a:srgbClr val="FFFF00"/>
              </a:gs>
              <a:gs pos="100000">
                <a:schemeClr val="bg1"/>
              </a:gs>
            </a:gsLst>
            <a:lin ang="27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b="1" dirty="0">
                <a:solidFill>
                  <a:schemeClr val="tx1"/>
                </a:solidFill>
              </a:rPr>
              <a:t>Reset Password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EE9F3CBC-354A-43A9-8625-CFAA9599AF61}"/>
              </a:ext>
            </a:extLst>
          </p:cNvPr>
          <p:cNvSpPr/>
          <p:nvPr/>
        </p:nvSpPr>
        <p:spPr>
          <a:xfrm>
            <a:off x="5486400" y="2971800"/>
            <a:ext cx="1676400" cy="1143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Verification Code</a:t>
            </a:r>
          </a:p>
        </p:txBody>
      </p:sp>
    </p:spTree>
    <p:extLst>
      <p:ext uri="{BB962C8B-B14F-4D97-AF65-F5344CB8AC3E}">
        <p14:creationId xmlns:p14="http://schemas.microsoft.com/office/powerpoint/2010/main" val="984217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Footer Placeholder 47">
            <a:extLst>
              <a:ext uri="{FF2B5EF4-FFF2-40B4-BE49-F238E27FC236}">
                <a16:creationId xmlns:a16="http://schemas.microsoft.com/office/drawing/2014/main" id="{5B6DE507-AEA7-4983-8E12-671F09971B39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062335" y="6552623"/>
            <a:ext cx="3901440" cy="276999"/>
          </a:xfrm>
        </p:spPr>
        <p:txBody>
          <a:bodyPr/>
          <a:lstStyle/>
          <a:p>
            <a:r>
              <a:rPr lang="en-AU" dirty="0">
                <a:solidFill>
                  <a:srgbClr val="00B0F0"/>
                </a:solidFill>
              </a:rPr>
              <a:t>- NAVAN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ADA2350-D338-456B-8BBA-4002DD900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742" y="-39801"/>
            <a:ext cx="11386515" cy="738664"/>
          </a:xfrm>
        </p:spPr>
        <p:txBody>
          <a:bodyPr/>
          <a:lstStyle/>
          <a:p>
            <a:r>
              <a:rPr lang="en-AU" dirty="0"/>
              <a:t>Reset Password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F09DECD-738B-4C1E-9A5E-7FF71293E76E}"/>
              </a:ext>
            </a:extLst>
          </p:cNvPr>
          <p:cNvSpPr/>
          <p:nvPr/>
        </p:nvSpPr>
        <p:spPr>
          <a:xfrm>
            <a:off x="10515600" y="1211083"/>
            <a:ext cx="533400" cy="5281443"/>
          </a:xfrm>
          <a:prstGeom prst="rect">
            <a:avLst/>
          </a:prstGeom>
          <a:solidFill>
            <a:srgbClr val="E9992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/>
              <a:t>P</a:t>
            </a:r>
          </a:p>
          <a:p>
            <a:pPr algn="ctr"/>
            <a:r>
              <a:rPr lang="en-AU" sz="4400" dirty="0"/>
              <a:t>U</a:t>
            </a:r>
          </a:p>
          <a:p>
            <a:pPr algn="ctr"/>
            <a:r>
              <a:rPr lang="en-AU" sz="4400" dirty="0"/>
              <a:t>T</a:t>
            </a:r>
          </a:p>
        </p:txBody>
      </p:sp>
      <p:sp>
        <p:nvSpPr>
          <p:cNvPr id="3" name="Flowchart: Manual Input 2">
            <a:extLst>
              <a:ext uri="{FF2B5EF4-FFF2-40B4-BE49-F238E27FC236}">
                <a16:creationId xmlns:a16="http://schemas.microsoft.com/office/drawing/2014/main" id="{924597D1-D5D9-4C99-96D5-8195D75E491F}"/>
              </a:ext>
            </a:extLst>
          </p:cNvPr>
          <p:cNvSpPr/>
          <p:nvPr/>
        </p:nvSpPr>
        <p:spPr>
          <a:xfrm>
            <a:off x="1016310" y="4265045"/>
            <a:ext cx="2044344" cy="699175"/>
          </a:xfrm>
          <a:prstGeom prst="flowChartManualInput">
            <a:avLst/>
          </a:prstGeom>
          <a:solidFill>
            <a:srgbClr val="99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Buyer Username</a:t>
            </a:r>
          </a:p>
        </p:txBody>
      </p:sp>
      <p:sp>
        <p:nvSpPr>
          <p:cNvPr id="18" name="Flowchart: Manual Input 17">
            <a:extLst>
              <a:ext uri="{FF2B5EF4-FFF2-40B4-BE49-F238E27FC236}">
                <a16:creationId xmlns:a16="http://schemas.microsoft.com/office/drawing/2014/main" id="{47C789FB-F97A-4482-B9DF-A3BEB37312A2}"/>
              </a:ext>
            </a:extLst>
          </p:cNvPr>
          <p:cNvSpPr/>
          <p:nvPr/>
        </p:nvSpPr>
        <p:spPr>
          <a:xfrm>
            <a:off x="1016310" y="2924782"/>
            <a:ext cx="2044344" cy="699175"/>
          </a:xfrm>
          <a:prstGeom prst="flowChartManualInput">
            <a:avLst/>
          </a:prstGeom>
          <a:solidFill>
            <a:srgbClr val="99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Buyer Password</a:t>
            </a:r>
          </a:p>
        </p:txBody>
      </p:sp>
      <p:sp>
        <p:nvSpPr>
          <p:cNvPr id="21" name="Flowchart: Manual Input 20">
            <a:extLst>
              <a:ext uri="{FF2B5EF4-FFF2-40B4-BE49-F238E27FC236}">
                <a16:creationId xmlns:a16="http://schemas.microsoft.com/office/drawing/2014/main" id="{3FCE81DD-5B82-436D-B72C-D27DE0BEB79F}"/>
              </a:ext>
            </a:extLst>
          </p:cNvPr>
          <p:cNvSpPr/>
          <p:nvPr/>
        </p:nvSpPr>
        <p:spPr>
          <a:xfrm>
            <a:off x="1016310" y="1719215"/>
            <a:ext cx="2044344" cy="699175"/>
          </a:xfrm>
          <a:prstGeom prst="flowChartManualInpu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bg1"/>
                </a:solidFill>
              </a:rPr>
              <a:t>* Verification Code</a:t>
            </a:r>
          </a:p>
        </p:txBody>
      </p:sp>
      <p:sp>
        <p:nvSpPr>
          <p:cNvPr id="22" name="Flowchart: Manual Input 21">
            <a:extLst>
              <a:ext uri="{FF2B5EF4-FFF2-40B4-BE49-F238E27FC236}">
                <a16:creationId xmlns:a16="http://schemas.microsoft.com/office/drawing/2014/main" id="{2199189A-B8FB-433E-AE26-738E11C6770C}"/>
              </a:ext>
            </a:extLst>
          </p:cNvPr>
          <p:cNvSpPr/>
          <p:nvPr/>
        </p:nvSpPr>
        <p:spPr>
          <a:xfrm>
            <a:off x="1016310" y="5559220"/>
            <a:ext cx="2044344" cy="699175"/>
          </a:xfrm>
          <a:prstGeom prst="flowChartManualInpu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/>
              <a:t>* </a:t>
            </a:r>
            <a:r>
              <a:rPr lang="en-AU" b="1" dirty="0">
                <a:solidFill>
                  <a:schemeClr val="bg1"/>
                </a:solidFill>
              </a:rPr>
              <a:t>API Client ID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0F0D6E0-5B0B-4B21-8E1B-06C3475D35DA}"/>
              </a:ext>
            </a:extLst>
          </p:cNvPr>
          <p:cNvSpPr txBox="1"/>
          <p:nvPr/>
        </p:nvSpPr>
        <p:spPr>
          <a:xfrm>
            <a:off x="367923" y="795885"/>
            <a:ext cx="1021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Endpoint: /password/reset/{verificationCode} – Provide new password along with emailed Verification Code</a:t>
            </a:r>
          </a:p>
          <a:p>
            <a:endParaRPr lang="en-AU" dirty="0">
              <a:solidFill>
                <a:schemeClr val="bg1"/>
              </a:solidFill>
            </a:endParaRPr>
          </a:p>
          <a:p>
            <a:r>
              <a:rPr lang="en-AU" dirty="0">
                <a:solidFill>
                  <a:schemeClr val="bg1"/>
                </a:solidFill>
              </a:rPr>
              <a:t>Logoff and logon else you get Unauthenticated error for all API calls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4229474A-129F-4F8E-AB12-4CC18D23F425}"/>
              </a:ext>
            </a:extLst>
          </p:cNvPr>
          <p:cNvSpPr/>
          <p:nvPr/>
        </p:nvSpPr>
        <p:spPr>
          <a:xfrm>
            <a:off x="4800600" y="1709971"/>
            <a:ext cx="3352800" cy="735033"/>
          </a:xfrm>
          <a:prstGeom prst="rightArrow">
            <a:avLst/>
          </a:prstGeom>
          <a:solidFill>
            <a:srgbClr val="FF0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3D567B5B-D5D6-47CC-8D47-1F4A4ACE8664}"/>
              </a:ext>
            </a:extLst>
          </p:cNvPr>
          <p:cNvSpPr/>
          <p:nvPr/>
        </p:nvSpPr>
        <p:spPr>
          <a:xfrm>
            <a:off x="4800600" y="2978544"/>
            <a:ext cx="3352800" cy="735033"/>
          </a:xfrm>
          <a:prstGeom prst="rightArrow">
            <a:avLst/>
          </a:prstGeom>
          <a:solidFill>
            <a:srgbClr val="99CCFF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C5283AEC-B1FD-47D3-ABB5-267925FBA277}"/>
              </a:ext>
            </a:extLst>
          </p:cNvPr>
          <p:cNvSpPr/>
          <p:nvPr/>
        </p:nvSpPr>
        <p:spPr>
          <a:xfrm>
            <a:off x="4800600" y="4247117"/>
            <a:ext cx="3352800" cy="735033"/>
          </a:xfrm>
          <a:prstGeom prst="rightArrow">
            <a:avLst/>
          </a:prstGeom>
          <a:solidFill>
            <a:srgbClr val="99CC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45B90F67-CE9F-41A7-ADCF-A2BAEA8AEB4A}"/>
              </a:ext>
            </a:extLst>
          </p:cNvPr>
          <p:cNvSpPr/>
          <p:nvPr/>
        </p:nvSpPr>
        <p:spPr>
          <a:xfrm>
            <a:off x="4765307" y="5515690"/>
            <a:ext cx="3352800" cy="735033"/>
          </a:xfrm>
          <a:prstGeom prst="rightArrow">
            <a:avLst/>
          </a:prstGeom>
          <a:solidFill>
            <a:srgbClr val="FF0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37032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39801"/>
            <a:ext cx="11484457" cy="757555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2EAC5532-70E3-44EC-8B98-0E685EB79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8833" y="609600"/>
            <a:ext cx="11408258" cy="2893100"/>
          </a:xfrm>
        </p:spPr>
        <p:txBody>
          <a:bodyPr/>
          <a:lstStyle/>
          <a:p>
            <a:endParaRPr lang="en-US" sz="2000" b="1" dirty="0">
              <a:solidFill>
                <a:schemeClr val="bg1"/>
              </a:solidFill>
              <a:hlinkClick r:id="rId2"/>
            </a:endParaRPr>
          </a:p>
          <a:p>
            <a:endParaRPr lang="en-AU" dirty="0">
              <a:solidFill>
                <a:schemeClr val="bg1"/>
              </a:solidFill>
            </a:endParaRPr>
          </a:p>
          <a:p>
            <a:endParaRPr lang="en-AU" dirty="0">
              <a:solidFill>
                <a:schemeClr val="bg1"/>
              </a:solidFill>
            </a:endParaRPr>
          </a:p>
          <a:p>
            <a:endParaRPr lang="en-AU" dirty="0">
              <a:solidFill>
                <a:schemeClr val="bg1"/>
              </a:solidFill>
            </a:endParaRPr>
          </a:p>
          <a:p>
            <a:endParaRPr lang="en-AU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endParaRPr lang="en-US" dirty="0">
              <a:solidFill>
                <a:schemeClr val="bg1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sz="2400" b="1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B0BBCB-C6BD-4CD7-BC09-05284BAD396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AU"/>
              <a:t>- NAVAN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F43ADF-B724-4C60-B13A-D16B1C4EA6C7}"/>
              </a:ext>
            </a:extLst>
          </p:cNvPr>
          <p:cNvSpPr txBox="1"/>
          <p:nvPr/>
        </p:nvSpPr>
        <p:spPr>
          <a:xfrm>
            <a:off x="304800" y="994174"/>
            <a:ext cx="6172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https://ordercloud.io/  </a:t>
            </a:r>
          </a:p>
        </p:txBody>
      </p:sp>
    </p:spTree>
    <p:extLst>
      <p:ext uri="{BB962C8B-B14F-4D97-AF65-F5344CB8AC3E}">
        <p14:creationId xmlns:p14="http://schemas.microsoft.com/office/powerpoint/2010/main" val="4026905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C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6952</TotalTime>
  <Words>248</Words>
  <Application>Microsoft Office PowerPoint</Application>
  <PresentationFormat>Widescreen</PresentationFormat>
  <Paragraphs>70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Carlito</vt:lpstr>
      <vt:lpstr>Trebuchet MS</vt:lpstr>
      <vt:lpstr>Office Theme</vt:lpstr>
      <vt:lpstr>OC – Forgotten Password SITECORE USER GROUP PPT   Oct 4, 2021 </vt:lpstr>
      <vt:lpstr>Forgotten Password Dependencies</vt:lpstr>
      <vt:lpstr>Send a Verification Code</vt:lpstr>
      <vt:lpstr>Send a Verification Code</vt:lpstr>
      <vt:lpstr>Verification Code</vt:lpstr>
      <vt:lpstr>Password reset</vt:lpstr>
      <vt:lpstr>Reset Password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KICK OFF EVENT SITECORE USER GROUP PUNE MAY 23, 2020</dc:title>
  <dc:creator>navadmin</dc:creator>
  <cp:lastModifiedBy>Sundarrajan, Navaneethakrishnan</cp:lastModifiedBy>
  <cp:revision>548</cp:revision>
  <dcterms:created xsi:type="dcterms:W3CDTF">2020-05-22T09:40:25Z</dcterms:created>
  <dcterms:modified xsi:type="dcterms:W3CDTF">2021-10-05T07:42:19Z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2015-02-26T00:00:00Z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2020-05-22T00:00:00Z</vt:filetime>
  </property>
</Properties>
</file>