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2" r:id="rId2"/>
    <p:sldId id="394" r:id="rId3"/>
    <p:sldId id="411" r:id="rId4"/>
    <p:sldId id="402" r:id="rId5"/>
    <p:sldId id="410" r:id="rId6"/>
    <p:sldId id="413" r:id="rId7"/>
    <p:sldId id="412" r:id="rId8"/>
    <p:sldId id="32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rajan, Navaneethakrishnan" initials="SN" lastIdx="1" clrIdx="0">
    <p:extLst>
      <p:ext uri="{19B8F6BF-5375-455C-9EA6-DF929625EA0E}">
        <p15:presenceInfo xmlns:p15="http://schemas.microsoft.com/office/powerpoint/2012/main" userId="S::nsundarrajan@deloitte.com.au::1351bd95-8f4d-47f0-a23a-162b94bdd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D8E9"/>
    <a:srgbClr val="F1EC20"/>
    <a:srgbClr val="F8F690"/>
    <a:srgbClr val="E99923"/>
    <a:srgbClr val="D5B3CE"/>
    <a:srgbClr val="F1A46B"/>
    <a:srgbClr val="99CCFF"/>
    <a:srgbClr val="E9D123"/>
    <a:srgbClr val="FF66FF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3842" autoAdjust="0"/>
  </p:normalViewPr>
  <p:slideViewPr>
    <p:cSldViewPr>
      <p:cViewPr varScale="1">
        <p:scale>
          <a:sx n="99" d="100"/>
          <a:sy n="99" d="100"/>
        </p:scale>
        <p:origin x="72" y="4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62C9-230F-419A-8357-07ED12F1B480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C9FC-FF3A-487F-AD8C-7DE1021B9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C9FC-FF3A-487F-AD8C-7DE1021B99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48DB-B4EB-4C5D-A2AC-D32FE4063A8F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9910-84FF-41A1-8E53-80A432116D25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59" y="0"/>
            <a:ext cx="536600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21E-BF1E-4B2B-A137-EA6DF9755358}" type="datetime1">
              <a:rPr lang="en-US" smtClean="0"/>
              <a:t>10/6/2021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7B4A-767D-4F29-87DC-2826A2B89485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A96-D713-402E-8930-AF16EEB01A1F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524" y="1925066"/>
            <a:ext cx="8108950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71FA-FCA4-4343-B399-779A57E80527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vansitecorenotes.blogspot.com/2021/07/dotnet-sitecore-ser-push-or-dotn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79" y="2581310"/>
            <a:ext cx="10256521" cy="226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250"/>
              </a:spcBef>
            </a:pPr>
            <a:r>
              <a:rPr lang="en-US" sz="6000" spc="-300" dirty="0"/>
              <a:t>OC – Forgotten Password</a:t>
            </a:r>
            <a:br>
              <a:rPr lang="en-US" sz="6000" spc="-300" dirty="0"/>
            </a:br>
            <a:r>
              <a:rPr lang="en-US" sz="2000" spc="-5" dirty="0">
                <a:latin typeface="Carlito"/>
                <a:cs typeface="Carlito"/>
              </a:rPr>
              <a:t>SITECORE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USER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GROUP PPT	  Oct</a:t>
            </a:r>
            <a:r>
              <a:rPr lang="en-US" sz="2000" spc="-10" dirty="0">
                <a:latin typeface="Carlito"/>
                <a:cs typeface="Carlito"/>
              </a:rPr>
              <a:t> 4</a:t>
            </a:r>
            <a:r>
              <a:rPr lang="en-US" sz="2000" dirty="0">
                <a:latin typeface="Carlito"/>
                <a:cs typeface="Carlito"/>
              </a:rPr>
              <a:t>,</a:t>
            </a:r>
            <a:r>
              <a:rPr lang="en-US" sz="2000" spc="-4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2021</a:t>
            </a:r>
            <a:br>
              <a:rPr lang="en-US" sz="6000" spc="-300" dirty="0"/>
            </a:br>
            <a:endParaRPr sz="2000" spc="-85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D2A055-77B8-47C9-94ED-13094D747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13673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Forgotten Password Dependencies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980E54-D2D4-44B0-B2C9-2D9A772F9DAF}"/>
              </a:ext>
            </a:extLst>
          </p:cNvPr>
          <p:cNvSpPr/>
          <p:nvPr/>
        </p:nvSpPr>
        <p:spPr>
          <a:xfrm>
            <a:off x="8763000" y="2514600"/>
            <a:ext cx="2614631" cy="259704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C00000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Forgotten Password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CB646CA0-FA8D-413A-B338-08C4AE09C466}"/>
              </a:ext>
            </a:extLst>
          </p:cNvPr>
          <p:cNvSpPr/>
          <p:nvPr/>
        </p:nvSpPr>
        <p:spPr>
          <a:xfrm>
            <a:off x="1039331" y="1382124"/>
            <a:ext cx="2590800" cy="1143000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API Client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CCF352-E000-4EDB-952D-952BA6AE09EC}"/>
              </a:ext>
            </a:extLst>
          </p:cNvPr>
          <p:cNvCxnSpPr>
            <a:cxnSpLocks/>
            <a:stCxn id="38" idx="6"/>
            <a:endCxn id="5" idx="1"/>
          </p:cNvCxnSpPr>
          <p:nvPr/>
        </p:nvCxnSpPr>
        <p:spPr>
          <a:xfrm>
            <a:off x="8305800" y="1826697"/>
            <a:ext cx="840104" cy="1068231"/>
          </a:xfrm>
          <a:prstGeom prst="straightConnector1">
            <a:avLst/>
          </a:prstGeom>
          <a:ln w="34925">
            <a:solidFill>
              <a:srgbClr val="F1EC2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9548EBE0-C5BF-41D4-AEE4-B808B228B2FD}"/>
              </a:ext>
            </a:extLst>
          </p:cNvPr>
          <p:cNvSpPr/>
          <p:nvPr/>
        </p:nvSpPr>
        <p:spPr>
          <a:xfrm>
            <a:off x="1007607" y="2952889"/>
            <a:ext cx="2590800" cy="1143000"/>
          </a:xfrm>
          <a:prstGeom prst="round2Same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Message Sender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1D09C-1E29-4EBC-94EE-34DD7C1BC31A}"/>
              </a:ext>
            </a:extLst>
          </p:cNvPr>
          <p:cNvCxnSpPr>
            <a:stCxn id="12" idx="0"/>
            <a:endCxn id="5" idx="2"/>
          </p:cNvCxnSpPr>
          <p:nvPr/>
        </p:nvCxnSpPr>
        <p:spPr>
          <a:xfrm>
            <a:off x="3598407" y="3524389"/>
            <a:ext cx="5164593" cy="288733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7858B4-9AAF-4FA7-944F-77AF4415551B}"/>
              </a:ext>
            </a:extLst>
          </p:cNvPr>
          <p:cNvSpPr/>
          <p:nvPr/>
        </p:nvSpPr>
        <p:spPr>
          <a:xfrm>
            <a:off x="1111585" y="4523654"/>
            <a:ext cx="2438400" cy="16002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/>
              <a:t>Buyer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512CAB-447A-4BD4-B4BF-C6801B956A4C}"/>
              </a:ext>
            </a:extLst>
          </p:cNvPr>
          <p:cNvSpPr/>
          <p:nvPr/>
        </p:nvSpPr>
        <p:spPr>
          <a:xfrm>
            <a:off x="6099640" y="4896433"/>
            <a:ext cx="2438400" cy="16002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098FD1-8918-492D-BEF6-A671FAB124D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549985" y="4095889"/>
            <a:ext cx="5213015" cy="1227865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8F8F5D-6B80-4C4A-9BF3-01C52F5D4B2E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V="1">
            <a:off x="8538040" y="4731315"/>
            <a:ext cx="607864" cy="965218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EA32AA-0B5A-4419-856E-D053B2BCEF5A}"/>
              </a:ext>
            </a:extLst>
          </p:cNvPr>
          <p:cNvSpPr/>
          <p:nvPr/>
        </p:nvSpPr>
        <p:spPr>
          <a:xfrm>
            <a:off x="6324598" y="884693"/>
            <a:ext cx="1981202" cy="1884008"/>
          </a:xfrm>
          <a:prstGeom prst="ellipse">
            <a:avLst/>
          </a:prstGeom>
          <a:gradFill flip="none" rotWithShape="1">
            <a:gsLst>
              <a:gs pos="0">
                <a:srgbClr val="58C8C5"/>
              </a:gs>
              <a:gs pos="50000">
                <a:srgbClr val="15E1F7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/>
              <a:t>Security Profile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873D85-17CD-419F-A292-7351D4B9E0C8}"/>
              </a:ext>
            </a:extLst>
          </p:cNvPr>
          <p:cNvCxnSpPr>
            <a:cxnSpLocks/>
          </p:cNvCxnSpPr>
          <p:nvPr/>
        </p:nvCxnSpPr>
        <p:spPr>
          <a:xfrm>
            <a:off x="3653962" y="1955003"/>
            <a:ext cx="5109038" cy="1503910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2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Send a Verification 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B72B6C-0362-46EA-B662-31E4FB22C72A}"/>
              </a:ext>
            </a:extLst>
          </p:cNvPr>
          <p:cNvSpPr/>
          <p:nvPr/>
        </p:nvSpPr>
        <p:spPr>
          <a:xfrm>
            <a:off x="7668038" y="4779482"/>
            <a:ext cx="2057400" cy="7937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API Client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31EF4A-E817-4AC9-B49D-C6717B53F61C}"/>
              </a:ext>
            </a:extLst>
          </p:cNvPr>
          <p:cNvSpPr/>
          <p:nvPr/>
        </p:nvSpPr>
        <p:spPr>
          <a:xfrm>
            <a:off x="7672048" y="2397034"/>
            <a:ext cx="2057400" cy="793743"/>
          </a:xfrm>
          <a:prstGeom prst="rect">
            <a:avLst/>
          </a:prstGeom>
          <a:solidFill>
            <a:srgbClr val="D5B3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Active User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414A5B-63DC-45AD-87F3-C597923C720C}"/>
              </a:ext>
            </a:extLst>
          </p:cNvPr>
          <p:cNvSpPr/>
          <p:nvPr/>
        </p:nvSpPr>
        <p:spPr>
          <a:xfrm>
            <a:off x="4395448" y="3381102"/>
            <a:ext cx="2057400" cy="7937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Active Buyer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A4431-0E74-4B5B-93C1-397144183A44}"/>
              </a:ext>
            </a:extLst>
          </p:cNvPr>
          <p:cNvCxnSpPr>
            <a:cxnSpLocks/>
            <a:stCxn id="44" idx="1"/>
            <a:endCxn id="45" idx="3"/>
          </p:cNvCxnSpPr>
          <p:nvPr/>
        </p:nvCxnSpPr>
        <p:spPr>
          <a:xfrm flipH="1">
            <a:off x="6452848" y="2793906"/>
            <a:ext cx="1219200" cy="984068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F497E1-3444-45FA-87AC-AC2621B643C4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 flipV="1">
            <a:off x="6452848" y="3777974"/>
            <a:ext cx="1215190" cy="1398380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9961E10-3D38-4238-A2D8-3BF2D9A1E1C9}"/>
              </a:ext>
            </a:extLst>
          </p:cNvPr>
          <p:cNvSpPr/>
          <p:nvPr/>
        </p:nvSpPr>
        <p:spPr>
          <a:xfrm>
            <a:off x="3557248" y="1524000"/>
            <a:ext cx="2057400" cy="793743"/>
          </a:xfrm>
          <a:prstGeom prst="rect">
            <a:avLst/>
          </a:prstGeom>
          <a:solidFill>
            <a:srgbClr val="37D8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Security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44846F-180C-4CF3-A61B-5A9AB071D2A3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>
            <a:off x="5614648" y="1920872"/>
            <a:ext cx="2057400" cy="873034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AED175-BC18-4F25-8B8F-51C7B5025887}"/>
              </a:ext>
            </a:extLst>
          </p:cNvPr>
          <p:cNvCxnSpPr>
            <a:stCxn id="53" idx="2"/>
            <a:endCxn id="45" idx="0"/>
          </p:cNvCxnSpPr>
          <p:nvPr/>
        </p:nvCxnSpPr>
        <p:spPr>
          <a:xfrm>
            <a:off x="4585948" y="2317743"/>
            <a:ext cx="838200" cy="1063359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1EE61-9987-4EA6-9233-6EBECBD251EF}"/>
              </a:ext>
            </a:extLst>
          </p:cNvPr>
          <p:cNvSpPr/>
          <p:nvPr/>
        </p:nvSpPr>
        <p:spPr>
          <a:xfrm>
            <a:off x="2433500" y="4628659"/>
            <a:ext cx="2057400" cy="79374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Message Sender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0A432B-7105-426F-83AC-62EE92239EF4}"/>
              </a:ext>
            </a:extLst>
          </p:cNvPr>
          <p:cNvCxnSpPr>
            <a:stCxn id="58" idx="0"/>
            <a:endCxn id="45" idx="1"/>
          </p:cNvCxnSpPr>
          <p:nvPr/>
        </p:nvCxnSpPr>
        <p:spPr>
          <a:xfrm flipV="1">
            <a:off x="3462200" y="3777974"/>
            <a:ext cx="933248" cy="850685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13B15-C476-4CC2-9F85-4EC2E092FD5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729448" y="2793906"/>
            <a:ext cx="862352" cy="984067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F2600F-BB3C-4C67-965A-3249E9FFC849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725438" y="3886200"/>
            <a:ext cx="866362" cy="1290154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Envelope">
            <a:extLst>
              <a:ext uri="{FF2B5EF4-FFF2-40B4-BE49-F238E27FC236}">
                <a16:creationId xmlns:a16="http://schemas.microsoft.com/office/drawing/2014/main" id="{31BEF5FC-8B17-4885-BE4B-A29004A99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7438" y="3209740"/>
            <a:ext cx="1447800" cy="1158872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9AA4283-D3FF-4A2C-AB72-06516465AA9E}"/>
              </a:ext>
            </a:extLst>
          </p:cNvPr>
          <p:cNvSpPr/>
          <p:nvPr/>
        </p:nvSpPr>
        <p:spPr>
          <a:xfrm>
            <a:off x="471148" y="2894881"/>
            <a:ext cx="2057400" cy="793743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Forgotten Password Template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51B681-E07B-477D-92A4-F0A7EC8C736D}"/>
              </a:ext>
            </a:extLst>
          </p:cNvPr>
          <p:cNvCxnSpPr>
            <a:stCxn id="69" idx="2"/>
            <a:endCxn id="58" idx="1"/>
          </p:cNvCxnSpPr>
          <p:nvPr/>
        </p:nvCxnSpPr>
        <p:spPr>
          <a:xfrm>
            <a:off x="1499848" y="3688624"/>
            <a:ext cx="933652" cy="1336907"/>
          </a:xfrm>
          <a:prstGeom prst="straightConnector1">
            <a:avLst/>
          </a:prstGeom>
          <a:ln w="3492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7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Send a Verification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0D6E0-5B0B-4B21-8E1B-06C3475D35DA}"/>
              </a:ext>
            </a:extLst>
          </p:cNvPr>
          <p:cNvSpPr txBox="1"/>
          <p:nvPr/>
        </p:nvSpPr>
        <p:spPr>
          <a:xfrm>
            <a:off x="304800" y="994174"/>
            <a:ext cx="1165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Process: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1. Create a security profile - Select a role with full access</a:t>
            </a:r>
          </a:p>
          <a:p>
            <a:r>
              <a:rPr lang="en-AU" sz="2800" dirty="0">
                <a:solidFill>
                  <a:schemeClr val="bg1"/>
                </a:solidFill>
              </a:rPr>
              <a:t>2. Create an “Active” buyer</a:t>
            </a:r>
          </a:p>
          <a:p>
            <a:r>
              <a:rPr lang="en-AU" sz="2800" dirty="0">
                <a:solidFill>
                  <a:schemeClr val="bg1"/>
                </a:solidFill>
              </a:rPr>
              <a:t>3. Add an “Active” user for the buyer org</a:t>
            </a:r>
          </a:p>
          <a:p>
            <a:r>
              <a:rPr lang="en-AU" sz="2800" dirty="0">
                <a:solidFill>
                  <a:schemeClr val="bg1"/>
                </a:solidFill>
              </a:rPr>
              <a:t>4. Assign security profile to user and buyer </a:t>
            </a:r>
          </a:p>
          <a:p>
            <a:r>
              <a:rPr lang="en-AU" sz="2800" dirty="0">
                <a:solidFill>
                  <a:schemeClr val="bg1"/>
                </a:solidFill>
              </a:rPr>
              <a:t>4. Create New API client with access to the buyer</a:t>
            </a:r>
          </a:p>
          <a:p>
            <a:r>
              <a:rPr lang="en-AU" sz="2800" dirty="0">
                <a:solidFill>
                  <a:schemeClr val="bg1"/>
                </a:solidFill>
              </a:rPr>
              <a:t>5. Message Sender for  forgotten password</a:t>
            </a:r>
          </a:p>
          <a:p>
            <a:r>
              <a:rPr lang="en-AU" sz="2800" dirty="0">
                <a:solidFill>
                  <a:schemeClr val="bg1"/>
                </a:solidFill>
              </a:rPr>
              <a:t>6. Perform message sender assignment to concerned buyer</a:t>
            </a:r>
          </a:p>
          <a:p>
            <a:r>
              <a:rPr lang="en-AU" sz="2800" dirty="0">
                <a:solidFill>
                  <a:schemeClr val="bg1"/>
                </a:solidFill>
              </a:rPr>
              <a:t>7. Provide api client id, user email and correct user name for verification code email</a:t>
            </a:r>
          </a:p>
        </p:txBody>
      </p:sp>
    </p:spTree>
    <p:extLst>
      <p:ext uri="{BB962C8B-B14F-4D97-AF65-F5344CB8AC3E}">
        <p14:creationId xmlns:p14="http://schemas.microsoft.com/office/powerpoint/2010/main" val="35450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Send a Verification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515600" y="1211083"/>
            <a:ext cx="533400" cy="52814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</a:t>
            </a:r>
          </a:p>
          <a:p>
            <a:pPr algn="ctr"/>
            <a:r>
              <a:rPr lang="en-AU" sz="4400" dirty="0"/>
              <a:t>O</a:t>
            </a:r>
          </a:p>
          <a:p>
            <a:pPr algn="ctr"/>
            <a:r>
              <a:rPr lang="en-AU" sz="4400" dirty="0"/>
              <a:t>S</a:t>
            </a:r>
          </a:p>
          <a:p>
            <a:pPr algn="ctr"/>
            <a:r>
              <a:rPr lang="en-AU" sz="4400" dirty="0"/>
              <a:t>T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924597D1-D5D9-4C99-96D5-8195D75E491F}"/>
              </a:ext>
            </a:extLst>
          </p:cNvPr>
          <p:cNvSpPr/>
          <p:nvPr/>
        </p:nvSpPr>
        <p:spPr>
          <a:xfrm>
            <a:off x="1016310" y="4290553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Buyer Username</a:t>
            </a:r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7C789FB-F97A-4482-B9DF-A3BEB37312A2}"/>
              </a:ext>
            </a:extLst>
          </p:cNvPr>
          <p:cNvSpPr/>
          <p:nvPr/>
        </p:nvSpPr>
        <p:spPr>
          <a:xfrm>
            <a:off x="1016310" y="3021886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Buyer User Email</a:t>
            </a:r>
          </a:p>
        </p:txBody>
      </p:sp>
      <p:sp>
        <p:nvSpPr>
          <p:cNvPr id="21" name="Flowchart: Manual Input 20">
            <a:extLst>
              <a:ext uri="{FF2B5EF4-FFF2-40B4-BE49-F238E27FC236}">
                <a16:creationId xmlns:a16="http://schemas.microsoft.com/office/drawing/2014/main" id="{3FCE81DD-5B82-436D-B72C-D27DE0BEB79F}"/>
              </a:ext>
            </a:extLst>
          </p:cNvPr>
          <p:cNvSpPr/>
          <p:nvPr/>
        </p:nvSpPr>
        <p:spPr>
          <a:xfrm>
            <a:off x="1016310" y="1688695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2199189A-B8FB-433E-AE26-738E11C6770C}"/>
              </a:ext>
            </a:extLst>
          </p:cNvPr>
          <p:cNvSpPr/>
          <p:nvPr/>
        </p:nvSpPr>
        <p:spPr>
          <a:xfrm>
            <a:off x="1016310" y="5559220"/>
            <a:ext cx="2044344" cy="699175"/>
          </a:xfrm>
          <a:prstGeom prst="flowChartManualIn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* </a:t>
            </a:r>
            <a:r>
              <a:rPr lang="en-AU" b="1" dirty="0">
                <a:solidFill>
                  <a:schemeClr val="bg1"/>
                </a:solidFill>
              </a:rPr>
              <a:t>API Client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0D6E0-5B0B-4B21-8E1B-06C3475D35DA}"/>
              </a:ext>
            </a:extLst>
          </p:cNvPr>
          <p:cNvSpPr txBox="1"/>
          <p:nvPr/>
        </p:nvSpPr>
        <p:spPr>
          <a:xfrm>
            <a:off x="304800" y="994174"/>
            <a:ext cx="765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Endpoint: /password/reset – Emails the verification code to Buyer User Email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229474A-129F-4F8E-AB12-4CC18D23F425}"/>
              </a:ext>
            </a:extLst>
          </p:cNvPr>
          <p:cNvSpPr/>
          <p:nvPr/>
        </p:nvSpPr>
        <p:spPr>
          <a:xfrm>
            <a:off x="4800600" y="1709971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567B5B-D5D6-47CC-8D47-1F4A4ACE8664}"/>
              </a:ext>
            </a:extLst>
          </p:cNvPr>
          <p:cNvSpPr/>
          <p:nvPr/>
        </p:nvSpPr>
        <p:spPr>
          <a:xfrm>
            <a:off x="4800600" y="2978544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283AEC-B1FD-47D3-ABB5-267925FBA277}"/>
              </a:ext>
            </a:extLst>
          </p:cNvPr>
          <p:cNvSpPr/>
          <p:nvPr/>
        </p:nvSpPr>
        <p:spPr>
          <a:xfrm>
            <a:off x="4800600" y="4247117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B90F67-CE9F-41A7-ADCF-A2BAEA8AEB4A}"/>
              </a:ext>
            </a:extLst>
          </p:cNvPr>
          <p:cNvSpPr/>
          <p:nvPr/>
        </p:nvSpPr>
        <p:spPr>
          <a:xfrm>
            <a:off x="4765307" y="5515690"/>
            <a:ext cx="3352800" cy="735033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55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Password reset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4F620A-4103-43DA-8936-AC72C4E88FAF}"/>
              </a:ext>
            </a:extLst>
          </p:cNvPr>
          <p:cNvSpPr/>
          <p:nvPr/>
        </p:nvSpPr>
        <p:spPr>
          <a:xfrm>
            <a:off x="1676400" y="1828800"/>
            <a:ext cx="3376631" cy="3429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C00000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/>
              <a:t>Send Verification Code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227D75-2539-4537-A671-979D9128575F}"/>
              </a:ext>
            </a:extLst>
          </p:cNvPr>
          <p:cNvSpPr/>
          <p:nvPr/>
        </p:nvSpPr>
        <p:spPr>
          <a:xfrm>
            <a:off x="7320721" y="1828800"/>
            <a:ext cx="3376631" cy="3429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FFFF00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chemeClr val="tx1"/>
                </a:solidFill>
              </a:rPr>
              <a:t>Reset Password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E9F3CBC-354A-43A9-8625-CFAA9599AF61}"/>
              </a:ext>
            </a:extLst>
          </p:cNvPr>
          <p:cNvSpPr/>
          <p:nvPr/>
        </p:nvSpPr>
        <p:spPr>
          <a:xfrm>
            <a:off x="5486400" y="2971800"/>
            <a:ext cx="16764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Verification Code</a:t>
            </a:r>
          </a:p>
        </p:txBody>
      </p:sp>
    </p:spTree>
    <p:extLst>
      <p:ext uri="{BB962C8B-B14F-4D97-AF65-F5344CB8AC3E}">
        <p14:creationId xmlns:p14="http://schemas.microsoft.com/office/powerpoint/2010/main" val="98421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62335" y="6552623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Reset 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9DECD-738B-4C1E-9A5E-7FF71293E76E}"/>
              </a:ext>
            </a:extLst>
          </p:cNvPr>
          <p:cNvSpPr/>
          <p:nvPr/>
        </p:nvSpPr>
        <p:spPr>
          <a:xfrm>
            <a:off x="10515600" y="1211083"/>
            <a:ext cx="533400" cy="5281443"/>
          </a:xfrm>
          <a:prstGeom prst="rect">
            <a:avLst/>
          </a:prstGeom>
          <a:solidFill>
            <a:srgbClr val="E9992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/>
              <a:t>P</a:t>
            </a:r>
          </a:p>
          <a:p>
            <a:pPr algn="ctr"/>
            <a:r>
              <a:rPr lang="en-AU" sz="4400" dirty="0"/>
              <a:t>U</a:t>
            </a:r>
          </a:p>
          <a:p>
            <a:pPr algn="ctr"/>
            <a:r>
              <a:rPr lang="en-AU" sz="4400" dirty="0"/>
              <a:t>T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924597D1-D5D9-4C99-96D5-8195D75E491F}"/>
              </a:ext>
            </a:extLst>
          </p:cNvPr>
          <p:cNvSpPr/>
          <p:nvPr/>
        </p:nvSpPr>
        <p:spPr>
          <a:xfrm>
            <a:off x="1016310" y="4265045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Buyer Username</a:t>
            </a:r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7C789FB-F97A-4482-B9DF-A3BEB37312A2}"/>
              </a:ext>
            </a:extLst>
          </p:cNvPr>
          <p:cNvSpPr/>
          <p:nvPr/>
        </p:nvSpPr>
        <p:spPr>
          <a:xfrm>
            <a:off x="1016310" y="2924782"/>
            <a:ext cx="2044344" cy="699175"/>
          </a:xfrm>
          <a:prstGeom prst="flowChartManualInpu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Buyer Password</a:t>
            </a:r>
          </a:p>
        </p:txBody>
      </p:sp>
      <p:sp>
        <p:nvSpPr>
          <p:cNvPr id="21" name="Flowchart: Manual Input 20">
            <a:extLst>
              <a:ext uri="{FF2B5EF4-FFF2-40B4-BE49-F238E27FC236}">
                <a16:creationId xmlns:a16="http://schemas.microsoft.com/office/drawing/2014/main" id="{3FCE81DD-5B82-436D-B72C-D27DE0BEB79F}"/>
              </a:ext>
            </a:extLst>
          </p:cNvPr>
          <p:cNvSpPr/>
          <p:nvPr/>
        </p:nvSpPr>
        <p:spPr>
          <a:xfrm>
            <a:off x="1016310" y="1719215"/>
            <a:ext cx="2044344" cy="699175"/>
          </a:xfrm>
          <a:prstGeom prst="flowChartManualIn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* Verification Code</a:t>
            </a:r>
          </a:p>
        </p:txBody>
      </p:sp>
      <p:sp>
        <p:nvSpPr>
          <p:cNvPr id="22" name="Flowchart: Manual Input 21">
            <a:extLst>
              <a:ext uri="{FF2B5EF4-FFF2-40B4-BE49-F238E27FC236}">
                <a16:creationId xmlns:a16="http://schemas.microsoft.com/office/drawing/2014/main" id="{2199189A-B8FB-433E-AE26-738E11C6770C}"/>
              </a:ext>
            </a:extLst>
          </p:cNvPr>
          <p:cNvSpPr/>
          <p:nvPr/>
        </p:nvSpPr>
        <p:spPr>
          <a:xfrm>
            <a:off x="1016310" y="5559220"/>
            <a:ext cx="2044344" cy="699175"/>
          </a:xfrm>
          <a:prstGeom prst="flowChartManualIn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* </a:t>
            </a:r>
            <a:r>
              <a:rPr lang="en-AU" b="1" dirty="0">
                <a:solidFill>
                  <a:schemeClr val="bg1"/>
                </a:solidFill>
              </a:rPr>
              <a:t>API Client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0D6E0-5B0B-4B21-8E1B-06C3475D35DA}"/>
              </a:ext>
            </a:extLst>
          </p:cNvPr>
          <p:cNvSpPr txBox="1"/>
          <p:nvPr/>
        </p:nvSpPr>
        <p:spPr>
          <a:xfrm>
            <a:off x="367923" y="795885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Endpoint: /password/reset/{verificationCode} – Provide new password along with emailed Verification Code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Logoff and logon else you get Unauthenticated error for all API calls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229474A-129F-4F8E-AB12-4CC18D23F425}"/>
              </a:ext>
            </a:extLst>
          </p:cNvPr>
          <p:cNvSpPr/>
          <p:nvPr/>
        </p:nvSpPr>
        <p:spPr>
          <a:xfrm>
            <a:off x="4800600" y="1709971"/>
            <a:ext cx="3352800" cy="735033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D567B5B-D5D6-47CC-8D47-1F4A4ACE8664}"/>
              </a:ext>
            </a:extLst>
          </p:cNvPr>
          <p:cNvSpPr/>
          <p:nvPr/>
        </p:nvSpPr>
        <p:spPr>
          <a:xfrm>
            <a:off x="4800600" y="2978544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283AEC-B1FD-47D3-ABB5-267925FBA277}"/>
              </a:ext>
            </a:extLst>
          </p:cNvPr>
          <p:cNvSpPr/>
          <p:nvPr/>
        </p:nvSpPr>
        <p:spPr>
          <a:xfrm>
            <a:off x="4800600" y="4247117"/>
            <a:ext cx="3352800" cy="735033"/>
          </a:xfrm>
          <a:prstGeom prst="rightArrow">
            <a:avLst/>
          </a:prstGeom>
          <a:solidFill>
            <a:srgbClr val="99CC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5B90F67-CE9F-41A7-ADCF-A2BAEA8AEB4A}"/>
              </a:ext>
            </a:extLst>
          </p:cNvPr>
          <p:cNvSpPr/>
          <p:nvPr/>
        </p:nvSpPr>
        <p:spPr>
          <a:xfrm>
            <a:off x="4765307" y="5515690"/>
            <a:ext cx="3352800" cy="735033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03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484457" cy="7575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AC5532-70E3-44EC-8B98-0E685EB7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33" y="609600"/>
            <a:ext cx="11408258" cy="2893100"/>
          </a:xfrm>
        </p:spPr>
        <p:txBody>
          <a:bodyPr/>
          <a:lstStyle/>
          <a:p>
            <a:endParaRPr lang="en-US" sz="2000" b="1" dirty="0">
              <a:solidFill>
                <a:schemeClr val="bg1"/>
              </a:solidFill>
              <a:hlinkClick r:id="rId2"/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BBCB-C6BD-4CD7-BC09-05284BAD39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AU"/>
              <a:t>- NAVAN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43ADF-B724-4C60-B13A-D16B1C4EA6C7}"/>
              </a:ext>
            </a:extLst>
          </p:cNvPr>
          <p:cNvSpPr txBox="1"/>
          <p:nvPr/>
        </p:nvSpPr>
        <p:spPr>
          <a:xfrm>
            <a:off x="304800" y="994174"/>
            <a:ext cx="617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https://ordercloud.io/  </a:t>
            </a:r>
          </a:p>
        </p:txBody>
      </p:sp>
    </p:spTree>
    <p:extLst>
      <p:ext uri="{BB962C8B-B14F-4D97-AF65-F5344CB8AC3E}">
        <p14:creationId xmlns:p14="http://schemas.microsoft.com/office/powerpoint/2010/main" val="40269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Words>250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Carlito</vt:lpstr>
      <vt:lpstr>Trebuchet MS</vt:lpstr>
      <vt:lpstr>Office Theme</vt:lpstr>
      <vt:lpstr>OC – Forgotten Password SITECORE USER GROUP PPT   Oct 4, 2021 </vt:lpstr>
      <vt:lpstr>Forgotten Password Dependencies</vt:lpstr>
      <vt:lpstr>Send a Verification Code</vt:lpstr>
      <vt:lpstr>Send a Verification Code</vt:lpstr>
      <vt:lpstr>Send a Verification Code</vt:lpstr>
      <vt:lpstr>Password reset</vt:lpstr>
      <vt:lpstr>Reset Password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EVENT SITECORE USER GROUP PUNE MAY 23, 2020</dc:title>
  <dc:creator>navadmin</dc:creator>
  <cp:lastModifiedBy>Sundarrajan, Navaneethakrishnan</cp:lastModifiedBy>
  <cp:revision>549</cp:revision>
  <dcterms:created xsi:type="dcterms:W3CDTF">2020-05-22T09:40:25Z</dcterms:created>
  <dcterms:modified xsi:type="dcterms:W3CDTF">2021-10-05T20:46:18Z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