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3" r:id="rId3"/>
  </p:sldMasterIdLst>
  <p:notesMasterIdLst>
    <p:notesMasterId r:id="rId64"/>
  </p:notesMasterIdLst>
  <p:sldIdLst>
    <p:sldId id="292" r:id="rId4"/>
    <p:sldId id="459" r:id="rId5"/>
    <p:sldId id="460" r:id="rId6"/>
    <p:sldId id="492" r:id="rId7"/>
    <p:sldId id="491" r:id="rId8"/>
    <p:sldId id="504" r:id="rId9"/>
    <p:sldId id="505" r:id="rId10"/>
    <p:sldId id="472" r:id="rId11"/>
    <p:sldId id="469" r:id="rId12"/>
    <p:sldId id="508" r:id="rId13"/>
    <p:sldId id="506" r:id="rId14"/>
    <p:sldId id="507" r:id="rId15"/>
    <p:sldId id="400" r:id="rId16"/>
    <p:sldId id="510" r:id="rId17"/>
    <p:sldId id="393" r:id="rId18"/>
    <p:sldId id="511" r:id="rId19"/>
    <p:sldId id="512" r:id="rId20"/>
    <p:sldId id="531" r:id="rId21"/>
    <p:sldId id="514" r:id="rId22"/>
    <p:sldId id="528" r:id="rId23"/>
    <p:sldId id="513" r:id="rId24"/>
    <p:sldId id="463" r:id="rId25"/>
    <p:sldId id="519" r:id="rId26"/>
    <p:sldId id="520" r:id="rId27"/>
    <p:sldId id="515" r:id="rId28"/>
    <p:sldId id="521" r:id="rId29"/>
    <p:sldId id="532" r:id="rId30"/>
    <p:sldId id="464" r:id="rId31"/>
    <p:sldId id="516" r:id="rId32"/>
    <p:sldId id="518" r:id="rId33"/>
    <p:sldId id="538" r:id="rId34"/>
    <p:sldId id="517" r:id="rId35"/>
    <p:sldId id="533" r:id="rId36"/>
    <p:sldId id="547" r:id="rId37"/>
    <p:sldId id="539" r:id="rId38"/>
    <p:sldId id="465" r:id="rId39"/>
    <p:sldId id="471" r:id="rId40"/>
    <p:sldId id="541" r:id="rId41"/>
    <p:sldId id="534" r:id="rId42"/>
    <p:sldId id="466" r:id="rId43"/>
    <p:sldId id="535" r:id="rId44"/>
    <p:sldId id="527" r:id="rId45"/>
    <p:sldId id="542" r:id="rId46"/>
    <p:sldId id="543" r:id="rId47"/>
    <p:sldId id="536" r:id="rId48"/>
    <p:sldId id="467" r:id="rId49"/>
    <p:sldId id="522" r:id="rId50"/>
    <p:sldId id="544" r:id="rId51"/>
    <p:sldId id="523" r:id="rId52"/>
    <p:sldId id="529" r:id="rId53"/>
    <p:sldId id="530" r:id="rId54"/>
    <p:sldId id="537" r:id="rId55"/>
    <p:sldId id="545" r:id="rId56"/>
    <p:sldId id="546" r:id="rId57"/>
    <p:sldId id="468" r:id="rId58"/>
    <p:sldId id="524" r:id="rId59"/>
    <p:sldId id="526" r:id="rId60"/>
    <p:sldId id="525" r:id="rId61"/>
    <p:sldId id="540" r:id="rId62"/>
    <p:sldId id="323" r:id="rId6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darrajan, Navaneethakrishnan" initials="SN" lastIdx="1" clrIdx="0">
    <p:extLst>
      <p:ext uri="{19B8F6BF-5375-455C-9EA6-DF929625EA0E}">
        <p15:presenceInfo xmlns:p15="http://schemas.microsoft.com/office/powerpoint/2012/main" userId="S::nsundarrajan@deloitte.com.au::1351bd95-8f4d-47f0-a23a-162b94bdd7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C20"/>
    <a:srgbClr val="37D8E9"/>
    <a:srgbClr val="99CCFF"/>
    <a:srgbClr val="E99923"/>
    <a:srgbClr val="FF66FF"/>
    <a:srgbClr val="F8F690"/>
    <a:srgbClr val="D5B3CE"/>
    <a:srgbClr val="F1A46B"/>
    <a:srgbClr val="E9D123"/>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72" autoAdjust="0"/>
    <p:restoredTop sz="93842" autoAdjust="0"/>
  </p:normalViewPr>
  <p:slideViewPr>
    <p:cSldViewPr>
      <p:cViewPr varScale="1">
        <p:scale>
          <a:sx n="97" d="100"/>
          <a:sy n="97" d="100"/>
        </p:scale>
        <p:origin x="69" y="4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4T00:09:20.6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6:14.908"/>
    </inkml:context>
    <inkml:brush xml:id="br0">
      <inkml:brushProperty name="width" value="0.05" units="cm"/>
      <inkml:brushProperty name="height" value="0.05" units="cm"/>
      <inkml:brushProperty name="color" value="#E71224"/>
    </inkml:brush>
  </inkml:definitions>
  <inkml:trace contextRef="#ctx0" brushRef="#br0">134 1 24575,'0'153'0,"-1"178"0,0-285 0,-12 79 0,8-100 0,0-2 0,-2 1 0,-1-1 0,-1 0 0,-12 22 0,16-33 0,0 0 0,1 1 0,1-1 0,0 1 0,-3 25 0,-4 19 0,-12-6 0,18-23 0,2-1 0,2 31 0,1-102 0,3-1 0,1 1 0,19-80 0,-17 97 0,-2-1 0,-1 0 0,-1 0 0,-1-46 0,-1 43 0,2 0 0,8-44 0,-6 51 0,13-33 0,-11 35 0,10-46 0,-14 53 0,0 0 0,7-23 0,-8 33 0,0 0 0,0 0 0,1 0 0,0 0 0,0 1 0,0-1 0,0 1 0,0 0 0,1-1 0,7-5 0,8-3 0,0 1 0,1 1 0,38-16 0,1-1 0,-11-1 0,-34 19 0,22-11 0,-30 19 0,0-1 0,1 1 0,-1 0 0,0 0 0,1 1 0,-1 0 0,9-1 0,-8 2 0,0 0 0,0 0 0,0 0 0,-1 1 0,1 0 0,12 3 0,-15-2 0,0 0 0,0 0 0,-1 0 0,1 0 0,-1 0 0,1 1 0,-1 0 0,0-1 0,0 1 0,0 1 0,0-1 0,2 4 0,44 58-1365,-43-55-5461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6:17.724"/>
    </inkml:context>
    <inkml:brush xml:id="br0">
      <inkml:brushProperty name="width" value="0.05" units="cm"/>
      <inkml:brushProperty name="height" value="0.05" units="cm"/>
      <inkml:brushProperty name="color" value="#E71224"/>
    </inkml:brush>
  </inkml:definitions>
  <inkml:trace contextRef="#ctx0" brushRef="#br0">0 1 24575,'0'464'0,"1"-460"0,-1 1 0,1-1 0,0 0 0,0 1 0,0-1 0,0 0 0,1 0 0,3 8 0,22 30 0,-15-24 0,-6-8 0,1-1 0,-1 0 0,1 0 0,1 0 0,0-1 0,0 0 0,0-1 0,1 0 0,0 0 0,1-1 0,-1 0 0,14 6 0,19 5 0,1-2 0,0-2 0,1-1 0,0-3 0,70 6 0,-32-10 0,0-4 0,96-10 0,-156 7 0,1-1 0,-1-1 0,0-1 0,0-1 0,39-17 0,-6-1 0,41-20 0,-83 38 0,0 0 0,0 1 0,0 1 0,0 0 0,27-3 0,-38 7 0,-1-1 0,1 1 0,-1-1 0,1 1 0,-1-1 0,1 0 0,-1 0 0,0 0 0,1 0 0,-1 0 0,0 0 0,0 0 0,1 0 0,-1 0 0,0 0 0,0-1 0,0 1 0,-1 0 0,1-1 0,0 1 0,0-1 0,-1 1 0,1-1 0,-1 1 0,1-1 0,-1 0 0,0 1 0,1-3 0,0-6 0,0 0 0,-1-1 0,-1-14 0,0 10 0,1-3 0,-1 1 0,-1-1 0,0 1 0,-8-27 0,8 36 0,-1 0 0,0 1 0,-1 0 0,1-1 0,-1 1 0,-1 1 0,1-1 0,-1 1 0,0 0 0,-1 0 0,0 0 0,-7-6 0,-4 0 0,-1 0 0,0 2 0,0 0 0,-24-9 0,-80-23 0,51 18 0,53 19 0,1-1 0,-1 2 0,-1 1 0,1 0 0,0 1 0,-33 1 0,49 1 0,-6 1 0,0-1 0,-1 0 0,1-1 0,0 0 0,-1 0 0,1 0 0,-11-5 0,1 0 0,0 0 0,0 1 0,0 1 0,0 0 0,-1 2 0,-36-1 0,38 4 0,11-1 0,1 1 0,0-1 0,0 0 0,0 0 0,0-1 0,0 1 0,-1-1 0,1 0 0,0 0 0,-8-4 0,2-1 0,0 1 0,-1 1 0,0 0 0,0 0 0,-1 1 0,1 1 0,-15-2 0,-90 3 0,62 2 0,28-4-1365,18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6:19.982"/>
    </inkml:context>
    <inkml:brush xml:id="br0">
      <inkml:brushProperty name="width" value="0.05" units="cm"/>
      <inkml:brushProperty name="height" value="0.05" units="cm"/>
      <inkml:brushProperty name="color" value="#E71224"/>
    </inkml:brush>
  </inkml:definitions>
  <inkml:trace contextRef="#ctx0" brushRef="#br0">228 1 24575,'0'5'0,"-1"1"0,0-1 0,0 0 0,-1 0 0,0 0 0,-2 7 0,-4 9 0,-74 316 0,10 95 0,64-375 0,-26 358 0,26-276 0,3 214 0,6-224 0,-1-127 0,0 0 0,0 0 0,0 0 0,0 0 0,0-1 0,1 1 0,-1 0 0,1 0 0,-1 0 0,1 0 0,0 0 0,0 0 0,0-1 0,0 1 0,1 1 0,0-1 0,0 0 0,0-1 0,0 0 0,0 1 0,0-1 0,0 0 0,0 0 0,0 0 0,1 0 0,-1-1 0,0 1 0,4 0 0,24 3 0,0 0 0,1-3 0,53-3 0,-76 2 0,-1-1 0,1 0 0,-1-1 0,1 1 0,-1-1 0,0-1 0,0 0 0,0 0 0,11-6 0,-8 3 0,-1-1 0,0-1 0,-1 1 0,1-1 0,12-16 0,27-41 0,46-81 0,-59 89 0,-28 46-170,0 0-1,1 1 0,0 1 1,1-1-1,-1 1 0,2 1 1,11-10-1,-11 11-6655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6:22.954"/>
    </inkml:context>
    <inkml:brush xml:id="br0">
      <inkml:brushProperty name="width" value="0.05" units="cm"/>
      <inkml:brushProperty name="height" value="0.05" units="cm"/>
      <inkml:brushProperty name="color" value="#E71224"/>
    </inkml:brush>
  </inkml:definitions>
  <inkml:trace contextRef="#ctx0" brushRef="#br0">513 179 24575,'1'-46'0,"0"23"0,-1-1 0,-3-28 0,3 51 0,-1-1 0,1 0 0,-1 1 0,1-1 0,-1 1 0,0-1 0,0 1 0,0-1 0,0 1 0,0 0 0,0-1 0,0 1 0,0 0 0,0 0 0,0 0 0,-1-1 0,1 1 0,0 1 0,-1-1 0,1 0 0,-1 0 0,1 1 0,-1-1 0,0 0 0,1 1 0,-1 0 0,0-1 0,-2 1 0,-6-1 0,0 0 0,0 1 0,-18 1 0,12 0 0,-78 0 0,-31 1 0,120-1 0,0 0 0,0 0 0,0 0 0,0 1 0,1 0 0,-1 0 0,1 0 0,-1 1 0,1 0 0,0-1 0,0 1 0,0 1 0,0-1 0,1 0 0,-5 6 0,-2 3 0,1 0 0,0 1 0,-12 24 0,11-15 0,0 1 0,2 0 0,1 0 0,1 0 0,-6 46 0,8-24 0,1 0 0,5 58 0,1-74 0,1 0 0,1 0 0,1 0 0,2-1 0,17 41 0,-17-53 0,1 1 0,21 28 0,-5-7 0,37 53 0,-53-80 0,0 1 0,1-2 0,0 1 0,1-2 0,18 13 0,-25-19 0,1 0 0,-1-1 0,1 0 0,0 0 0,0 0 0,0-1 0,0 1 0,0-1 0,0-1 0,0 1 0,0-1 0,1 1 0,-1-2 0,0 1 0,0 0 0,0-1 0,0 0 0,7-2 0,7-4 0,0 0 0,-1-1 0,27-17 0,16-8 0,-55 31 0,6-3 0,20-11 0,-28 13 0,0 1 0,0-1 0,0 0 0,-1-1 0,0 1 0,1-1 0,-1 1 0,3-6 0,-1 1 15,0-1 0,-1 0 0,0 0 0,-1 0 0,0 0 0,0 0 0,2-19 0,-2 5-510,-2 1 0,-2-30 0,1 36-6331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6:25.816"/>
    </inkml:context>
    <inkml:brush xml:id="br0">
      <inkml:brushProperty name="width" value="0.05" units="cm"/>
      <inkml:brushProperty name="height" value="0.05" units="cm"/>
      <inkml:brushProperty name="color" value="#E71224"/>
    </inkml:brush>
  </inkml:definitions>
  <inkml:trace contextRef="#ctx0" brushRef="#br0">1 246 24575,'36'6'0,"-8"-2"0,184 0 0,-126-5 0,-78 1 0,0-1 0,0 0 0,0 0 0,0-1 0,0 0 0,0-1 0,0 1 0,8-5 0,6-5 0,28-19 0,-46 28 0,1 0 0,-1-1 0,1 0 0,-1 0 0,0-1 0,0 1 0,-1-1 0,0 0 0,1 1 0,-1-1 0,-1-1 0,1 1 0,3-11 0,-4 6 0,0 1 0,0-1 0,-1 1 0,0-1 0,-1 0 0,0 0 0,-2-14 0,2 23 0,0-1 0,-1 1 0,1-1 0,-1 1 0,1-1 0,-1 1 0,1 0 0,-1-1 0,0 1 0,0 0 0,0 0 0,0 0 0,0-1 0,0 1 0,0 0 0,0 0 0,0 0 0,-1 1 0,1-1 0,0 0 0,-1 0 0,1 1 0,0-1 0,-1 1 0,1-1 0,-1 1 0,1 0 0,-1-1 0,1 1 0,-2 0 0,-8-1 0,1 0 0,0 1 0,-16 2 0,9 0 0,-10-1-89,14 0-124,0 0 1,0-1-1,-1 0 0,1-1 1,-13-3-1,17 2-6613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6:46.539"/>
    </inkml:context>
    <inkml:brush xml:id="br0">
      <inkml:brushProperty name="width" value="0.05" units="cm"/>
      <inkml:brushProperty name="height" value="0.05" units="cm"/>
      <inkml:brushProperty name="color" value="#E71224"/>
    </inkml:brush>
  </inkml:definitions>
  <inkml:trace contextRef="#ctx0" brushRef="#br0">0 14 24575,'419'0'0,"-400"-1"0,28-5 0,-26 3 0,23-1 0,215 5-1365,-245-1-5461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7:30.253"/>
    </inkml:context>
    <inkml:brush xml:id="br0">
      <inkml:brushProperty name="width" value="0.05" units="cm"/>
      <inkml:brushProperty name="height" value="0.05" units="cm"/>
      <inkml:brushProperty name="color" value="#E71224"/>
    </inkml:brush>
  </inkml:definitions>
  <inkml:trace contextRef="#ctx0" brushRef="#br0">0 96 24575,'416'0'0,"-408"0"0,1-1 0,-1 0 0,0-1 0,0 0 0,0 0 0,0-1 0,0 0 0,-1 0 0,1-1 0,12-8 0,-13 8 0,5-2 0,1 1 0,-1 0 0,23-5 0,15-5 0,-37 11-170,0 0-1,-1 1 0,1 1 1,0 0-1,0 1 0,0 0 1,17 1-1,-16 1-6655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4T00:09:20.6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4T00:09:21.0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4T00:09:21.0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3T23:54:49.9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1 738,'0'2,"1"-1,-1 1,1 0,-1-1,1 1,0-1,-1 1,1-1,0 1,0-1,0 0,0 1,0-1,1 0,-1 0,0 0,3 2,25 14,-26-16,1 0,-1 1,1-1,-1 0,1-1,0 1,-1-1,1 1,0-1,-1 0,1-1,0 1,-1-1,1 1,-1-1,1 0,-1 0,1-1,-1 1,1-1,-1 0,0 1,4-4,4-4,-1-1,0 0,0 0,15-23,108-164,-10-13,-45 74,-10 28,-64 104,-1 0,1 1,-1-1,1 1,0 0,0 0,0 0,1 1,-1 0,1-1,-1 2,1-1,0 0,0 1,5-1,7-1,0 1,34 1,-46 1,0 0,0 0,0 1,0 0,8 3,-4-1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3T23:54:52.7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1 542,'8'-3,"1"-1,-1-1,0 1,0-1,10-9,1 1,49-36,90-83,-151 125,0-1,-1 0,7-11,-9 13,0-1,0 1,1 0,0 1,0-1,0 1,12-9,41-22,110-71,-125 82,-32 19,1 0,18-14,-20 11,-1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3T23:54:58.4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1 446,'10'0,"-1"-1,1-1,0 1,0-1,17-7,44-22,-48 20,4-4,0-1,-1-2,0-1,26-25,17-13,-19 18,66-47,-107 79,1 0,8-10,-13 12,-1 0,1 1,1-1,-1 1,0 0,1 1,0 0,0 0,0 0,7-2,45-10,-46 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5:19.453"/>
    </inkml:context>
    <inkml:brush xml:id="br0">
      <inkml:brushProperty name="width" value="0.05" units="cm"/>
      <inkml:brushProperty name="height" value="0.05" units="cm"/>
      <inkml:brushProperty name="color" value="#E71224"/>
    </inkml:brush>
  </inkml:definitions>
  <inkml:trace contextRef="#ctx0" brushRef="#br0">0 17 24575,'4'1'0,"-1"0"0,1-1 0,0 1 0,-1 0 0,1 1 0,4 2 0,11 3 0,2-3 0,1 0 0,40 1 0,47-6 0,-48 0 0,1 0 0,95 2 0,-80 12 0,-52-8 0,0-1 0,31 1 0,-29-3 0,0 1 0,51 12 0,-50-8 0,1-2 0,41 4 0,144-9 0,-86-2 0,442-37 0,-260 25 0,-293 15 0,1 1 0,-1 1 0,23 6 0,-12-2 0,55 14 0,-42-9 0,2-3 0,43 6 0,-30-12 0,0-3 0,-1-1 0,1-3 0,-1-3 0,0-2 0,96-28 0,24-22 0,-156 53 0,0 1 0,1 1 0,-1 1 0,29-1 0,81 5 0,-43 1 0,-50 0 0,-1 1 0,35 9 0,14 0 0,26-2 0,-39-5 0,0 4 0,80 19 0,-132-23 0,7 3 0,35 4 0,-16-9 0,68-3 0,-42-2 0,-54 3-94,16 0 307,-31-1-337,0 0 1,0-1-1,0 1 0,0 0 1,0-1-1,0 0 0,0 1 1,0-1-1,0 0 0,-1 0 1,5-2-1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23:55:30.924"/>
    </inkml:context>
    <inkml:brush xml:id="br0">
      <inkml:brushProperty name="width" value="0.05" units="cm"/>
      <inkml:brushProperty name="height" value="0.05" units="cm"/>
      <inkml:brushProperty name="color" value="#E71224"/>
    </inkml:brush>
  </inkml:definitions>
  <inkml:trace contextRef="#ctx0" brushRef="#br0">1 64 24575,'13'-1'-2154,"1"0"-1,24-5 1,58-23 4611,-28 7 923,-61 21-3317,0-1-1,0 1 1,0 1-1,0 0 1,0 0-1,0 0 0,0 0 1,0 1-1,0 1 1,13 3-1,3 3-120,39 20 0,-35-15 113,332 121-55,-317-120 0,46 12 0,-77-23 0,1-2 0,0 1 0,-1-1 0,1-1 0,21-2 0,-13 0 0,8-2 0,52 0 0,721 14 0,-636-20 0,-129 7 0,21-4 0,-1-1 0,69-21 0,108-44 0,-218 67 0,18-3 0,0 0 0,1 2 0,-1 1 0,2 2 0,55 1 0,-78 4 0,1 0 0,-1 1 0,22 7 0,-6-2 0,425 86 0,-263-80 0,-96-9 0,178 1 0,-257-6 0,-1 0 0,0-1 0,0 0 0,0-1 0,-1-1 0,1 0 0,-1-1 0,0-1 0,0 0 0,0 0 0,18-14 0,-27 18 0,0-1 0,0 1 0,0 0 0,0 0 0,1 0 0,-1 1 0,1 0 0,-1-1 0,1 1 0,0 1 0,-1-1 0,1 1 0,7 0 0,-3 1 0,0 1 0,1 0 0,-1 0 0,0 1 0,14 7 0,-3-1 0,-1-1 0,1-1 0,1-1 0,-1-1 0,1 0 0,0-2 0,34 2 0,-35-5 0,93-3 0,-108 3 0,-1-1 0,1 0 0,0 0 0,-1-1 0,0 1 0,1-1 0,-1 0 0,0 0 0,0-1 0,0 1 0,0-1 0,0 0 0,-1 0 0,1 0 0,-1 0 0,4-6 0,-4 7 0,1-1 0,-1 0 0,1 1 0,0 0 0,0 0 0,0 0 0,0 0 0,0 1 0,4-2 0,43-8 0,-38 8 0,46-5 0,1 2 0,99 4 0,-100 2 0,-51-1 0,1 0 0,0 0 0,-1-1 0,0 0 0,13-5 0,-12 4 0,1 0 0,-1 0 0,0 1 0,12-1 0,23 3-1365,-30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3T23:57:59.2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1 401,'14'-5,"25"-13,-10 4,579-222,-285 143,-265 81,0 2,1 3,97 1,-129 8,-1 0,0 2,0 2,0 0,-1 1,0 2,0 0,-1 2,0 0,-1 2,-1 1,40 30,48 49,116 125,-187-177,-2 2,44 64,-1 22,85 189,-81-146,68 167,-100-189,90 229,-95-271,94 238,-125-300,21 55,-35-96,0 0,0 1,-1-1,1 1,-1 0,0-1,-1 1,0 0,0-1,0 8,-3 5,-9 34,8-38,-47 173,-35 135,66-226,-13 139,27-134,4 1,5 0,5 0,29 152,83 235,-59-252,-51-197,-1 0,-3 1,-1 0,-2 54,-4-80,-1 1,-1-1,0 0,-1 0,0-1,-10 22,0-1,-4 13,-107 322,101-284,3 0,-12 128,21 73,16-1,-4-280,5 131,6-1,6 0,39 151,65 186,-39-148,-79-314,0-1,0 0,1 0,0 0,1 0,0-1,12 17,-16-24,1 0,-1 1,1-1,-1 0,0 0,0 1,0-1,0 1,0-1,-1 1,1 0,-1-1,0 1,0 5,-1 1,0-1,0 1,-4 10,2-6,-4 15,-39 178,35-139,-4 77,12-31,6-1,19 129,64 216,-76-393,-4-16,-5-43,1 0,0-1,-1 1,1 0,1-1,3 6,-3-6,-1 0,1 1,-1 0,0-1,0 1,1 6,6 34,-2-14,-1 0,1 47,-7 87,0 49,3-188,1-1,1 0,1 0,16 41,-4-11,-15-44,-1 0,0 1,0 0,-1-1,-1 24,-1-24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3T23:58:03.1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1678,'32'9,"39"6,-25-6,86 15,1-6,0-5,136-6,-257-8,174-5,-157 3,0-2,0 0,0-2,36-14,-44 13,1 1,0 1,0 1,0 1,1 1,0 1,28 1,-49 2,1-1,-1 0,1 0,-1 0,1-1,-1 1,1-1,-1 1,1-1,-1 0,1 0,-1 0,0 0,0 0,1 0,-1-1,0 1,0-1,0 0,0 1,-1-1,1 0,0 0,-1 0,0 0,1-1,0-2,12-23,-1-2,-2 1,-1-1,6-36,-9 30,-3 0,-1-1,-1 1,-6-68,2 90,-1 0,0 0,-1 0,-1 0,-6-14,-7-22,13 35,-12-23,13 29,-1 0,1 0,1-1,0 0,0 0,-2-17,4-151,3 83,-3 61,2 1,1-1,12-56,-9 64,-1 1,0-35,3-15,-6 66,0 0,2 0,-1 0,1 0,0 1,1-1,0 1,0 0,1 0,0 1,0-1,9-9,-5 7,0 0,-1-1,8-14,-13 20,0-1,-1 1,0-1,0 1,-1-1,1 0,-1 1,0-1,-1 0,1-7,-2-17,0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92762C9-230F-419A-8357-07ED12F1B480}" type="datetimeFigureOut">
              <a:rPr lang="en-US" smtClean="0"/>
              <a:pPr/>
              <a:t>2/24/2024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92F2C9FC-FF3A-487F-AD8C-7DE1021B99ED}" type="slidenum">
              <a:rPr lang="en-US" smtClean="0"/>
              <a:pPr/>
              <a:t>‹#›</a:t>
            </a:fld>
            <a:endParaRPr lang="en-US"/>
          </a:p>
        </p:txBody>
      </p:sp>
    </p:spTree>
    <p:extLst>
      <p:ext uri="{BB962C8B-B14F-4D97-AF65-F5344CB8AC3E}">
        <p14:creationId xmlns:p14="http://schemas.microsoft.com/office/powerpoint/2010/main" val="88221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C9FC-FF3A-487F-AD8C-7DE1021B99ED}" type="slidenum">
              <a:rPr lang="en-US" smtClean="0"/>
              <a:pPr/>
              <a:t>1</a:t>
            </a:fld>
            <a:endParaRPr lang="en-US"/>
          </a:p>
        </p:txBody>
      </p:sp>
    </p:spTree>
    <p:extLst>
      <p:ext uri="{BB962C8B-B14F-4D97-AF65-F5344CB8AC3E}">
        <p14:creationId xmlns:p14="http://schemas.microsoft.com/office/powerpoint/2010/main" val="262474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2742" y="-39801"/>
            <a:ext cx="11386515" cy="7575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9548DB-B4EB-4C5D-A2AC-D32FE4063A8F}" type="datetime1">
              <a:rPr lang="en-US" smtClean="0"/>
              <a:t>2/24/2024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6F77B4A-767D-4F29-87DC-2826A2B89485}" type="datetime1">
              <a:rPr lang="en-US" smtClean="0"/>
              <a:t>2/24/2024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73835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D126A96-D713-402E-8930-AF16EEB01A1F}" type="datetime1">
              <a:rPr lang="en-US" smtClean="0"/>
              <a:t>2/24/2024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11266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3E1-E4DF-09CC-CA07-C3ACCE559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61ADB1-E092-9CA5-7B98-FA8228A48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E9E33-33DF-07BD-1F6C-44BFDF37C365}"/>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5F4C8FC2-7B08-9FC9-EBA1-FECFFEB1B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07220-B37F-1A59-E9C1-631EA013369E}"/>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1823986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AA15-E066-894B-5DB3-BCADA137D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409A4-438E-18CB-09E9-6F6E853674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E0656-3360-6E06-3565-E84C3F72BC40}"/>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6003DBC9-5A2E-FC50-25BC-5CDE49A2E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FD848-A79B-B32E-70FC-A90BBD25878F}"/>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344281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686-A502-6577-30C2-7C024268F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DE9B65-DD53-DD5D-9ACC-1F6052ABE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4F70D0-D2C9-EA6E-419E-BB35088F744F}"/>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2EAF1278-F8DF-2CE5-E803-5C9B3E49F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41F40-FCA8-BCEC-8D1C-8D1D416E194E}"/>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4169079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9856-EAEF-1726-1813-9329EEF665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FA0C4-310B-F32C-A3A1-9B3A1C8CB5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1A4376-5152-FB63-34DD-9C4F993DBE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0CF415-079A-931C-0F49-C91FC1EDA66C}"/>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6" name="Footer Placeholder 5">
            <a:extLst>
              <a:ext uri="{FF2B5EF4-FFF2-40B4-BE49-F238E27FC236}">
                <a16:creationId xmlns:a16="http://schemas.microsoft.com/office/drawing/2014/main" id="{DF8E73A9-763F-6D1F-B8C5-6387F9ECC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19B0-A385-0B69-FE0E-938BC1F496F1}"/>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293268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877E-5789-BC5C-6B77-C9BB6BE781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A5927-BB91-7685-4498-21199DF3F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095F2-51FC-C11E-856F-BACD69ADA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767F6-1D9D-29B7-1E78-B8A756BF8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EC0EF-7E83-E120-28CA-73B73475A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F2742C-F105-5372-165D-7D1D8CE4ADE8}"/>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8" name="Footer Placeholder 7">
            <a:extLst>
              <a:ext uri="{FF2B5EF4-FFF2-40B4-BE49-F238E27FC236}">
                <a16:creationId xmlns:a16="http://schemas.microsoft.com/office/drawing/2014/main" id="{C4EEC43C-14AC-C31D-99E7-F741BCDC6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488474-F3E3-C8BF-BBF9-DF2A8E022FFA}"/>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152406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16E4-90C4-03CE-C5B2-86352ED9A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F4962-743C-71CE-4FC9-FEF17469A032}"/>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4" name="Footer Placeholder 3">
            <a:extLst>
              <a:ext uri="{FF2B5EF4-FFF2-40B4-BE49-F238E27FC236}">
                <a16:creationId xmlns:a16="http://schemas.microsoft.com/office/drawing/2014/main" id="{D228E53B-77C2-2D38-ADC0-67AEB56BE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B4AE3C-7C13-E787-6914-25B67ABD555E}"/>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1828073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5B514-38B7-A4AB-9444-0127FDF54BF7}"/>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3" name="Footer Placeholder 2">
            <a:extLst>
              <a:ext uri="{FF2B5EF4-FFF2-40B4-BE49-F238E27FC236}">
                <a16:creationId xmlns:a16="http://schemas.microsoft.com/office/drawing/2014/main" id="{F4C8E317-5482-565C-873F-A2E9AB2E3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ECFC88-90E6-D553-5A4A-FA3E71B9BA88}"/>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4075161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8C8C-EE36-D426-5D4B-5BA8F0EEA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DBC041-0384-84F8-179C-A4F078BE9E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03F707-3320-D2BB-C8B2-A7BAE4543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B5D88-25A6-9C1C-C9AB-C69315CBBBD0}"/>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6" name="Footer Placeholder 5">
            <a:extLst>
              <a:ext uri="{FF2B5EF4-FFF2-40B4-BE49-F238E27FC236}">
                <a16:creationId xmlns:a16="http://schemas.microsoft.com/office/drawing/2014/main" id="{BAB0F4D4-127C-571C-ED03-09E9F39AF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DB4BF-9024-E26F-A792-EF3BE3E52796}"/>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399388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409910-84FF-41A1-8E53-80A432116D25}" type="datetime1">
              <a:rPr lang="en-US" smtClean="0"/>
              <a:t>2/24/2024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625-DC48-602F-02A9-F8B1813DF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C2DE3-2DA2-10AC-C93A-3EDFD200B7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4EE7F-3712-1269-57B1-143CA0CF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DEF8D-AB2F-E750-3345-6DE8386CE374}"/>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6" name="Footer Placeholder 5">
            <a:extLst>
              <a:ext uri="{FF2B5EF4-FFF2-40B4-BE49-F238E27FC236}">
                <a16:creationId xmlns:a16="http://schemas.microsoft.com/office/drawing/2014/main" id="{B3BC79F9-D32B-3DF6-57A8-BA2D695C5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CBB0E-F93F-8074-F192-429A38907392}"/>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3015065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EFA0-4B2B-6A79-E3D6-AE49C665B1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4A154F-9B43-F3F8-7AF8-BCDFAAE09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9C3CE-68D5-69A6-8750-914432E603E9}"/>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51AA7D1B-2D8D-8B22-F172-6C3480CE5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E8B04-9012-1EB7-AFFA-7B7EF7986A83}"/>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1572331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D9FDD1-CB66-8B01-3024-F495B6A466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2DAE5-6C73-4F01-4BA6-57B83D13F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78276-C660-FB8F-1F46-00700CF5FC25}"/>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59672CE6-009B-EC17-374D-E8F3031F4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D9BDF-CA71-749F-6651-46453DB14DF5}"/>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118371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798575"/>
            <a:ext cx="12192000" cy="6059805"/>
          </a:xfrm>
          <a:custGeom>
            <a:avLst/>
            <a:gdLst/>
            <a:ahLst/>
            <a:cxnLst/>
            <a:rect l="l" t="t" r="r" b="b"/>
            <a:pathLst>
              <a:path w="12192000" h="6059805">
                <a:moveTo>
                  <a:pt x="12191999" y="0"/>
                </a:moveTo>
                <a:lnTo>
                  <a:pt x="0" y="0"/>
                </a:lnTo>
                <a:lnTo>
                  <a:pt x="0" y="6059422"/>
                </a:lnTo>
                <a:lnTo>
                  <a:pt x="12191999" y="6059422"/>
                </a:lnTo>
                <a:lnTo>
                  <a:pt x="12191999" y="0"/>
                </a:lnTo>
                <a:close/>
              </a:path>
            </a:pathLst>
          </a:custGeom>
          <a:solidFill>
            <a:srgbClr val="252525"/>
          </a:solidFill>
        </p:spPr>
        <p:txBody>
          <a:bodyPr wrap="square" lIns="0" tIns="0" rIns="0" bIns="0" rtlCol="0"/>
          <a:lstStyle/>
          <a:p>
            <a:endParaRPr/>
          </a:p>
        </p:txBody>
      </p:sp>
      <p:sp>
        <p:nvSpPr>
          <p:cNvPr id="18" name="bg object 18"/>
          <p:cNvSpPr/>
          <p:nvPr/>
        </p:nvSpPr>
        <p:spPr>
          <a:xfrm>
            <a:off x="0" y="795527"/>
            <a:ext cx="12192000" cy="6350"/>
          </a:xfrm>
          <a:custGeom>
            <a:avLst/>
            <a:gdLst/>
            <a:ahLst/>
            <a:cxnLst/>
            <a:rect l="l" t="t" r="r" b="b"/>
            <a:pathLst>
              <a:path w="12192000" h="6350">
                <a:moveTo>
                  <a:pt x="0" y="0"/>
                </a:moveTo>
                <a:lnTo>
                  <a:pt x="0" y="6096"/>
                </a:lnTo>
                <a:lnTo>
                  <a:pt x="12191999" y="6096"/>
                </a:lnTo>
                <a:lnTo>
                  <a:pt x="12191999" y="0"/>
                </a:lnTo>
                <a:lnTo>
                  <a:pt x="0" y="0"/>
                </a:lnTo>
                <a:close/>
              </a:path>
            </a:pathLst>
          </a:custGeom>
          <a:solidFill>
            <a:srgbClr val="FFFFFF"/>
          </a:solidFill>
        </p:spPr>
        <p:txBody>
          <a:bodyPr wrap="square" lIns="0" tIns="0" rIns="0" bIns="0" rtlCol="0"/>
          <a:lstStyle/>
          <a:p>
            <a:endParaRPr/>
          </a:p>
        </p:txBody>
      </p:sp>
      <p:sp>
        <p:nvSpPr>
          <p:cNvPr id="19" name="bg object 19"/>
          <p:cNvSpPr/>
          <p:nvPr/>
        </p:nvSpPr>
        <p:spPr>
          <a:xfrm>
            <a:off x="22859" y="0"/>
            <a:ext cx="5366004" cy="118872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877F21E-BF1E-4B2B-A137-EA6DF9755358}" type="datetime1">
              <a:rPr lang="en-US" smtClean="0"/>
              <a:t>2/24/2024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6F77B4A-767D-4F29-87DC-2826A2B89485}" type="datetime1">
              <a:rPr lang="en-US" smtClean="0"/>
              <a:t>2/24/2024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D126A96-D713-402E-8930-AF16EEB01A1F}" type="datetime1">
              <a:rPr lang="en-US" smtClean="0"/>
              <a:t>2/24/2024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3E1-E4DF-09CC-CA07-C3ACCE559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61ADB1-E092-9CA5-7B98-FA8228A48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E9E33-33DF-07BD-1F6C-44BFDF37C365}"/>
              </a:ext>
            </a:extLst>
          </p:cNvPr>
          <p:cNvSpPr>
            <a:spLocks noGrp="1"/>
          </p:cNvSpPr>
          <p:nvPr>
            <p:ph type="dt" sz="half" idx="10"/>
          </p:nvPr>
        </p:nvSpPr>
        <p:spPr/>
        <p:txBody>
          <a:body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5F4C8FC2-7B08-9FC9-EBA1-FECFFEB1B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07220-B37F-1A59-E9C1-631EA013369E}"/>
              </a:ext>
            </a:extLst>
          </p:cNvPr>
          <p:cNvSpPr>
            <a:spLocks noGrp="1"/>
          </p:cNvSpPr>
          <p:nvPr>
            <p:ph type="sldNum" sz="quarter" idx="12"/>
          </p:nvPr>
        </p:nvSpPr>
        <p:spPr/>
        <p:txBody>
          <a:bodyPr/>
          <a:lstStyle/>
          <a:p>
            <a:fld id="{2E8F3729-30B4-4871-8FCE-03706DB4F032}" type="slidenum">
              <a:rPr lang="en-US" smtClean="0"/>
              <a:t>‹#›</a:t>
            </a:fld>
            <a:endParaRPr lang="en-US"/>
          </a:p>
        </p:txBody>
      </p:sp>
    </p:spTree>
    <p:extLst>
      <p:ext uri="{BB962C8B-B14F-4D97-AF65-F5344CB8AC3E}">
        <p14:creationId xmlns:p14="http://schemas.microsoft.com/office/powerpoint/2010/main" val="239660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2742" y="-39801"/>
            <a:ext cx="11386515" cy="7575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9548DB-B4EB-4C5D-A2AC-D32FE4063A8F}" type="datetime1">
              <a:rPr lang="en-US" smtClean="0"/>
              <a:t>2/24/2024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343241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409910-84FF-41A1-8E53-80A432116D25}" type="datetime1">
              <a:rPr lang="en-US" smtClean="0"/>
              <a:t>2/24/2024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392789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798575"/>
            <a:ext cx="12192000" cy="6059805"/>
          </a:xfrm>
          <a:custGeom>
            <a:avLst/>
            <a:gdLst/>
            <a:ahLst/>
            <a:cxnLst/>
            <a:rect l="l" t="t" r="r" b="b"/>
            <a:pathLst>
              <a:path w="12192000" h="6059805">
                <a:moveTo>
                  <a:pt x="12191999" y="0"/>
                </a:moveTo>
                <a:lnTo>
                  <a:pt x="0" y="0"/>
                </a:lnTo>
                <a:lnTo>
                  <a:pt x="0" y="6059422"/>
                </a:lnTo>
                <a:lnTo>
                  <a:pt x="12191999" y="6059422"/>
                </a:lnTo>
                <a:lnTo>
                  <a:pt x="12191999" y="0"/>
                </a:lnTo>
                <a:close/>
              </a:path>
            </a:pathLst>
          </a:custGeom>
          <a:solidFill>
            <a:srgbClr val="252525"/>
          </a:solidFill>
        </p:spPr>
        <p:txBody>
          <a:bodyPr wrap="square" lIns="0" tIns="0" rIns="0" bIns="0" rtlCol="0"/>
          <a:lstStyle/>
          <a:p>
            <a:endParaRPr/>
          </a:p>
        </p:txBody>
      </p:sp>
      <p:sp>
        <p:nvSpPr>
          <p:cNvPr id="18" name="bg object 18"/>
          <p:cNvSpPr/>
          <p:nvPr/>
        </p:nvSpPr>
        <p:spPr>
          <a:xfrm>
            <a:off x="0" y="795527"/>
            <a:ext cx="12192000" cy="6350"/>
          </a:xfrm>
          <a:custGeom>
            <a:avLst/>
            <a:gdLst/>
            <a:ahLst/>
            <a:cxnLst/>
            <a:rect l="l" t="t" r="r" b="b"/>
            <a:pathLst>
              <a:path w="12192000" h="6350">
                <a:moveTo>
                  <a:pt x="0" y="0"/>
                </a:moveTo>
                <a:lnTo>
                  <a:pt x="0" y="6096"/>
                </a:lnTo>
                <a:lnTo>
                  <a:pt x="12191999" y="6096"/>
                </a:lnTo>
                <a:lnTo>
                  <a:pt x="12191999" y="0"/>
                </a:lnTo>
                <a:lnTo>
                  <a:pt x="0" y="0"/>
                </a:lnTo>
                <a:close/>
              </a:path>
            </a:pathLst>
          </a:custGeom>
          <a:solidFill>
            <a:srgbClr val="FFFFFF"/>
          </a:solidFill>
        </p:spPr>
        <p:txBody>
          <a:bodyPr wrap="square" lIns="0" tIns="0" rIns="0" bIns="0" rtlCol="0"/>
          <a:lstStyle/>
          <a:p>
            <a:endParaRPr/>
          </a:p>
        </p:txBody>
      </p:sp>
      <p:sp>
        <p:nvSpPr>
          <p:cNvPr id="19" name="bg object 19"/>
          <p:cNvSpPr/>
          <p:nvPr/>
        </p:nvSpPr>
        <p:spPr>
          <a:xfrm>
            <a:off x="22859" y="0"/>
            <a:ext cx="5366004" cy="118872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AU"/>
              <a:t>- NAVAN</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877F21E-BF1E-4B2B-A137-EA6DF9755358}" type="datetime1">
              <a:rPr lang="en-US" smtClean="0"/>
              <a:t>2/24/2024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51341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8" cstate="print"/>
            <a:stretch>
              <a:fillRect/>
            </a:stretch>
          </a:blipFill>
        </p:spPr>
        <p:txBody>
          <a:bodyPr wrap="square" lIns="0" tIns="0" rIns="0" bIns="0" rtlCol="0"/>
          <a:lstStyle/>
          <a:p>
            <a:endParaRPr/>
          </a:p>
        </p:txBody>
      </p:sp>
      <p:sp>
        <p:nvSpPr>
          <p:cNvPr id="17" name="bg object 17"/>
          <p:cNvSpPr/>
          <p:nvPr/>
        </p:nvSpPr>
        <p:spPr>
          <a:xfrm>
            <a:off x="0" y="798575"/>
            <a:ext cx="12192000" cy="6059805"/>
          </a:xfrm>
          <a:custGeom>
            <a:avLst/>
            <a:gdLst/>
            <a:ahLst/>
            <a:cxnLst/>
            <a:rect l="l" t="t" r="r" b="b"/>
            <a:pathLst>
              <a:path w="12192000" h="6059805">
                <a:moveTo>
                  <a:pt x="12191999" y="0"/>
                </a:moveTo>
                <a:lnTo>
                  <a:pt x="0" y="0"/>
                </a:lnTo>
                <a:lnTo>
                  <a:pt x="0" y="6059422"/>
                </a:lnTo>
                <a:lnTo>
                  <a:pt x="12191999" y="6059422"/>
                </a:lnTo>
                <a:lnTo>
                  <a:pt x="12191999" y="0"/>
                </a:lnTo>
                <a:close/>
              </a:path>
            </a:pathLst>
          </a:custGeom>
          <a:solidFill>
            <a:srgbClr val="252525"/>
          </a:solidFill>
        </p:spPr>
        <p:txBody>
          <a:bodyPr wrap="square" lIns="0" tIns="0" rIns="0" bIns="0" rtlCol="0"/>
          <a:lstStyle/>
          <a:p>
            <a:endParaRPr/>
          </a:p>
        </p:txBody>
      </p:sp>
      <p:sp>
        <p:nvSpPr>
          <p:cNvPr id="18" name="bg object 18"/>
          <p:cNvSpPr/>
          <p:nvPr/>
        </p:nvSpPr>
        <p:spPr>
          <a:xfrm>
            <a:off x="0" y="795527"/>
            <a:ext cx="12192000" cy="6350"/>
          </a:xfrm>
          <a:custGeom>
            <a:avLst/>
            <a:gdLst/>
            <a:ahLst/>
            <a:cxnLst/>
            <a:rect l="l" t="t" r="r" b="b"/>
            <a:pathLst>
              <a:path w="12192000" h="6350">
                <a:moveTo>
                  <a:pt x="0" y="0"/>
                </a:moveTo>
                <a:lnTo>
                  <a:pt x="0" y="6096"/>
                </a:lnTo>
                <a:lnTo>
                  <a:pt x="12191999" y="6096"/>
                </a:lnTo>
                <a:lnTo>
                  <a:pt x="12191999" y="0"/>
                </a:lnTo>
                <a:lnTo>
                  <a:pt x="0"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402742" y="-39801"/>
            <a:ext cx="11386515" cy="757555"/>
          </a:xfrm>
          <a:prstGeom prst="rect">
            <a:avLst/>
          </a:prstGeom>
        </p:spPr>
        <p:txBody>
          <a:bodyPr wrap="square" lIns="0" tIns="0" rIns="0" bIns="0">
            <a:spAutoFit/>
          </a:bodyPr>
          <a:lstStyle>
            <a:lvl1pPr>
              <a:defRPr sz="4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563524" y="1925066"/>
            <a:ext cx="8108950" cy="3048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rPr lang="en-AU"/>
              <a:t>- NAVAN</a:t>
            </a:r>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DAC71FA-FCA4-4343-B399-779A57E80527}" type="datetime1">
              <a:rPr lang="en-US" smtClean="0"/>
              <a:t>2/24/2024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798575"/>
            <a:ext cx="12192000" cy="6059805"/>
          </a:xfrm>
          <a:custGeom>
            <a:avLst/>
            <a:gdLst/>
            <a:ahLst/>
            <a:cxnLst/>
            <a:rect l="l" t="t" r="r" b="b"/>
            <a:pathLst>
              <a:path w="12192000" h="6059805">
                <a:moveTo>
                  <a:pt x="12191999" y="0"/>
                </a:moveTo>
                <a:lnTo>
                  <a:pt x="0" y="0"/>
                </a:lnTo>
                <a:lnTo>
                  <a:pt x="0" y="6059422"/>
                </a:lnTo>
                <a:lnTo>
                  <a:pt x="12191999" y="6059422"/>
                </a:lnTo>
                <a:lnTo>
                  <a:pt x="12191999" y="0"/>
                </a:lnTo>
                <a:close/>
              </a:path>
            </a:pathLst>
          </a:custGeom>
          <a:solidFill>
            <a:srgbClr val="252525"/>
          </a:solidFill>
        </p:spPr>
        <p:txBody>
          <a:bodyPr wrap="square" lIns="0" tIns="0" rIns="0" bIns="0" rtlCol="0"/>
          <a:lstStyle/>
          <a:p>
            <a:endParaRPr/>
          </a:p>
        </p:txBody>
      </p:sp>
      <p:sp>
        <p:nvSpPr>
          <p:cNvPr id="18" name="bg object 18"/>
          <p:cNvSpPr/>
          <p:nvPr/>
        </p:nvSpPr>
        <p:spPr>
          <a:xfrm>
            <a:off x="0" y="795527"/>
            <a:ext cx="12192000" cy="6350"/>
          </a:xfrm>
          <a:custGeom>
            <a:avLst/>
            <a:gdLst/>
            <a:ahLst/>
            <a:cxnLst/>
            <a:rect l="l" t="t" r="r" b="b"/>
            <a:pathLst>
              <a:path w="12192000" h="6350">
                <a:moveTo>
                  <a:pt x="0" y="0"/>
                </a:moveTo>
                <a:lnTo>
                  <a:pt x="0" y="6096"/>
                </a:lnTo>
                <a:lnTo>
                  <a:pt x="12191999" y="6096"/>
                </a:lnTo>
                <a:lnTo>
                  <a:pt x="12191999" y="0"/>
                </a:lnTo>
                <a:lnTo>
                  <a:pt x="0"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402742" y="-39801"/>
            <a:ext cx="11386515" cy="757555"/>
          </a:xfrm>
          <a:prstGeom prst="rect">
            <a:avLst/>
          </a:prstGeom>
        </p:spPr>
        <p:txBody>
          <a:bodyPr wrap="square" lIns="0" tIns="0" rIns="0" bIns="0">
            <a:spAutoFit/>
          </a:bodyPr>
          <a:lstStyle>
            <a:lvl1pPr>
              <a:defRPr sz="4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563524" y="1925066"/>
            <a:ext cx="8108950" cy="3048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rPr lang="en-AU"/>
              <a:t>- NAVAN</a:t>
            </a:r>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DAC71FA-FCA4-4343-B399-779A57E80527}" type="datetime1">
              <a:rPr lang="en-US" smtClean="0"/>
              <a:t>2/24/2024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16102909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C4B98-A0AB-4E5C-0E80-1D6D1884D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F4DCB-E02F-D994-7EA4-1476054D6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9F9B-88D2-E2EE-375F-1C4B98E41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D3B89-42A9-40C2-AF68-051AE069B39C}" type="datetimeFigureOut">
              <a:rPr lang="en-US" smtClean="0"/>
              <a:t>2/24/2024</a:t>
            </a:fld>
            <a:endParaRPr lang="en-US"/>
          </a:p>
        </p:txBody>
      </p:sp>
      <p:sp>
        <p:nvSpPr>
          <p:cNvPr id="5" name="Footer Placeholder 4">
            <a:extLst>
              <a:ext uri="{FF2B5EF4-FFF2-40B4-BE49-F238E27FC236}">
                <a16:creationId xmlns:a16="http://schemas.microsoft.com/office/drawing/2014/main" id="{AC03A950-5EBE-3F4A-5146-8C93247C8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055472-9FD6-6CEE-7ABF-69D9E56EE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F3729-30B4-4871-8FCE-03706DB4F032}" type="slidenum">
              <a:rPr lang="en-US" smtClean="0"/>
              <a:t>‹#›</a:t>
            </a:fld>
            <a:endParaRPr lang="en-US"/>
          </a:p>
        </p:txBody>
      </p:sp>
    </p:spTree>
    <p:extLst>
      <p:ext uri="{BB962C8B-B14F-4D97-AF65-F5344CB8AC3E}">
        <p14:creationId xmlns:p14="http://schemas.microsoft.com/office/powerpoint/2010/main" val="20608110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1.xml"/><Relationship Id="rId1" Type="http://schemas.openxmlformats.org/officeDocument/2006/relationships/slideLayout" Target="../slideLayouts/slideLayout8.xml"/><Relationship Id="rId4" Type="http://schemas.openxmlformats.org/officeDocument/2006/relationships/customXml" Target="../ink/ink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customXml" Target="../ink/ink8.xml"/><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51.png"/><Relationship Id="rId2" Type="http://schemas.openxmlformats.org/officeDocument/2006/relationships/image" Target="../media/image35.png"/><Relationship Id="rId16" Type="http://schemas.openxmlformats.org/officeDocument/2006/relationships/image" Target="../media/image53.png"/><Relationship Id="rId1" Type="http://schemas.openxmlformats.org/officeDocument/2006/relationships/slideLayout" Target="../slideLayouts/slideLayout8.xml"/><Relationship Id="rId6" Type="http://schemas.openxmlformats.org/officeDocument/2006/relationships/image" Target="../media/image48.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customXml" Target="../ink/ink6.xml"/><Relationship Id="rId14"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ryterion.my.site.com/support/s/contactsupport?language=en_US"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8.xml"/><Relationship Id="rId6" Type="http://schemas.openxmlformats.org/officeDocument/2006/relationships/image" Target="../media/image390.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41.png"/><Relationship Id="rId4" Type="http://schemas.openxmlformats.org/officeDocument/2006/relationships/image" Target="../media/image380.png"/><Relationship Id="rId9" Type="http://schemas.openxmlformats.org/officeDocument/2006/relationships/customXml" Target="../ink/ink13.xml"/></Relationships>
</file>

<file path=ppt/slides/_rels/slide5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3.png"/><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customXml" Target="../ink/ink16.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17.xml"/><Relationship Id="rId1" Type="http://schemas.openxmlformats.org/officeDocument/2006/relationships/slideLayout" Target="../slideLayouts/slideLayout8.xml"/><Relationship Id="rId4" Type="http://schemas.openxmlformats.org/officeDocument/2006/relationships/customXml" Target="../ink/ink18.xml"/></Relationships>
</file>

<file path=ppt/slides/_rels/slide59.xml.rels><?xml version="1.0" encoding="UTF-8" standalone="yes"?>
<Relationships xmlns="http://schemas.openxmlformats.org/package/2006/relationships"><Relationship Id="rId2" Type="http://schemas.openxmlformats.org/officeDocument/2006/relationships/hyperlink" Target="https://ordercloud.io/knowledge-base/authentication"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hyperlink" Target="https://navansitecorenotes.blogspot.com/2021/07/dotnet-sitecore-ser-push-or-dotne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2479" y="2581310"/>
            <a:ext cx="10256521" cy="2264659"/>
          </a:xfrm>
          <a:prstGeom prst="rect">
            <a:avLst/>
          </a:prstGeom>
        </p:spPr>
        <p:txBody>
          <a:bodyPr vert="horz" wrap="square" lIns="0" tIns="12700" rIns="0" bIns="0" rtlCol="0">
            <a:spAutoFit/>
          </a:bodyPr>
          <a:lstStyle/>
          <a:p>
            <a:pPr algn="ctr">
              <a:lnSpc>
                <a:spcPct val="150000"/>
              </a:lnSpc>
              <a:spcBef>
                <a:spcPts val="3250"/>
              </a:spcBef>
            </a:pPr>
            <a:r>
              <a:rPr lang="en-US" sz="6000" spc="-300" dirty="0"/>
              <a:t>Sitecore OrderCloud Certification</a:t>
            </a:r>
            <a:br>
              <a:rPr lang="en-US" sz="6000" spc="-300" dirty="0"/>
            </a:br>
            <a:r>
              <a:rPr lang="en-US" sz="2000" spc="-5" dirty="0">
                <a:latin typeface="Carlito"/>
                <a:cs typeface="Carlito"/>
              </a:rPr>
              <a:t>SITECORE</a:t>
            </a:r>
            <a:r>
              <a:rPr lang="en-US" sz="2000" spc="-10" dirty="0">
                <a:latin typeface="Carlito"/>
                <a:cs typeface="Carlito"/>
              </a:rPr>
              <a:t> </a:t>
            </a:r>
            <a:r>
              <a:rPr lang="en-US" sz="2000" dirty="0">
                <a:latin typeface="Carlito"/>
                <a:cs typeface="Carlito"/>
              </a:rPr>
              <a:t>USER</a:t>
            </a:r>
            <a:r>
              <a:rPr lang="en-US" sz="2000" spc="-10" dirty="0">
                <a:latin typeface="Carlito"/>
                <a:cs typeface="Carlito"/>
              </a:rPr>
              <a:t> </a:t>
            </a:r>
            <a:r>
              <a:rPr lang="en-US" sz="2000" spc="-5" dirty="0">
                <a:latin typeface="Carlito"/>
                <a:cs typeface="Carlito"/>
              </a:rPr>
              <a:t>GROUP Coimbatore	  Feb</a:t>
            </a:r>
            <a:r>
              <a:rPr lang="en-US" sz="2000" spc="-10" dirty="0">
                <a:latin typeface="Carlito"/>
                <a:cs typeface="Carlito"/>
              </a:rPr>
              <a:t> 24</a:t>
            </a:r>
            <a:r>
              <a:rPr lang="en-US" sz="2000" dirty="0">
                <a:latin typeface="Carlito"/>
                <a:cs typeface="Carlito"/>
              </a:rPr>
              <a:t>,</a:t>
            </a:r>
            <a:r>
              <a:rPr lang="en-US" sz="2000" spc="-45" dirty="0">
                <a:latin typeface="Carlito"/>
                <a:cs typeface="Carlito"/>
              </a:rPr>
              <a:t> </a:t>
            </a:r>
            <a:r>
              <a:rPr lang="en-US" sz="2000" dirty="0">
                <a:latin typeface="Carlito"/>
                <a:cs typeface="Carlito"/>
              </a:rPr>
              <a:t>2024</a:t>
            </a:r>
            <a:br>
              <a:rPr lang="en-US" sz="6000" spc="-300" dirty="0"/>
            </a:br>
            <a:endParaRPr sz="2000" spc="-85" dirty="0"/>
          </a:p>
        </p:txBody>
      </p:sp>
      <p:cxnSp>
        <p:nvCxnSpPr>
          <p:cNvPr id="5" name="Straight Connector 4"/>
          <p:cNvCxnSpPr/>
          <p:nvPr/>
        </p:nvCxnSpPr>
        <p:spPr>
          <a:xfrm>
            <a:off x="2209800" y="3886200"/>
            <a:ext cx="731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81800" y="3886200"/>
            <a:ext cx="0" cy="457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0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F6EF2-79C9-F8BF-8FB0-2A83E3E0A50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61A610-7904-1439-E096-6852E604F2C3}"/>
              </a:ext>
            </a:extLst>
          </p:cNvPr>
          <p:cNvSpPr>
            <a:spLocks noGrp="1"/>
          </p:cNvSpPr>
          <p:nvPr>
            <p:ph type="title"/>
          </p:nvPr>
        </p:nvSpPr>
        <p:spPr>
          <a:xfrm>
            <a:off x="402742" y="-39801"/>
            <a:ext cx="11386515" cy="738664"/>
          </a:xfrm>
        </p:spPr>
        <p:txBody>
          <a:bodyPr/>
          <a:lstStyle/>
          <a:p>
            <a:r>
              <a:rPr lang="en-AU" dirty="0"/>
              <a:t>Third-party integration</a:t>
            </a:r>
          </a:p>
        </p:txBody>
      </p:sp>
      <p:pic>
        <p:nvPicPr>
          <p:cNvPr id="5" name="Graphic 4" descr="User">
            <a:extLst>
              <a:ext uri="{FF2B5EF4-FFF2-40B4-BE49-F238E27FC236}">
                <a16:creationId xmlns:a16="http://schemas.microsoft.com/office/drawing/2014/main" id="{8A82C2D5-3475-C9B0-5B67-8D4B2592B5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6335" y="3079857"/>
            <a:ext cx="914400" cy="914400"/>
          </a:xfrm>
          <a:prstGeom prst="rect">
            <a:avLst/>
          </a:prstGeom>
        </p:spPr>
      </p:pic>
      <p:sp>
        <p:nvSpPr>
          <p:cNvPr id="8" name="Oval 7">
            <a:extLst>
              <a:ext uri="{FF2B5EF4-FFF2-40B4-BE49-F238E27FC236}">
                <a16:creationId xmlns:a16="http://schemas.microsoft.com/office/drawing/2014/main" id="{D56D8440-B5DE-BB88-FB98-FAD0BE23FBD9}"/>
              </a:ext>
            </a:extLst>
          </p:cNvPr>
          <p:cNvSpPr/>
          <p:nvPr/>
        </p:nvSpPr>
        <p:spPr>
          <a:xfrm>
            <a:off x="4572000" y="2895600"/>
            <a:ext cx="1828800" cy="1371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OrderCloud</a:t>
            </a:r>
          </a:p>
        </p:txBody>
      </p:sp>
      <p:cxnSp>
        <p:nvCxnSpPr>
          <p:cNvPr id="18" name="Straight Arrow Connector 17">
            <a:extLst>
              <a:ext uri="{FF2B5EF4-FFF2-40B4-BE49-F238E27FC236}">
                <a16:creationId xmlns:a16="http://schemas.microsoft.com/office/drawing/2014/main" id="{488B7377-A830-238B-6FCE-E476F3B7CF6D}"/>
              </a:ext>
            </a:extLst>
          </p:cNvPr>
          <p:cNvCxnSpPr>
            <a:cxnSpLocks/>
          </p:cNvCxnSpPr>
          <p:nvPr/>
        </p:nvCxnSpPr>
        <p:spPr>
          <a:xfrm>
            <a:off x="2895600" y="3612454"/>
            <a:ext cx="1600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F1C22AE-8E90-92C0-B7B2-671CE3DB271C}"/>
              </a:ext>
            </a:extLst>
          </p:cNvPr>
          <p:cNvSpPr/>
          <p:nvPr/>
        </p:nvSpPr>
        <p:spPr>
          <a:xfrm>
            <a:off x="8001000" y="2926654"/>
            <a:ext cx="1828800" cy="1371600"/>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ERP</a:t>
            </a:r>
          </a:p>
        </p:txBody>
      </p:sp>
      <p:cxnSp>
        <p:nvCxnSpPr>
          <p:cNvPr id="10" name="Straight Arrow Connector 9">
            <a:extLst>
              <a:ext uri="{FF2B5EF4-FFF2-40B4-BE49-F238E27FC236}">
                <a16:creationId xmlns:a16="http://schemas.microsoft.com/office/drawing/2014/main" id="{339E5361-C61B-4073-222D-6F97DDF0D850}"/>
              </a:ext>
            </a:extLst>
          </p:cNvPr>
          <p:cNvCxnSpPr>
            <a:cxnSpLocks/>
          </p:cNvCxnSpPr>
          <p:nvPr/>
        </p:nvCxnSpPr>
        <p:spPr>
          <a:xfrm>
            <a:off x="6400800" y="3612454"/>
            <a:ext cx="1600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01B9D8-7F5B-FE5B-F042-59A410DB4FCE}"/>
              </a:ext>
            </a:extLst>
          </p:cNvPr>
          <p:cNvSpPr txBox="1"/>
          <p:nvPr/>
        </p:nvSpPr>
        <p:spPr>
          <a:xfrm>
            <a:off x="1956335" y="4113588"/>
            <a:ext cx="1066800" cy="369332"/>
          </a:xfrm>
          <a:prstGeom prst="rect">
            <a:avLst/>
          </a:prstGeom>
          <a:noFill/>
        </p:spPr>
        <p:txBody>
          <a:bodyPr wrap="square" rtlCol="0">
            <a:spAutoFit/>
          </a:bodyPr>
          <a:lstStyle/>
          <a:p>
            <a:r>
              <a:rPr lang="en-US" dirty="0">
                <a:solidFill>
                  <a:schemeClr val="bg1"/>
                </a:solidFill>
              </a:rPr>
              <a:t>Shopper</a:t>
            </a:r>
          </a:p>
        </p:txBody>
      </p:sp>
    </p:spTree>
    <p:extLst>
      <p:ext uri="{BB962C8B-B14F-4D97-AF65-F5344CB8AC3E}">
        <p14:creationId xmlns:p14="http://schemas.microsoft.com/office/powerpoint/2010/main" val="186119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1460A-F166-8A15-3CEF-F0071BAAAD13}"/>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10AC133B-161D-9687-5EC6-4BF8820A8FE7}"/>
              </a:ext>
            </a:extLst>
          </p:cNvPr>
          <p:cNvSpPr>
            <a:spLocks noGrp="1"/>
          </p:cNvSpPr>
          <p:nvPr>
            <p:ph type="ftr" sz="quarter" idx="5"/>
          </p:nvPr>
        </p:nvSpPr>
        <p:spPr>
          <a:xfrm>
            <a:off x="4062335" y="6552623"/>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B0F0"/>
                </a:solidFill>
                <a:effectLst/>
                <a:uLnTx/>
                <a:uFillTx/>
                <a:latin typeface="Calibri"/>
                <a:ea typeface="+mn-ea"/>
                <a:cs typeface="+mn-cs"/>
              </a:rPr>
              <a:t>- NAVAN</a:t>
            </a:r>
          </a:p>
        </p:txBody>
      </p:sp>
      <p:sp>
        <p:nvSpPr>
          <p:cNvPr id="4" name="Title 3">
            <a:extLst>
              <a:ext uri="{FF2B5EF4-FFF2-40B4-BE49-F238E27FC236}">
                <a16:creationId xmlns:a16="http://schemas.microsoft.com/office/drawing/2014/main" id="{EAA0C65F-4650-9C3D-E4EB-787CFD099824}"/>
              </a:ext>
            </a:extLst>
          </p:cNvPr>
          <p:cNvSpPr>
            <a:spLocks noGrp="1"/>
          </p:cNvSpPr>
          <p:nvPr>
            <p:ph type="title"/>
          </p:nvPr>
        </p:nvSpPr>
        <p:spPr>
          <a:xfrm>
            <a:off x="402742" y="-39801"/>
            <a:ext cx="11386515" cy="738664"/>
          </a:xfrm>
        </p:spPr>
        <p:txBody>
          <a:bodyPr/>
          <a:lstStyle/>
          <a:p>
            <a:r>
              <a:rPr lang="en-AU" dirty="0"/>
              <a:t>Platform extensibility</a:t>
            </a:r>
          </a:p>
        </p:txBody>
      </p:sp>
      <p:sp>
        <p:nvSpPr>
          <p:cNvPr id="3" name="Rectangle 2">
            <a:extLst>
              <a:ext uri="{FF2B5EF4-FFF2-40B4-BE49-F238E27FC236}">
                <a16:creationId xmlns:a16="http://schemas.microsoft.com/office/drawing/2014/main" id="{89A3BC8E-A141-AD1C-CCB3-2ACB6CCD6EEE}"/>
              </a:ext>
            </a:extLst>
          </p:cNvPr>
          <p:cNvSpPr/>
          <p:nvPr/>
        </p:nvSpPr>
        <p:spPr>
          <a:xfrm>
            <a:off x="800975" y="2108049"/>
            <a:ext cx="4914025" cy="914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Hooks</a:t>
            </a:r>
          </a:p>
        </p:txBody>
      </p:sp>
      <p:sp>
        <p:nvSpPr>
          <p:cNvPr id="6" name="Rectangle 5">
            <a:extLst>
              <a:ext uri="{FF2B5EF4-FFF2-40B4-BE49-F238E27FC236}">
                <a16:creationId xmlns:a16="http://schemas.microsoft.com/office/drawing/2014/main" id="{E9D58C50-E861-5E24-A7A2-B13DECA4AE0F}"/>
              </a:ext>
            </a:extLst>
          </p:cNvPr>
          <p:cNvSpPr/>
          <p:nvPr/>
        </p:nvSpPr>
        <p:spPr>
          <a:xfrm>
            <a:off x="2573956" y="4330336"/>
            <a:ext cx="7162800" cy="9144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Integration Events</a:t>
            </a:r>
          </a:p>
        </p:txBody>
      </p:sp>
      <p:sp>
        <p:nvSpPr>
          <p:cNvPr id="7" name="Rectangle: Rounded Corners 6">
            <a:extLst>
              <a:ext uri="{FF2B5EF4-FFF2-40B4-BE49-F238E27FC236}">
                <a16:creationId xmlns:a16="http://schemas.microsoft.com/office/drawing/2014/main" id="{4701D4A6-37FE-06DA-CCD7-96BAE9BED92C}"/>
              </a:ext>
            </a:extLst>
          </p:cNvPr>
          <p:cNvSpPr/>
          <p:nvPr/>
        </p:nvSpPr>
        <p:spPr>
          <a:xfrm>
            <a:off x="7391400" y="1066800"/>
            <a:ext cx="3200400" cy="99060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Post-hook</a:t>
            </a:r>
          </a:p>
        </p:txBody>
      </p:sp>
      <p:sp>
        <p:nvSpPr>
          <p:cNvPr id="8" name="Rectangle: Rounded Corners 7">
            <a:extLst>
              <a:ext uri="{FF2B5EF4-FFF2-40B4-BE49-F238E27FC236}">
                <a16:creationId xmlns:a16="http://schemas.microsoft.com/office/drawing/2014/main" id="{2DE91371-ABD8-7F1F-39DE-F17DCCC5AEE3}"/>
              </a:ext>
            </a:extLst>
          </p:cNvPr>
          <p:cNvSpPr/>
          <p:nvPr/>
        </p:nvSpPr>
        <p:spPr>
          <a:xfrm>
            <a:off x="7391400" y="2790523"/>
            <a:ext cx="3200400" cy="990600"/>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Pre-hook</a:t>
            </a:r>
          </a:p>
        </p:txBody>
      </p:sp>
      <p:cxnSp>
        <p:nvCxnSpPr>
          <p:cNvPr id="18" name="Straight Arrow Connector 17">
            <a:extLst>
              <a:ext uri="{FF2B5EF4-FFF2-40B4-BE49-F238E27FC236}">
                <a16:creationId xmlns:a16="http://schemas.microsoft.com/office/drawing/2014/main" id="{947795C6-2F8E-E22C-FA11-9A75CE9EE275}"/>
              </a:ext>
            </a:extLst>
          </p:cNvPr>
          <p:cNvCxnSpPr>
            <a:endCxn id="7" idx="1"/>
          </p:cNvCxnSpPr>
          <p:nvPr/>
        </p:nvCxnSpPr>
        <p:spPr>
          <a:xfrm flipV="1">
            <a:off x="5791200" y="1562100"/>
            <a:ext cx="1600200" cy="10031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Straight Arrow Connector 19">
            <a:extLst>
              <a:ext uri="{FF2B5EF4-FFF2-40B4-BE49-F238E27FC236}">
                <a16:creationId xmlns:a16="http://schemas.microsoft.com/office/drawing/2014/main" id="{95EE8030-27D0-FE54-8C90-957802E47E09}"/>
              </a:ext>
            </a:extLst>
          </p:cNvPr>
          <p:cNvCxnSpPr>
            <a:endCxn id="8" idx="1"/>
          </p:cNvCxnSpPr>
          <p:nvPr/>
        </p:nvCxnSpPr>
        <p:spPr>
          <a:xfrm>
            <a:off x="5791200" y="2692294"/>
            <a:ext cx="1600200" cy="59352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1" name="TextBox 20">
            <a:extLst>
              <a:ext uri="{FF2B5EF4-FFF2-40B4-BE49-F238E27FC236}">
                <a16:creationId xmlns:a16="http://schemas.microsoft.com/office/drawing/2014/main" id="{34FAE1CE-5184-99F8-2C67-147189AE24FE}"/>
              </a:ext>
            </a:extLst>
          </p:cNvPr>
          <p:cNvSpPr txBox="1"/>
          <p:nvPr/>
        </p:nvSpPr>
        <p:spPr>
          <a:xfrm>
            <a:off x="3173766" y="5888635"/>
            <a:ext cx="5963179" cy="369332"/>
          </a:xfrm>
          <a:prstGeom prst="rect">
            <a:avLst/>
          </a:prstGeom>
          <a:noFill/>
        </p:spPr>
        <p:txBody>
          <a:bodyPr wrap="square" rtlCol="0">
            <a:spAutoFit/>
          </a:bodyPr>
          <a:lstStyle/>
          <a:p>
            <a:r>
              <a:rPr lang="en-US" dirty="0">
                <a:solidFill>
                  <a:schemeClr val="bg1"/>
                </a:solidFill>
              </a:rPr>
              <a:t>Use OrderCloud catalyst to create strongly-typed webhooks</a:t>
            </a:r>
          </a:p>
        </p:txBody>
      </p:sp>
    </p:spTree>
    <p:extLst>
      <p:ext uri="{BB962C8B-B14F-4D97-AF65-F5344CB8AC3E}">
        <p14:creationId xmlns:p14="http://schemas.microsoft.com/office/powerpoint/2010/main" val="28003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D2182-BFB0-E259-CAFE-AE85917C6098}"/>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87CB0088-9B47-C915-CAB2-9EEB845B9CDF}"/>
              </a:ext>
            </a:extLst>
          </p:cNvPr>
          <p:cNvSpPr>
            <a:spLocks noGrp="1"/>
          </p:cNvSpPr>
          <p:nvPr>
            <p:ph type="ftr" sz="quarter" idx="5"/>
          </p:nvPr>
        </p:nvSpPr>
        <p:spPr>
          <a:xfrm>
            <a:off x="4062335" y="6552623"/>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B0F0"/>
                </a:solidFill>
                <a:effectLst/>
                <a:uLnTx/>
                <a:uFillTx/>
                <a:latin typeface="Calibri"/>
                <a:ea typeface="+mn-ea"/>
                <a:cs typeface="+mn-cs"/>
              </a:rPr>
              <a:t>- NAVAN</a:t>
            </a:r>
          </a:p>
        </p:txBody>
      </p:sp>
      <p:sp>
        <p:nvSpPr>
          <p:cNvPr id="4" name="Title 3">
            <a:extLst>
              <a:ext uri="{FF2B5EF4-FFF2-40B4-BE49-F238E27FC236}">
                <a16:creationId xmlns:a16="http://schemas.microsoft.com/office/drawing/2014/main" id="{4B087693-94BF-A903-CE0A-34F20610C45F}"/>
              </a:ext>
            </a:extLst>
          </p:cNvPr>
          <p:cNvSpPr>
            <a:spLocks noGrp="1"/>
          </p:cNvSpPr>
          <p:nvPr>
            <p:ph type="title"/>
          </p:nvPr>
        </p:nvSpPr>
        <p:spPr>
          <a:xfrm>
            <a:off x="402742" y="-39801"/>
            <a:ext cx="11386515" cy="738664"/>
          </a:xfrm>
        </p:spPr>
        <p:txBody>
          <a:bodyPr/>
          <a:lstStyle/>
          <a:p>
            <a:r>
              <a:rPr lang="en-AU" dirty="0"/>
              <a:t>Me Endpoints</a:t>
            </a:r>
          </a:p>
        </p:txBody>
      </p:sp>
      <p:pic>
        <p:nvPicPr>
          <p:cNvPr id="5" name="Graphic 4" descr="User">
            <a:extLst>
              <a:ext uri="{FF2B5EF4-FFF2-40B4-BE49-F238E27FC236}">
                <a16:creationId xmlns:a16="http://schemas.microsoft.com/office/drawing/2014/main" id="{49F9D85C-69C8-5F9F-00FE-79BFA07FC6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971800"/>
            <a:ext cx="914400" cy="914400"/>
          </a:xfrm>
          <a:prstGeom prst="rect">
            <a:avLst/>
          </a:prstGeom>
        </p:spPr>
      </p:pic>
      <p:sp>
        <p:nvSpPr>
          <p:cNvPr id="7" name="Oval 6">
            <a:extLst>
              <a:ext uri="{FF2B5EF4-FFF2-40B4-BE49-F238E27FC236}">
                <a16:creationId xmlns:a16="http://schemas.microsoft.com/office/drawing/2014/main" id="{30C3BEA6-1872-6334-C693-7F12F8447A52}"/>
              </a:ext>
            </a:extLst>
          </p:cNvPr>
          <p:cNvSpPr/>
          <p:nvPr/>
        </p:nvSpPr>
        <p:spPr>
          <a:xfrm>
            <a:off x="6013055" y="1117447"/>
            <a:ext cx="4648200" cy="1371600"/>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Administration</a:t>
            </a:r>
          </a:p>
        </p:txBody>
      </p:sp>
      <p:sp>
        <p:nvSpPr>
          <p:cNvPr id="8" name="Oval 7">
            <a:extLst>
              <a:ext uri="{FF2B5EF4-FFF2-40B4-BE49-F238E27FC236}">
                <a16:creationId xmlns:a16="http://schemas.microsoft.com/office/drawing/2014/main" id="{CF3958C5-A43B-2EFD-5DE5-48715BE72A10}"/>
              </a:ext>
            </a:extLst>
          </p:cNvPr>
          <p:cNvSpPr/>
          <p:nvPr/>
        </p:nvSpPr>
        <p:spPr>
          <a:xfrm>
            <a:off x="6013055" y="2964581"/>
            <a:ext cx="4648200" cy="1371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Impersonation</a:t>
            </a:r>
          </a:p>
        </p:txBody>
      </p:sp>
      <p:sp>
        <p:nvSpPr>
          <p:cNvPr id="9" name="Oval 8">
            <a:extLst>
              <a:ext uri="{FF2B5EF4-FFF2-40B4-BE49-F238E27FC236}">
                <a16:creationId xmlns:a16="http://schemas.microsoft.com/office/drawing/2014/main" id="{AB80C76D-F9DC-DDD3-138D-552C509B20D9}"/>
              </a:ext>
            </a:extLst>
          </p:cNvPr>
          <p:cNvSpPr/>
          <p:nvPr/>
        </p:nvSpPr>
        <p:spPr>
          <a:xfrm>
            <a:off x="6172200" y="4811715"/>
            <a:ext cx="4648200" cy="137160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Personalization</a:t>
            </a:r>
          </a:p>
        </p:txBody>
      </p:sp>
      <p:cxnSp>
        <p:nvCxnSpPr>
          <p:cNvPr id="11" name="Straight Arrow Connector 10">
            <a:extLst>
              <a:ext uri="{FF2B5EF4-FFF2-40B4-BE49-F238E27FC236}">
                <a16:creationId xmlns:a16="http://schemas.microsoft.com/office/drawing/2014/main" id="{EA2D2C1C-F5B3-F66E-DC74-BBF089DE7FAA}"/>
              </a:ext>
            </a:extLst>
          </p:cNvPr>
          <p:cNvCxnSpPr>
            <a:endCxn id="7" idx="2"/>
          </p:cNvCxnSpPr>
          <p:nvPr/>
        </p:nvCxnSpPr>
        <p:spPr>
          <a:xfrm flipV="1">
            <a:off x="3048000" y="1803247"/>
            <a:ext cx="2965055" cy="14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DE08F3-DC1C-767F-22D6-6A758D275763}"/>
              </a:ext>
            </a:extLst>
          </p:cNvPr>
          <p:cNvCxnSpPr>
            <a:cxnSpLocks/>
          </p:cNvCxnSpPr>
          <p:nvPr/>
        </p:nvCxnSpPr>
        <p:spPr>
          <a:xfrm>
            <a:off x="3124200" y="3810000"/>
            <a:ext cx="2971799" cy="1683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44F22-7176-7139-4A39-A95CD9A1FF00}"/>
              </a:ext>
            </a:extLst>
          </p:cNvPr>
          <p:cNvCxnSpPr>
            <a:endCxn id="8" idx="2"/>
          </p:cNvCxnSpPr>
          <p:nvPr/>
        </p:nvCxnSpPr>
        <p:spPr>
          <a:xfrm>
            <a:off x="3124200" y="3581400"/>
            <a:ext cx="2888855" cy="68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7005C4-0472-4D78-5128-E0FBF2603E84}"/>
              </a:ext>
            </a:extLst>
          </p:cNvPr>
          <p:cNvSpPr txBox="1"/>
          <p:nvPr/>
        </p:nvSpPr>
        <p:spPr>
          <a:xfrm>
            <a:off x="2209800" y="3966849"/>
            <a:ext cx="634465" cy="369332"/>
          </a:xfrm>
          <a:prstGeom prst="rect">
            <a:avLst/>
          </a:prstGeom>
          <a:noFill/>
        </p:spPr>
        <p:txBody>
          <a:bodyPr wrap="square" rtlCol="0">
            <a:spAutoFit/>
          </a:bodyPr>
          <a:lstStyle/>
          <a:p>
            <a:r>
              <a:rPr lang="en-US" dirty="0">
                <a:solidFill>
                  <a:schemeClr val="bg1"/>
                </a:solidFill>
              </a:rPr>
              <a:t>Me</a:t>
            </a:r>
          </a:p>
        </p:txBody>
      </p:sp>
    </p:spTree>
    <p:extLst>
      <p:ext uri="{BB962C8B-B14F-4D97-AF65-F5344CB8AC3E}">
        <p14:creationId xmlns:p14="http://schemas.microsoft.com/office/powerpoint/2010/main" val="85714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5B6DE507-AEA7-4983-8E12-671F09971B39}"/>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EADA2350-D338-456B-8BBA-4002DD90054D}"/>
              </a:ext>
            </a:extLst>
          </p:cNvPr>
          <p:cNvSpPr>
            <a:spLocks noGrp="1"/>
          </p:cNvSpPr>
          <p:nvPr>
            <p:ph type="title"/>
          </p:nvPr>
        </p:nvSpPr>
        <p:spPr>
          <a:xfrm>
            <a:off x="402742" y="-39801"/>
            <a:ext cx="11386515" cy="738664"/>
          </a:xfrm>
        </p:spPr>
        <p:txBody>
          <a:bodyPr/>
          <a:lstStyle/>
          <a:p>
            <a:r>
              <a:rPr lang="en-AU" dirty="0"/>
              <a:t>Me and My Stuff Entities</a:t>
            </a:r>
          </a:p>
        </p:txBody>
      </p:sp>
      <p:sp>
        <p:nvSpPr>
          <p:cNvPr id="2" name="Scroll: Vertical 1">
            <a:extLst>
              <a:ext uri="{FF2B5EF4-FFF2-40B4-BE49-F238E27FC236}">
                <a16:creationId xmlns:a16="http://schemas.microsoft.com/office/drawing/2014/main" id="{2AA3A2C3-5D37-4441-98FA-F46A7C53B9AB}"/>
              </a:ext>
            </a:extLst>
          </p:cNvPr>
          <p:cNvSpPr/>
          <p:nvPr/>
        </p:nvSpPr>
        <p:spPr>
          <a:xfrm>
            <a:off x="417158" y="1438976"/>
            <a:ext cx="1600200" cy="1904999"/>
          </a:xfrm>
          <a:prstGeom prst="verticalScroll">
            <a:avLst/>
          </a:prstGeom>
          <a:solidFill>
            <a:srgbClr val="BFD5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Me</a:t>
            </a:r>
          </a:p>
        </p:txBody>
      </p:sp>
      <p:sp>
        <p:nvSpPr>
          <p:cNvPr id="11" name="Scroll: Vertical 10">
            <a:extLst>
              <a:ext uri="{FF2B5EF4-FFF2-40B4-BE49-F238E27FC236}">
                <a16:creationId xmlns:a16="http://schemas.microsoft.com/office/drawing/2014/main" id="{DE981418-9A13-4094-AB64-C655707BFF4E}"/>
              </a:ext>
            </a:extLst>
          </p:cNvPr>
          <p:cNvSpPr/>
          <p:nvPr/>
        </p:nvSpPr>
        <p:spPr>
          <a:xfrm>
            <a:off x="2245958" y="1438977"/>
            <a:ext cx="1600200" cy="1904998"/>
          </a:xfrm>
          <a:prstGeom prst="verticalScroll">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Sellers</a:t>
            </a:r>
          </a:p>
        </p:txBody>
      </p:sp>
      <p:sp>
        <p:nvSpPr>
          <p:cNvPr id="12" name="Scroll: Vertical 11">
            <a:extLst>
              <a:ext uri="{FF2B5EF4-FFF2-40B4-BE49-F238E27FC236}">
                <a16:creationId xmlns:a16="http://schemas.microsoft.com/office/drawing/2014/main" id="{E2175035-2034-4836-9526-7D15141B53E3}"/>
              </a:ext>
            </a:extLst>
          </p:cNvPr>
          <p:cNvSpPr/>
          <p:nvPr/>
        </p:nvSpPr>
        <p:spPr>
          <a:xfrm>
            <a:off x="4209079" y="1472664"/>
            <a:ext cx="1600200" cy="1845101"/>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Cost Centers</a:t>
            </a:r>
          </a:p>
        </p:txBody>
      </p:sp>
      <p:sp>
        <p:nvSpPr>
          <p:cNvPr id="16" name="Scroll: Vertical 15">
            <a:extLst>
              <a:ext uri="{FF2B5EF4-FFF2-40B4-BE49-F238E27FC236}">
                <a16:creationId xmlns:a16="http://schemas.microsoft.com/office/drawing/2014/main" id="{747C7A6F-1702-4DFB-BE3F-EB9FFFA18CAB}"/>
              </a:ext>
            </a:extLst>
          </p:cNvPr>
          <p:cNvSpPr/>
          <p:nvPr/>
        </p:nvSpPr>
        <p:spPr>
          <a:xfrm>
            <a:off x="6141720" y="1438977"/>
            <a:ext cx="1600200" cy="1878788"/>
          </a:xfrm>
          <a:prstGeom prst="verticalScrol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Addresses</a:t>
            </a:r>
          </a:p>
        </p:txBody>
      </p:sp>
      <p:sp>
        <p:nvSpPr>
          <p:cNvPr id="17" name="Scroll: Vertical 16">
            <a:extLst>
              <a:ext uri="{FF2B5EF4-FFF2-40B4-BE49-F238E27FC236}">
                <a16:creationId xmlns:a16="http://schemas.microsoft.com/office/drawing/2014/main" id="{0F1902D8-51EB-471E-878C-1EFF3520D733}"/>
              </a:ext>
            </a:extLst>
          </p:cNvPr>
          <p:cNvSpPr/>
          <p:nvPr/>
        </p:nvSpPr>
        <p:spPr>
          <a:xfrm>
            <a:off x="7948123" y="1469057"/>
            <a:ext cx="1600200" cy="1874918"/>
          </a:xfrm>
          <a:prstGeom prst="verticalScroll">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Credit Cards</a:t>
            </a:r>
          </a:p>
        </p:txBody>
      </p:sp>
      <p:sp>
        <p:nvSpPr>
          <p:cNvPr id="18" name="Scroll: Vertical 17">
            <a:extLst>
              <a:ext uri="{FF2B5EF4-FFF2-40B4-BE49-F238E27FC236}">
                <a16:creationId xmlns:a16="http://schemas.microsoft.com/office/drawing/2014/main" id="{DA63C2AC-CB3D-4C04-9136-C37D8F45FABD}"/>
              </a:ext>
            </a:extLst>
          </p:cNvPr>
          <p:cNvSpPr/>
          <p:nvPr/>
        </p:nvSpPr>
        <p:spPr>
          <a:xfrm>
            <a:off x="9946042" y="1469056"/>
            <a:ext cx="1600200" cy="1874917"/>
          </a:xfrm>
          <a:prstGeom prst="verticalScroll">
            <a:avLst/>
          </a:prstGeom>
          <a:solidFill>
            <a:srgbClr val="897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Categories</a:t>
            </a:r>
          </a:p>
        </p:txBody>
      </p:sp>
      <p:sp>
        <p:nvSpPr>
          <p:cNvPr id="19" name="Scroll: Vertical 18">
            <a:extLst>
              <a:ext uri="{FF2B5EF4-FFF2-40B4-BE49-F238E27FC236}">
                <a16:creationId xmlns:a16="http://schemas.microsoft.com/office/drawing/2014/main" id="{3AE5F331-B242-4DE7-89B2-5CA6940B6093}"/>
              </a:ext>
            </a:extLst>
          </p:cNvPr>
          <p:cNvSpPr/>
          <p:nvPr/>
        </p:nvSpPr>
        <p:spPr>
          <a:xfrm>
            <a:off x="480892" y="3886200"/>
            <a:ext cx="1600200" cy="1905000"/>
          </a:xfrm>
          <a:prstGeom prst="verticalScroll">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Products</a:t>
            </a:r>
          </a:p>
        </p:txBody>
      </p:sp>
      <p:sp>
        <p:nvSpPr>
          <p:cNvPr id="20" name="Scroll: Vertical 19">
            <a:extLst>
              <a:ext uri="{FF2B5EF4-FFF2-40B4-BE49-F238E27FC236}">
                <a16:creationId xmlns:a16="http://schemas.microsoft.com/office/drawing/2014/main" id="{A0FFD892-C877-41B2-9E7E-9B8E683F3C49}"/>
              </a:ext>
            </a:extLst>
          </p:cNvPr>
          <p:cNvSpPr/>
          <p:nvPr/>
        </p:nvSpPr>
        <p:spPr>
          <a:xfrm>
            <a:off x="2301395" y="3886200"/>
            <a:ext cx="1600200" cy="1856070"/>
          </a:xfrm>
          <a:prstGeom prst="verticalScroll">
            <a:avLst/>
          </a:prstGeom>
          <a:solidFill>
            <a:srgbClr val="E999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Orders</a:t>
            </a:r>
          </a:p>
        </p:txBody>
      </p:sp>
      <p:sp>
        <p:nvSpPr>
          <p:cNvPr id="21" name="Scroll: Vertical 20">
            <a:extLst>
              <a:ext uri="{FF2B5EF4-FFF2-40B4-BE49-F238E27FC236}">
                <a16:creationId xmlns:a16="http://schemas.microsoft.com/office/drawing/2014/main" id="{F10EE831-073E-40F3-BD33-4392E973F6E9}"/>
              </a:ext>
            </a:extLst>
          </p:cNvPr>
          <p:cNvSpPr/>
          <p:nvPr/>
        </p:nvSpPr>
        <p:spPr>
          <a:xfrm>
            <a:off x="4035377" y="3869898"/>
            <a:ext cx="1733678" cy="1845101"/>
          </a:xfrm>
          <a:prstGeom prst="verticalScroll">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Promotions</a:t>
            </a:r>
          </a:p>
        </p:txBody>
      </p:sp>
      <p:sp>
        <p:nvSpPr>
          <p:cNvPr id="22" name="Scroll: Vertical 21">
            <a:extLst>
              <a:ext uri="{FF2B5EF4-FFF2-40B4-BE49-F238E27FC236}">
                <a16:creationId xmlns:a16="http://schemas.microsoft.com/office/drawing/2014/main" id="{0B4CC9AC-8806-4354-8054-0823B8F79109}"/>
              </a:ext>
            </a:extLst>
          </p:cNvPr>
          <p:cNvSpPr/>
          <p:nvPr/>
        </p:nvSpPr>
        <p:spPr>
          <a:xfrm>
            <a:off x="6043535" y="3858927"/>
            <a:ext cx="1600200" cy="1856071"/>
          </a:xfrm>
          <a:prstGeom prst="verticalScroll">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Spending Accounts</a:t>
            </a:r>
          </a:p>
        </p:txBody>
      </p:sp>
      <p:sp>
        <p:nvSpPr>
          <p:cNvPr id="23" name="Scroll: Vertical 22">
            <a:extLst>
              <a:ext uri="{FF2B5EF4-FFF2-40B4-BE49-F238E27FC236}">
                <a16:creationId xmlns:a16="http://schemas.microsoft.com/office/drawing/2014/main" id="{31059F51-0B91-4235-B335-ED0D2AD0E3AD}"/>
              </a:ext>
            </a:extLst>
          </p:cNvPr>
          <p:cNvSpPr/>
          <p:nvPr/>
        </p:nvSpPr>
        <p:spPr>
          <a:xfrm>
            <a:off x="7884356" y="3901924"/>
            <a:ext cx="1600200" cy="1813074"/>
          </a:xfrm>
          <a:prstGeom prst="verticalScroll">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My Shipments</a:t>
            </a:r>
          </a:p>
        </p:txBody>
      </p:sp>
      <p:sp>
        <p:nvSpPr>
          <p:cNvPr id="24" name="Scroll: Vertical 23">
            <a:extLst>
              <a:ext uri="{FF2B5EF4-FFF2-40B4-BE49-F238E27FC236}">
                <a16:creationId xmlns:a16="http://schemas.microsoft.com/office/drawing/2014/main" id="{DCA046C0-1C53-495B-9D5F-D604327CDD59}"/>
              </a:ext>
            </a:extLst>
          </p:cNvPr>
          <p:cNvSpPr/>
          <p:nvPr/>
        </p:nvSpPr>
        <p:spPr>
          <a:xfrm>
            <a:off x="9890605" y="3901924"/>
            <a:ext cx="1600200" cy="1813074"/>
          </a:xfrm>
          <a:prstGeom prst="verticalScroll">
            <a:avLst/>
          </a:prstGeom>
          <a:solidFill>
            <a:srgbClr val="F1A4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My Catalogs</a:t>
            </a:r>
          </a:p>
        </p:txBody>
      </p:sp>
    </p:spTree>
    <p:extLst>
      <p:ext uri="{BB962C8B-B14F-4D97-AF65-F5344CB8AC3E}">
        <p14:creationId xmlns:p14="http://schemas.microsoft.com/office/powerpoint/2010/main" val="40428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B74B4-5888-1B96-9ACC-10189DBB853D}"/>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4AF97470-46BC-73D3-5165-5ACA38BEAEE6}"/>
              </a:ext>
            </a:extLst>
          </p:cNvPr>
          <p:cNvSpPr>
            <a:spLocks noGrp="1"/>
          </p:cNvSpPr>
          <p:nvPr>
            <p:ph type="ftr" sz="quarter" idx="5"/>
          </p:nvPr>
        </p:nvSpPr>
        <p:spPr>
          <a:xfrm>
            <a:off x="4062335" y="6552623"/>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B0F0"/>
                </a:solidFill>
                <a:effectLst/>
                <a:uLnTx/>
                <a:uFillTx/>
                <a:latin typeface="Calibri"/>
                <a:ea typeface="+mn-ea"/>
                <a:cs typeface="+mn-cs"/>
              </a:rPr>
              <a:t>- NAVAN</a:t>
            </a:r>
          </a:p>
        </p:txBody>
      </p:sp>
      <p:sp>
        <p:nvSpPr>
          <p:cNvPr id="4" name="Title 3">
            <a:extLst>
              <a:ext uri="{FF2B5EF4-FFF2-40B4-BE49-F238E27FC236}">
                <a16:creationId xmlns:a16="http://schemas.microsoft.com/office/drawing/2014/main" id="{34186696-396A-12B2-ABA5-ABB8D3D5E896}"/>
              </a:ext>
            </a:extLst>
          </p:cNvPr>
          <p:cNvSpPr>
            <a:spLocks noGrp="1"/>
          </p:cNvSpPr>
          <p:nvPr>
            <p:ph type="title"/>
          </p:nvPr>
        </p:nvSpPr>
        <p:spPr>
          <a:xfrm>
            <a:off x="402742" y="-39801"/>
            <a:ext cx="11386515" cy="738664"/>
          </a:xfrm>
        </p:spPr>
        <p:txBody>
          <a:bodyPr/>
          <a:lstStyle/>
          <a:p>
            <a:r>
              <a:rPr lang="en-AU" dirty="0"/>
              <a:t>Building Blocks</a:t>
            </a:r>
          </a:p>
        </p:txBody>
      </p:sp>
      <p:sp>
        <p:nvSpPr>
          <p:cNvPr id="8" name="Pentagon 7">
            <a:extLst>
              <a:ext uri="{FF2B5EF4-FFF2-40B4-BE49-F238E27FC236}">
                <a16:creationId xmlns:a16="http://schemas.microsoft.com/office/drawing/2014/main" id="{0FEC6566-8E98-660B-D815-BA67A63BF140}"/>
              </a:ext>
            </a:extLst>
          </p:cNvPr>
          <p:cNvSpPr/>
          <p:nvPr/>
        </p:nvSpPr>
        <p:spPr>
          <a:xfrm>
            <a:off x="990600" y="1039528"/>
            <a:ext cx="2819400" cy="2389472"/>
          </a:xfrm>
          <a:prstGeom prst="pentagon">
            <a:avLst/>
          </a:prstGeom>
          <a:gradFill flip="none" rotWithShape="1">
            <a:gsLst>
              <a:gs pos="0">
                <a:schemeClr val="accent4">
                  <a:lumMod val="50000"/>
                </a:schemeClr>
              </a:gs>
              <a:gs pos="48000">
                <a:schemeClr val="accent4">
                  <a:lumMod val="97000"/>
                  <a:lumOff val="3000"/>
                </a:schemeClr>
              </a:gs>
              <a:gs pos="100000">
                <a:schemeClr val="accent4">
                  <a:lumMod val="60000"/>
                  <a:lumOff val="40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a:ea typeface="+mn-ea"/>
                <a:cs typeface="+mn-cs"/>
              </a:rPr>
              <a:t>Supplier</a:t>
            </a:r>
          </a:p>
        </p:txBody>
      </p:sp>
      <p:sp>
        <p:nvSpPr>
          <p:cNvPr id="9" name="Pentagon 8">
            <a:extLst>
              <a:ext uri="{FF2B5EF4-FFF2-40B4-BE49-F238E27FC236}">
                <a16:creationId xmlns:a16="http://schemas.microsoft.com/office/drawing/2014/main" id="{F6EF9583-294F-4D64-72FC-656092BB1B3A}"/>
              </a:ext>
            </a:extLst>
          </p:cNvPr>
          <p:cNvSpPr/>
          <p:nvPr/>
        </p:nvSpPr>
        <p:spPr>
          <a:xfrm>
            <a:off x="4952097" y="1077565"/>
            <a:ext cx="2818800" cy="2390400"/>
          </a:xfrm>
          <a:prstGeom prst="pentagon">
            <a:avLst/>
          </a:prstGeom>
          <a:gradFill flip="none" rotWithShape="1">
            <a:gsLst>
              <a:gs pos="0">
                <a:schemeClr val="bg2"/>
              </a:gs>
              <a:gs pos="48000">
                <a:srgbClr val="F1EC20"/>
              </a:gs>
              <a:gs pos="100000">
                <a:srgbClr val="F1EC20"/>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black"/>
                </a:solidFill>
                <a:effectLst/>
                <a:uLnTx/>
                <a:uFillTx/>
                <a:latin typeface="Calibri"/>
                <a:ea typeface="+mn-ea"/>
                <a:cs typeface="+mn-cs"/>
              </a:rPr>
              <a:t>Seller</a:t>
            </a:r>
          </a:p>
        </p:txBody>
      </p:sp>
      <p:sp>
        <p:nvSpPr>
          <p:cNvPr id="10" name="Pentagon 9">
            <a:extLst>
              <a:ext uri="{FF2B5EF4-FFF2-40B4-BE49-F238E27FC236}">
                <a16:creationId xmlns:a16="http://schemas.microsoft.com/office/drawing/2014/main" id="{0473CF39-4687-4567-D7EA-5783EDBEE7CD}"/>
              </a:ext>
            </a:extLst>
          </p:cNvPr>
          <p:cNvSpPr/>
          <p:nvPr/>
        </p:nvSpPr>
        <p:spPr>
          <a:xfrm>
            <a:off x="8839200" y="1039528"/>
            <a:ext cx="2818800" cy="2390400"/>
          </a:xfrm>
          <a:prstGeom prst="pentagon">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a:ea typeface="+mn-ea"/>
                <a:cs typeface="+mn-cs"/>
              </a:rPr>
              <a:t>Buyer</a:t>
            </a:r>
          </a:p>
        </p:txBody>
      </p:sp>
      <p:sp>
        <p:nvSpPr>
          <p:cNvPr id="11" name="Pentagon 10">
            <a:extLst>
              <a:ext uri="{FF2B5EF4-FFF2-40B4-BE49-F238E27FC236}">
                <a16:creationId xmlns:a16="http://schemas.microsoft.com/office/drawing/2014/main" id="{BE1EACE6-CCC1-EA7F-A5B6-848D0FF44925}"/>
              </a:ext>
            </a:extLst>
          </p:cNvPr>
          <p:cNvSpPr/>
          <p:nvPr/>
        </p:nvSpPr>
        <p:spPr>
          <a:xfrm>
            <a:off x="2971800" y="3776129"/>
            <a:ext cx="2818800" cy="2390400"/>
          </a:xfrm>
          <a:prstGeom prst="pentagon">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white"/>
                </a:solidFill>
                <a:effectLst/>
                <a:uLnTx/>
                <a:uFillTx/>
                <a:latin typeface="Calibri"/>
                <a:ea typeface="+mn-ea"/>
                <a:cs typeface="+mn-cs"/>
              </a:rPr>
              <a:t>Catalog</a:t>
            </a:r>
          </a:p>
        </p:txBody>
      </p:sp>
      <p:sp>
        <p:nvSpPr>
          <p:cNvPr id="12" name="Pentagon 11">
            <a:extLst>
              <a:ext uri="{FF2B5EF4-FFF2-40B4-BE49-F238E27FC236}">
                <a16:creationId xmlns:a16="http://schemas.microsoft.com/office/drawing/2014/main" id="{70D5CFDA-4421-DB1A-D8EA-CDB31E54E3EB}"/>
              </a:ext>
            </a:extLst>
          </p:cNvPr>
          <p:cNvSpPr/>
          <p:nvPr/>
        </p:nvSpPr>
        <p:spPr>
          <a:xfrm>
            <a:off x="7162800" y="3886200"/>
            <a:ext cx="2818800" cy="2390400"/>
          </a:xfrm>
          <a:prstGeom prst="pentagon">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User</a:t>
            </a:r>
          </a:p>
        </p:txBody>
      </p:sp>
    </p:spTree>
    <p:extLst>
      <p:ext uri="{BB962C8B-B14F-4D97-AF65-F5344CB8AC3E}">
        <p14:creationId xmlns:p14="http://schemas.microsoft.com/office/powerpoint/2010/main" val="3689229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loud 59">
            <a:extLst>
              <a:ext uri="{FF2B5EF4-FFF2-40B4-BE49-F238E27FC236}">
                <a16:creationId xmlns:a16="http://schemas.microsoft.com/office/drawing/2014/main" id="{5A24DB6E-5FE9-45C6-B392-FE8730C08FDF}"/>
              </a:ext>
            </a:extLst>
          </p:cNvPr>
          <p:cNvSpPr/>
          <p:nvPr/>
        </p:nvSpPr>
        <p:spPr>
          <a:xfrm>
            <a:off x="23446" y="865326"/>
            <a:ext cx="12168554" cy="5687297"/>
          </a:xfrm>
          <a:prstGeom prst="cloud">
            <a:avLst/>
          </a:prstGeom>
          <a:gradFill flip="none" rotWithShape="1">
            <a:gsLst>
              <a:gs pos="0">
                <a:schemeClr val="accent6">
                  <a:lumMod val="60000"/>
                  <a:lumOff val="40000"/>
                </a:schemeClr>
              </a:gs>
              <a:gs pos="74000">
                <a:srgbClr val="00B0F0"/>
              </a:gs>
              <a:gs pos="100000">
                <a:schemeClr val="bg1">
                  <a:lumMod val="8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Footer Placeholder 47">
            <a:extLst>
              <a:ext uri="{FF2B5EF4-FFF2-40B4-BE49-F238E27FC236}">
                <a16:creationId xmlns:a16="http://schemas.microsoft.com/office/drawing/2014/main" id="{5B6DE507-AEA7-4983-8E12-671F09971B39}"/>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EADA2350-D338-456B-8BBA-4002DD90054D}"/>
              </a:ext>
            </a:extLst>
          </p:cNvPr>
          <p:cNvSpPr>
            <a:spLocks noGrp="1"/>
          </p:cNvSpPr>
          <p:nvPr>
            <p:ph type="title"/>
          </p:nvPr>
        </p:nvSpPr>
        <p:spPr>
          <a:xfrm>
            <a:off x="402742" y="-39801"/>
            <a:ext cx="11386515" cy="738664"/>
          </a:xfrm>
        </p:spPr>
        <p:txBody>
          <a:bodyPr/>
          <a:lstStyle/>
          <a:p>
            <a:r>
              <a:rPr lang="en-AU" dirty="0"/>
              <a:t>OrderCloud Basics</a:t>
            </a:r>
          </a:p>
        </p:txBody>
      </p:sp>
      <p:sp>
        <p:nvSpPr>
          <p:cNvPr id="32" name="TextBox 31">
            <a:extLst>
              <a:ext uri="{FF2B5EF4-FFF2-40B4-BE49-F238E27FC236}">
                <a16:creationId xmlns:a16="http://schemas.microsoft.com/office/drawing/2014/main" id="{F81676EC-FBB2-4497-A811-59B680B72070}"/>
              </a:ext>
            </a:extLst>
          </p:cNvPr>
          <p:cNvSpPr txBox="1"/>
          <p:nvPr/>
        </p:nvSpPr>
        <p:spPr>
          <a:xfrm>
            <a:off x="7527789" y="5013662"/>
            <a:ext cx="2084950" cy="646331"/>
          </a:xfrm>
          <a:prstGeom prst="rect">
            <a:avLst/>
          </a:prstGeom>
          <a:noFill/>
        </p:spPr>
        <p:txBody>
          <a:bodyPr wrap="square" rtlCol="0">
            <a:spAutoFit/>
          </a:bodyPr>
          <a:lstStyle/>
          <a:p>
            <a:pPr algn="ctr"/>
            <a:r>
              <a:rPr lang="en-AU" b="1" dirty="0">
                <a:solidFill>
                  <a:srgbClr val="1EEE41"/>
                </a:solidFill>
              </a:rPr>
              <a:t>Authentication and Authorization</a:t>
            </a:r>
          </a:p>
        </p:txBody>
      </p:sp>
      <p:sp>
        <p:nvSpPr>
          <p:cNvPr id="34" name="TextBox 33">
            <a:extLst>
              <a:ext uri="{FF2B5EF4-FFF2-40B4-BE49-F238E27FC236}">
                <a16:creationId xmlns:a16="http://schemas.microsoft.com/office/drawing/2014/main" id="{93068F89-E2E2-4BF9-B154-1BC980DC072A}"/>
              </a:ext>
            </a:extLst>
          </p:cNvPr>
          <p:cNvSpPr txBox="1"/>
          <p:nvPr/>
        </p:nvSpPr>
        <p:spPr>
          <a:xfrm>
            <a:off x="10256586" y="4152263"/>
            <a:ext cx="1199193" cy="523220"/>
          </a:xfrm>
          <a:prstGeom prst="rect">
            <a:avLst/>
          </a:prstGeom>
          <a:noFill/>
        </p:spPr>
        <p:txBody>
          <a:bodyPr wrap="square" rtlCol="0">
            <a:spAutoFit/>
          </a:bodyPr>
          <a:lstStyle/>
          <a:p>
            <a:r>
              <a:rPr lang="en-AU" sz="2800" b="1" dirty="0">
                <a:solidFill>
                  <a:srgbClr val="FFFF00"/>
                </a:solidFill>
              </a:rPr>
              <a:t>Buyer</a:t>
            </a:r>
          </a:p>
        </p:txBody>
      </p:sp>
      <p:sp>
        <p:nvSpPr>
          <p:cNvPr id="38" name="TextBox 37">
            <a:extLst>
              <a:ext uri="{FF2B5EF4-FFF2-40B4-BE49-F238E27FC236}">
                <a16:creationId xmlns:a16="http://schemas.microsoft.com/office/drawing/2014/main" id="{6B144FFF-B42F-4BA3-BC66-69BFC097B3A3}"/>
              </a:ext>
            </a:extLst>
          </p:cNvPr>
          <p:cNvSpPr txBox="1"/>
          <p:nvPr/>
        </p:nvSpPr>
        <p:spPr>
          <a:xfrm>
            <a:off x="2892326" y="2319268"/>
            <a:ext cx="1828750" cy="954107"/>
          </a:xfrm>
          <a:prstGeom prst="rect">
            <a:avLst/>
          </a:prstGeom>
          <a:noFill/>
        </p:spPr>
        <p:txBody>
          <a:bodyPr wrap="square" rtlCol="0">
            <a:spAutoFit/>
          </a:bodyPr>
          <a:lstStyle/>
          <a:p>
            <a:r>
              <a:rPr lang="en-AU" sz="2800" b="1" dirty="0">
                <a:solidFill>
                  <a:srgbClr val="C00000"/>
                </a:solidFill>
              </a:rPr>
              <a:t>Order and Fulfillment</a:t>
            </a:r>
          </a:p>
        </p:txBody>
      </p:sp>
      <p:sp>
        <p:nvSpPr>
          <p:cNvPr id="39" name="TextBox 38">
            <a:extLst>
              <a:ext uri="{FF2B5EF4-FFF2-40B4-BE49-F238E27FC236}">
                <a16:creationId xmlns:a16="http://schemas.microsoft.com/office/drawing/2014/main" id="{9EA0EA72-BAC6-426F-964D-D4F36875D0F5}"/>
              </a:ext>
            </a:extLst>
          </p:cNvPr>
          <p:cNvSpPr txBox="1"/>
          <p:nvPr/>
        </p:nvSpPr>
        <p:spPr>
          <a:xfrm>
            <a:off x="8993672" y="1871364"/>
            <a:ext cx="1690380" cy="954107"/>
          </a:xfrm>
          <a:prstGeom prst="rect">
            <a:avLst/>
          </a:prstGeom>
          <a:noFill/>
        </p:spPr>
        <p:txBody>
          <a:bodyPr wrap="square" rtlCol="0">
            <a:spAutoFit/>
          </a:bodyPr>
          <a:lstStyle/>
          <a:p>
            <a:r>
              <a:rPr lang="en-AU" sz="2800" b="1" dirty="0">
                <a:solidFill>
                  <a:srgbClr val="7030A0"/>
                </a:solidFill>
              </a:rPr>
              <a:t>Me and My Stuff</a:t>
            </a:r>
          </a:p>
        </p:txBody>
      </p:sp>
      <p:sp>
        <p:nvSpPr>
          <p:cNvPr id="43" name="TextBox 42">
            <a:extLst>
              <a:ext uri="{FF2B5EF4-FFF2-40B4-BE49-F238E27FC236}">
                <a16:creationId xmlns:a16="http://schemas.microsoft.com/office/drawing/2014/main" id="{16202E53-E959-423E-A966-A7317F9308D5}"/>
              </a:ext>
            </a:extLst>
          </p:cNvPr>
          <p:cNvSpPr txBox="1"/>
          <p:nvPr/>
        </p:nvSpPr>
        <p:spPr>
          <a:xfrm>
            <a:off x="5898348" y="5045431"/>
            <a:ext cx="1066801" cy="523220"/>
          </a:xfrm>
          <a:prstGeom prst="rect">
            <a:avLst/>
          </a:prstGeom>
          <a:noFill/>
        </p:spPr>
        <p:txBody>
          <a:bodyPr wrap="square" rtlCol="0">
            <a:spAutoFit/>
          </a:bodyPr>
          <a:lstStyle/>
          <a:p>
            <a:pPr algn="ctr"/>
            <a:r>
              <a:rPr lang="en-AU" sz="2800" b="1" dirty="0">
                <a:solidFill>
                  <a:srgbClr val="002060"/>
                </a:solidFill>
              </a:rPr>
              <a:t>Seller</a:t>
            </a:r>
          </a:p>
        </p:txBody>
      </p:sp>
      <p:pic>
        <p:nvPicPr>
          <p:cNvPr id="12" name="Graphic 11" descr="Truck">
            <a:extLst>
              <a:ext uri="{FF2B5EF4-FFF2-40B4-BE49-F238E27FC236}">
                <a16:creationId xmlns:a16="http://schemas.microsoft.com/office/drawing/2014/main" id="{BA67F5D7-68C7-43B0-9E74-B5DA17607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12" y="2540569"/>
            <a:ext cx="2160000" cy="2160000"/>
          </a:xfrm>
          <a:prstGeom prst="rect">
            <a:avLst/>
          </a:prstGeom>
        </p:spPr>
      </p:pic>
      <p:sp>
        <p:nvSpPr>
          <p:cNvPr id="44" name="TextBox 43">
            <a:extLst>
              <a:ext uri="{FF2B5EF4-FFF2-40B4-BE49-F238E27FC236}">
                <a16:creationId xmlns:a16="http://schemas.microsoft.com/office/drawing/2014/main" id="{D316C7F2-E459-43B4-87D9-535550D73DD1}"/>
              </a:ext>
            </a:extLst>
          </p:cNvPr>
          <p:cNvSpPr txBox="1"/>
          <p:nvPr/>
        </p:nvSpPr>
        <p:spPr>
          <a:xfrm>
            <a:off x="802793" y="4177349"/>
            <a:ext cx="1653237" cy="523220"/>
          </a:xfrm>
          <a:prstGeom prst="rect">
            <a:avLst/>
          </a:prstGeom>
          <a:noFill/>
        </p:spPr>
        <p:txBody>
          <a:bodyPr wrap="square" rtlCol="0">
            <a:spAutoFit/>
          </a:bodyPr>
          <a:lstStyle/>
          <a:p>
            <a:pPr algn="ctr"/>
            <a:r>
              <a:rPr lang="en-AU" sz="2800" b="1" dirty="0">
                <a:solidFill>
                  <a:schemeClr val="accent6">
                    <a:lumMod val="75000"/>
                  </a:schemeClr>
                </a:solidFill>
              </a:rPr>
              <a:t>Supplier</a:t>
            </a:r>
          </a:p>
        </p:txBody>
      </p:sp>
      <p:pic>
        <p:nvPicPr>
          <p:cNvPr id="14" name="Graphic 13" descr="Money">
            <a:extLst>
              <a:ext uri="{FF2B5EF4-FFF2-40B4-BE49-F238E27FC236}">
                <a16:creationId xmlns:a16="http://schemas.microsoft.com/office/drawing/2014/main" id="{6FC6F8C5-45B3-43B3-8C96-C7DEFFA4A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1859" y="2342692"/>
            <a:ext cx="2160000" cy="2182729"/>
          </a:xfrm>
          <a:prstGeom prst="rect">
            <a:avLst/>
          </a:prstGeom>
        </p:spPr>
      </p:pic>
      <p:pic>
        <p:nvPicPr>
          <p:cNvPr id="16" name="Graphic 15" descr="Shopping basket">
            <a:extLst>
              <a:ext uri="{FF2B5EF4-FFF2-40B4-BE49-F238E27FC236}">
                <a16:creationId xmlns:a16="http://schemas.microsoft.com/office/drawing/2014/main" id="{7DB7D153-008E-4EEC-BB0E-DB90F5B4DB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21117" y="711163"/>
            <a:ext cx="1504687" cy="1428511"/>
          </a:xfrm>
          <a:prstGeom prst="rect">
            <a:avLst/>
          </a:prstGeom>
        </p:spPr>
      </p:pic>
      <p:pic>
        <p:nvPicPr>
          <p:cNvPr id="45" name="Graphic 44" descr="Box trolley">
            <a:extLst>
              <a:ext uri="{FF2B5EF4-FFF2-40B4-BE49-F238E27FC236}">
                <a16:creationId xmlns:a16="http://schemas.microsoft.com/office/drawing/2014/main" id="{16616F0B-3979-45BA-9111-1379AB833C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70909" y="1267082"/>
            <a:ext cx="1428511" cy="1428511"/>
          </a:xfrm>
          <a:prstGeom prst="rect">
            <a:avLst/>
          </a:prstGeom>
        </p:spPr>
      </p:pic>
      <p:pic>
        <p:nvPicPr>
          <p:cNvPr id="52" name="Graphic 51" descr="List RTL">
            <a:extLst>
              <a:ext uri="{FF2B5EF4-FFF2-40B4-BE49-F238E27FC236}">
                <a16:creationId xmlns:a16="http://schemas.microsoft.com/office/drawing/2014/main" id="{DE668D8D-C3EA-4F76-B5A2-D25395EAAC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07825" y="3841919"/>
            <a:ext cx="1676400" cy="1465122"/>
          </a:xfrm>
          <a:prstGeom prst="rect">
            <a:avLst/>
          </a:prstGeom>
        </p:spPr>
      </p:pic>
      <p:sp>
        <p:nvSpPr>
          <p:cNvPr id="54" name="TextBox 53">
            <a:extLst>
              <a:ext uri="{FF2B5EF4-FFF2-40B4-BE49-F238E27FC236}">
                <a16:creationId xmlns:a16="http://schemas.microsoft.com/office/drawing/2014/main" id="{82716F32-E4C3-45A0-89D0-AC013A563E10}"/>
              </a:ext>
            </a:extLst>
          </p:cNvPr>
          <p:cNvSpPr txBox="1"/>
          <p:nvPr/>
        </p:nvSpPr>
        <p:spPr>
          <a:xfrm>
            <a:off x="3326808" y="5180363"/>
            <a:ext cx="1506224" cy="954107"/>
          </a:xfrm>
          <a:prstGeom prst="rect">
            <a:avLst/>
          </a:prstGeom>
          <a:noFill/>
        </p:spPr>
        <p:txBody>
          <a:bodyPr wrap="square" rtlCol="0">
            <a:spAutoFit/>
          </a:bodyPr>
          <a:lstStyle/>
          <a:p>
            <a:r>
              <a:rPr lang="en-AU" sz="2800" b="1" dirty="0">
                <a:solidFill>
                  <a:schemeClr val="accent2">
                    <a:lumMod val="75000"/>
                  </a:schemeClr>
                </a:solidFill>
              </a:rPr>
              <a:t>Product</a:t>
            </a:r>
          </a:p>
          <a:p>
            <a:r>
              <a:rPr lang="en-AU" sz="2800" b="1" dirty="0">
                <a:solidFill>
                  <a:schemeClr val="accent2">
                    <a:lumMod val="75000"/>
                  </a:schemeClr>
                </a:solidFill>
              </a:rPr>
              <a:t>Catalog</a:t>
            </a:r>
          </a:p>
        </p:txBody>
      </p:sp>
      <p:pic>
        <p:nvPicPr>
          <p:cNvPr id="8" name="Graphic 7" descr="Old Key with solid fill">
            <a:extLst>
              <a:ext uri="{FF2B5EF4-FFF2-40B4-BE49-F238E27FC236}">
                <a16:creationId xmlns:a16="http://schemas.microsoft.com/office/drawing/2014/main" id="{D3789E31-37C7-4773-ADAD-8E20024DFB9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79272" y="4061363"/>
            <a:ext cx="914400" cy="914400"/>
          </a:xfrm>
          <a:prstGeom prst="rect">
            <a:avLst/>
          </a:prstGeom>
        </p:spPr>
      </p:pic>
      <p:pic>
        <p:nvPicPr>
          <p:cNvPr id="20" name="Graphic 19" descr="Female Profile with solid fill">
            <a:extLst>
              <a:ext uri="{FF2B5EF4-FFF2-40B4-BE49-F238E27FC236}">
                <a16:creationId xmlns:a16="http://schemas.microsoft.com/office/drawing/2014/main" id="{E8B0454D-9926-4DCA-8E5D-4551B432825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34659" y="3087801"/>
            <a:ext cx="914400" cy="914400"/>
          </a:xfrm>
          <a:prstGeom prst="rect">
            <a:avLst/>
          </a:prstGeom>
        </p:spPr>
      </p:pic>
      <p:pic>
        <p:nvPicPr>
          <p:cNvPr id="24" name="Graphic 23" descr="Store">
            <a:extLst>
              <a:ext uri="{FF2B5EF4-FFF2-40B4-BE49-F238E27FC236}">
                <a16:creationId xmlns:a16="http://schemas.microsoft.com/office/drawing/2014/main" id="{CF4CE599-EC93-4483-8643-544A23D85DA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71985" y="1267082"/>
            <a:ext cx="3955069" cy="4221373"/>
          </a:xfrm>
          <a:prstGeom prst="rect">
            <a:avLst/>
          </a:prstGeom>
        </p:spPr>
      </p:pic>
      <p:sp>
        <p:nvSpPr>
          <p:cNvPr id="2" name="TextBox 1">
            <a:extLst>
              <a:ext uri="{FF2B5EF4-FFF2-40B4-BE49-F238E27FC236}">
                <a16:creationId xmlns:a16="http://schemas.microsoft.com/office/drawing/2014/main" id="{BEE83BCC-9BB3-67D9-B1DC-38B6ACA6AD1D}"/>
              </a:ext>
            </a:extLst>
          </p:cNvPr>
          <p:cNvSpPr txBox="1"/>
          <p:nvPr/>
        </p:nvSpPr>
        <p:spPr>
          <a:xfrm>
            <a:off x="5707848" y="3354490"/>
            <a:ext cx="1447800" cy="369332"/>
          </a:xfrm>
          <a:prstGeom prst="rect">
            <a:avLst/>
          </a:prstGeom>
          <a:noFill/>
        </p:spPr>
        <p:txBody>
          <a:bodyPr wrap="square" rtlCol="0">
            <a:spAutoFit/>
          </a:bodyPr>
          <a:lstStyle/>
          <a:p>
            <a:r>
              <a:rPr lang="en-US" dirty="0">
                <a:solidFill>
                  <a:schemeClr val="bg1"/>
                </a:solidFill>
              </a:rPr>
              <a:t>Marketplace</a:t>
            </a:r>
          </a:p>
        </p:txBody>
      </p:sp>
    </p:spTree>
    <p:extLst>
      <p:ext uri="{BB962C8B-B14F-4D97-AF65-F5344CB8AC3E}">
        <p14:creationId xmlns:p14="http://schemas.microsoft.com/office/powerpoint/2010/main" val="240233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AE7B-0086-D5AD-2FE6-CDD87243D1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880F5BE-5E39-F2F9-A0A6-61458C47824E}"/>
              </a:ext>
            </a:extLst>
          </p:cNvPr>
          <p:cNvSpPr>
            <a:spLocks noGrp="1"/>
          </p:cNvSpPr>
          <p:nvPr>
            <p:ph type="title"/>
          </p:nvPr>
        </p:nvSpPr>
        <p:spPr>
          <a:xfrm>
            <a:off x="402742" y="-39801"/>
            <a:ext cx="11386515" cy="738664"/>
          </a:xfrm>
        </p:spPr>
        <p:txBody>
          <a:bodyPr/>
          <a:lstStyle/>
          <a:p>
            <a:r>
              <a:rPr lang="en-AU" dirty="0"/>
              <a:t>OrderCloud Basics</a:t>
            </a:r>
          </a:p>
        </p:txBody>
      </p:sp>
      <p:pic>
        <p:nvPicPr>
          <p:cNvPr id="3" name="Graphic 2" descr="User">
            <a:extLst>
              <a:ext uri="{FF2B5EF4-FFF2-40B4-BE49-F238E27FC236}">
                <a16:creationId xmlns:a16="http://schemas.microsoft.com/office/drawing/2014/main" id="{B9042217-3740-A1E0-BB9B-8942FC377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5855" y="3493532"/>
            <a:ext cx="914400" cy="914400"/>
          </a:xfrm>
          <a:prstGeom prst="rect">
            <a:avLst/>
          </a:prstGeom>
        </p:spPr>
      </p:pic>
      <p:sp>
        <p:nvSpPr>
          <p:cNvPr id="5" name="TextBox 4">
            <a:extLst>
              <a:ext uri="{FF2B5EF4-FFF2-40B4-BE49-F238E27FC236}">
                <a16:creationId xmlns:a16="http://schemas.microsoft.com/office/drawing/2014/main" id="{DF197DE3-D4EF-EAA7-7EB7-68DEDA7E871A}"/>
              </a:ext>
            </a:extLst>
          </p:cNvPr>
          <p:cNvSpPr txBox="1"/>
          <p:nvPr/>
        </p:nvSpPr>
        <p:spPr>
          <a:xfrm>
            <a:off x="5708255" y="4484132"/>
            <a:ext cx="634465" cy="369332"/>
          </a:xfrm>
          <a:prstGeom prst="rect">
            <a:avLst/>
          </a:prstGeom>
          <a:noFill/>
        </p:spPr>
        <p:txBody>
          <a:bodyPr wrap="square" rtlCol="0">
            <a:spAutoFit/>
          </a:bodyPr>
          <a:lstStyle/>
          <a:p>
            <a:r>
              <a:rPr lang="en-US" dirty="0">
                <a:solidFill>
                  <a:schemeClr val="bg1"/>
                </a:solidFill>
              </a:rPr>
              <a:t>User</a:t>
            </a:r>
          </a:p>
        </p:txBody>
      </p:sp>
      <p:sp>
        <p:nvSpPr>
          <p:cNvPr id="6" name="Oval 5">
            <a:extLst>
              <a:ext uri="{FF2B5EF4-FFF2-40B4-BE49-F238E27FC236}">
                <a16:creationId xmlns:a16="http://schemas.microsoft.com/office/drawing/2014/main" id="{41E04BCE-5A44-C53A-D717-4385415F8BC8}"/>
              </a:ext>
            </a:extLst>
          </p:cNvPr>
          <p:cNvSpPr/>
          <p:nvPr/>
        </p:nvSpPr>
        <p:spPr>
          <a:xfrm>
            <a:off x="1295400" y="3411354"/>
            <a:ext cx="1905000" cy="1371600"/>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Buyer</a:t>
            </a:r>
          </a:p>
        </p:txBody>
      </p:sp>
      <p:sp>
        <p:nvSpPr>
          <p:cNvPr id="7" name="Oval 6">
            <a:extLst>
              <a:ext uri="{FF2B5EF4-FFF2-40B4-BE49-F238E27FC236}">
                <a16:creationId xmlns:a16="http://schemas.microsoft.com/office/drawing/2014/main" id="{565B4FEE-7279-0FC1-56F2-405C3B4F2FA0}"/>
              </a:ext>
            </a:extLst>
          </p:cNvPr>
          <p:cNvSpPr/>
          <p:nvPr/>
        </p:nvSpPr>
        <p:spPr>
          <a:xfrm>
            <a:off x="5060555" y="1055132"/>
            <a:ext cx="1905000" cy="137160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Seller</a:t>
            </a:r>
          </a:p>
        </p:txBody>
      </p:sp>
      <p:sp>
        <p:nvSpPr>
          <p:cNvPr id="9" name="Oval 8">
            <a:extLst>
              <a:ext uri="{FF2B5EF4-FFF2-40B4-BE49-F238E27FC236}">
                <a16:creationId xmlns:a16="http://schemas.microsoft.com/office/drawing/2014/main" id="{94525E86-6090-9070-01BB-30D57424819C}"/>
              </a:ext>
            </a:extLst>
          </p:cNvPr>
          <p:cNvSpPr/>
          <p:nvPr/>
        </p:nvSpPr>
        <p:spPr>
          <a:xfrm>
            <a:off x="8915400" y="3447373"/>
            <a:ext cx="1905000" cy="13716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sp>
        <p:nvSpPr>
          <p:cNvPr id="11" name="TextBox 10">
            <a:extLst>
              <a:ext uri="{FF2B5EF4-FFF2-40B4-BE49-F238E27FC236}">
                <a16:creationId xmlns:a16="http://schemas.microsoft.com/office/drawing/2014/main" id="{CD3829C3-A93E-1764-1E3D-A8D58F1D4C99}"/>
              </a:ext>
            </a:extLst>
          </p:cNvPr>
          <p:cNvSpPr txBox="1"/>
          <p:nvPr/>
        </p:nvSpPr>
        <p:spPr>
          <a:xfrm>
            <a:off x="3361130" y="5737759"/>
            <a:ext cx="5963179" cy="369332"/>
          </a:xfrm>
          <a:prstGeom prst="rect">
            <a:avLst/>
          </a:prstGeom>
          <a:noFill/>
        </p:spPr>
        <p:txBody>
          <a:bodyPr wrap="square" rtlCol="0">
            <a:spAutoFit/>
          </a:bodyPr>
          <a:lstStyle/>
          <a:p>
            <a:r>
              <a:rPr lang="en-US" dirty="0">
                <a:solidFill>
                  <a:schemeClr val="bg1"/>
                </a:solidFill>
              </a:rPr>
              <a:t>A user can be attached to buyer, seller or supplier setup</a:t>
            </a:r>
          </a:p>
        </p:txBody>
      </p:sp>
      <p:cxnSp>
        <p:nvCxnSpPr>
          <p:cNvPr id="8" name="Straight Arrow Connector 7">
            <a:extLst>
              <a:ext uri="{FF2B5EF4-FFF2-40B4-BE49-F238E27FC236}">
                <a16:creationId xmlns:a16="http://schemas.microsoft.com/office/drawing/2014/main" id="{7621A325-328C-59F6-CBE6-6DC1F6CB99FC}"/>
              </a:ext>
            </a:extLst>
          </p:cNvPr>
          <p:cNvCxnSpPr/>
          <p:nvPr/>
        </p:nvCxnSpPr>
        <p:spPr>
          <a:xfrm flipH="1">
            <a:off x="3361130" y="4038600"/>
            <a:ext cx="1744270" cy="0"/>
          </a:xfrm>
          <a:prstGeom prst="straightConnector1">
            <a:avLst/>
          </a:prstGeom>
          <a:ln>
            <a:solidFill>
              <a:srgbClr val="F1EC2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5D786-D6FC-70D3-20F3-7C7EFEB8C991}"/>
              </a:ext>
            </a:extLst>
          </p:cNvPr>
          <p:cNvCxnSpPr>
            <a:cxnSpLocks/>
          </p:cNvCxnSpPr>
          <p:nvPr/>
        </p:nvCxnSpPr>
        <p:spPr>
          <a:xfrm>
            <a:off x="6629400" y="4114800"/>
            <a:ext cx="2209800" cy="0"/>
          </a:xfrm>
          <a:prstGeom prst="straightConnector1">
            <a:avLst/>
          </a:prstGeom>
          <a:ln>
            <a:solidFill>
              <a:srgbClr val="F1EC2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112884E-209C-C5D2-30ED-BA4629A55ED5}"/>
              </a:ext>
            </a:extLst>
          </p:cNvPr>
          <p:cNvCxnSpPr>
            <a:cxnSpLocks/>
          </p:cNvCxnSpPr>
          <p:nvPr/>
        </p:nvCxnSpPr>
        <p:spPr>
          <a:xfrm flipV="1">
            <a:off x="6019800" y="2502932"/>
            <a:ext cx="0" cy="990600"/>
          </a:xfrm>
          <a:prstGeom prst="straightConnector1">
            <a:avLst/>
          </a:prstGeom>
          <a:ln>
            <a:solidFill>
              <a:srgbClr val="F1EC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61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543BE-6D9B-1BCC-2424-2874E322F3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104184-C708-637C-3DA8-046DA089DC15}"/>
              </a:ext>
            </a:extLst>
          </p:cNvPr>
          <p:cNvSpPr>
            <a:spLocks noGrp="1"/>
          </p:cNvSpPr>
          <p:nvPr>
            <p:ph type="title"/>
          </p:nvPr>
        </p:nvSpPr>
        <p:spPr>
          <a:xfrm>
            <a:off x="402742" y="-39801"/>
            <a:ext cx="11386515" cy="738664"/>
          </a:xfrm>
        </p:spPr>
        <p:txBody>
          <a:bodyPr/>
          <a:lstStyle/>
          <a:p>
            <a:r>
              <a:rPr lang="en-AU" dirty="0"/>
              <a:t>Commerce Strategies</a:t>
            </a:r>
          </a:p>
        </p:txBody>
      </p:sp>
      <p:sp>
        <p:nvSpPr>
          <p:cNvPr id="6" name="Oval 5">
            <a:extLst>
              <a:ext uri="{FF2B5EF4-FFF2-40B4-BE49-F238E27FC236}">
                <a16:creationId xmlns:a16="http://schemas.microsoft.com/office/drawing/2014/main" id="{4954F2A5-9CA8-8EC8-DEEC-92BBCEF6DC3E}"/>
              </a:ext>
            </a:extLst>
          </p:cNvPr>
          <p:cNvSpPr/>
          <p:nvPr/>
        </p:nvSpPr>
        <p:spPr>
          <a:xfrm>
            <a:off x="914400" y="1144604"/>
            <a:ext cx="2667000" cy="1371600"/>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B2B Marketplaces</a:t>
            </a:r>
          </a:p>
        </p:txBody>
      </p:sp>
      <p:sp>
        <p:nvSpPr>
          <p:cNvPr id="2" name="Oval 1">
            <a:extLst>
              <a:ext uri="{FF2B5EF4-FFF2-40B4-BE49-F238E27FC236}">
                <a16:creationId xmlns:a16="http://schemas.microsoft.com/office/drawing/2014/main" id="{B8A584BE-8CA9-171E-9B4B-15615207E052}"/>
              </a:ext>
            </a:extLst>
          </p:cNvPr>
          <p:cNvSpPr/>
          <p:nvPr/>
        </p:nvSpPr>
        <p:spPr>
          <a:xfrm>
            <a:off x="4419600" y="1143000"/>
            <a:ext cx="2667000" cy="1371600"/>
          </a:xfrm>
          <a:prstGeom prst="ellipse">
            <a:avLst/>
          </a:prstGeom>
          <a:solidFill>
            <a:srgbClr val="FF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Retail / Franchise</a:t>
            </a:r>
          </a:p>
        </p:txBody>
      </p:sp>
      <p:sp>
        <p:nvSpPr>
          <p:cNvPr id="8" name="Oval 7">
            <a:extLst>
              <a:ext uri="{FF2B5EF4-FFF2-40B4-BE49-F238E27FC236}">
                <a16:creationId xmlns:a16="http://schemas.microsoft.com/office/drawing/2014/main" id="{36262E4F-1C84-92A2-6F35-7AB15492C3B5}"/>
              </a:ext>
            </a:extLst>
          </p:cNvPr>
          <p:cNvSpPr/>
          <p:nvPr/>
        </p:nvSpPr>
        <p:spPr>
          <a:xfrm>
            <a:off x="8229600" y="1113322"/>
            <a:ext cx="2667000" cy="1371600"/>
          </a:xfrm>
          <a:prstGeom prst="ellipse">
            <a:avLst/>
          </a:prstGeom>
          <a:solidFill>
            <a:srgbClr val="E999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Direct to Consumer</a:t>
            </a:r>
          </a:p>
        </p:txBody>
      </p:sp>
      <p:sp>
        <p:nvSpPr>
          <p:cNvPr id="10" name="Rectangle 9">
            <a:extLst>
              <a:ext uri="{FF2B5EF4-FFF2-40B4-BE49-F238E27FC236}">
                <a16:creationId xmlns:a16="http://schemas.microsoft.com/office/drawing/2014/main" id="{10CDB705-D943-4514-C4FC-C342CFAE106A}"/>
              </a:ext>
            </a:extLst>
          </p:cNvPr>
          <p:cNvSpPr/>
          <p:nvPr/>
        </p:nvSpPr>
        <p:spPr>
          <a:xfrm>
            <a:off x="3352800" y="4714427"/>
            <a:ext cx="5257800" cy="1371600"/>
          </a:xfrm>
          <a:prstGeom prst="rect">
            <a:avLst/>
          </a:prstGeom>
          <a:solidFill>
            <a:srgbClr val="99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Order Cloud</a:t>
            </a:r>
          </a:p>
        </p:txBody>
      </p:sp>
      <p:cxnSp>
        <p:nvCxnSpPr>
          <p:cNvPr id="13" name="Straight Arrow Connector 12">
            <a:extLst>
              <a:ext uri="{FF2B5EF4-FFF2-40B4-BE49-F238E27FC236}">
                <a16:creationId xmlns:a16="http://schemas.microsoft.com/office/drawing/2014/main" id="{F4D37DE9-2BA6-4F06-EA7E-6BABCC809383}"/>
              </a:ext>
            </a:extLst>
          </p:cNvPr>
          <p:cNvCxnSpPr>
            <a:endCxn id="6" idx="4"/>
          </p:cNvCxnSpPr>
          <p:nvPr/>
        </p:nvCxnSpPr>
        <p:spPr>
          <a:xfrm flipH="1" flipV="1">
            <a:off x="2247900" y="2516204"/>
            <a:ext cx="3505200" cy="21319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8F12EA-EE82-EB5B-B3D4-1E2BF462830C}"/>
              </a:ext>
            </a:extLst>
          </p:cNvPr>
          <p:cNvCxnSpPr>
            <a:cxnSpLocks/>
            <a:endCxn id="8" idx="4"/>
          </p:cNvCxnSpPr>
          <p:nvPr/>
        </p:nvCxnSpPr>
        <p:spPr>
          <a:xfrm flipV="1">
            <a:off x="6438902" y="2484922"/>
            <a:ext cx="3124198" cy="21632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60F3F0-AB8F-E077-C59A-424942044077}"/>
              </a:ext>
            </a:extLst>
          </p:cNvPr>
          <p:cNvCxnSpPr/>
          <p:nvPr/>
        </p:nvCxnSpPr>
        <p:spPr>
          <a:xfrm flipH="1" flipV="1">
            <a:off x="5943600" y="2514600"/>
            <a:ext cx="228600" cy="2057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682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F8D77-DC2A-07E7-8CF8-25BA168ED8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6BC0E1-F142-F585-DC83-68704B71D679}"/>
              </a:ext>
            </a:extLst>
          </p:cNvPr>
          <p:cNvSpPr>
            <a:spLocks noGrp="1"/>
          </p:cNvSpPr>
          <p:nvPr>
            <p:ph type="title"/>
          </p:nvPr>
        </p:nvSpPr>
        <p:spPr>
          <a:xfrm>
            <a:off x="402742" y="-39801"/>
            <a:ext cx="11386515" cy="738664"/>
          </a:xfrm>
        </p:spPr>
        <p:txBody>
          <a:bodyPr/>
          <a:lstStyle/>
          <a:p>
            <a:r>
              <a:rPr lang="en-AU" dirty="0"/>
              <a:t>Commerce Strategies</a:t>
            </a:r>
          </a:p>
        </p:txBody>
      </p:sp>
      <p:sp>
        <p:nvSpPr>
          <p:cNvPr id="3" name="TextBox 2">
            <a:extLst>
              <a:ext uri="{FF2B5EF4-FFF2-40B4-BE49-F238E27FC236}">
                <a16:creationId xmlns:a16="http://schemas.microsoft.com/office/drawing/2014/main" id="{E260AE69-3D19-D97D-68B4-CC0A800E22A6}"/>
              </a:ext>
            </a:extLst>
          </p:cNvPr>
          <p:cNvSpPr txBox="1"/>
          <p:nvPr/>
        </p:nvSpPr>
        <p:spPr>
          <a:xfrm>
            <a:off x="990600" y="1371600"/>
            <a:ext cx="9220200" cy="3373359"/>
          </a:xfrm>
          <a:prstGeom prst="rect">
            <a:avLst/>
          </a:prstGeom>
          <a:noFill/>
        </p:spPr>
        <p:txBody>
          <a:bodyPr wrap="square" rtlCol="0">
            <a:spAutoFit/>
          </a:bodyPr>
          <a:lstStyle/>
          <a:p>
            <a:pPr>
              <a:lnSpc>
                <a:spcPct val="150000"/>
              </a:lnSpc>
            </a:pPr>
            <a:r>
              <a:rPr lang="en-US" dirty="0">
                <a:solidFill>
                  <a:schemeClr val="bg1"/>
                </a:solidFill>
              </a:rPr>
              <a:t>A client has an OrderCloud Marketplace that has been used exclusively for B2B sales. Now the company’s marketing strategy has changed: in addition to businesses, they would like to open sales to individual customers. What statement would be TRUE for OrderCloud for this use case?</a:t>
            </a:r>
          </a:p>
          <a:p>
            <a:pPr>
              <a:lnSpc>
                <a:spcPct val="150000"/>
              </a:lnSpc>
            </a:pPr>
            <a:endParaRPr lang="en-US" dirty="0">
              <a:solidFill>
                <a:schemeClr val="bg1"/>
              </a:solidFill>
            </a:endParaRPr>
          </a:p>
          <a:p>
            <a:pPr>
              <a:lnSpc>
                <a:spcPct val="150000"/>
              </a:lnSpc>
            </a:pPr>
            <a:r>
              <a:rPr lang="en-US" dirty="0">
                <a:solidFill>
                  <a:schemeClr val="bg1"/>
                </a:solidFill>
              </a:rPr>
              <a:t>a. This is not possible with OrderCloud and a new product is required</a:t>
            </a:r>
          </a:p>
          <a:p>
            <a:pPr>
              <a:lnSpc>
                <a:spcPct val="150000"/>
              </a:lnSpc>
            </a:pPr>
            <a:r>
              <a:rPr lang="en-US" dirty="0">
                <a:solidFill>
                  <a:schemeClr val="bg1"/>
                </a:solidFill>
              </a:rPr>
              <a:t>b. Buy a separate Sitecore license to have this kind of functionality</a:t>
            </a:r>
          </a:p>
          <a:p>
            <a:pPr>
              <a:lnSpc>
                <a:spcPct val="150000"/>
              </a:lnSpc>
            </a:pPr>
            <a:r>
              <a:rPr lang="en-US" dirty="0">
                <a:solidFill>
                  <a:schemeClr val="bg1"/>
                </a:solidFill>
              </a:rPr>
              <a:t>c. Leave the business and go to Himalayas</a:t>
            </a:r>
          </a:p>
          <a:p>
            <a:pPr>
              <a:lnSpc>
                <a:spcPct val="150000"/>
              </a:lnSpc>
            </a:pPr>
            <a:r>
              <a:rPr lang="en-US" dirty="0">
                <a:solidFill>
                  <a:schemeClr val="bg1"/>
                </a:solidFill>
              </a:rPr>
              <a:t>d. It is possible to use the same marketplace and extend it for the new scenario</a:t>
            </a:r>
          </a:p>
        </p:txBody>
      </p:sp>
    </p:spTree>
    <p:extLst>
      <p:ext uri="{BB962C8B-B14F-4D97-AF65-F5344CB8AC3E}">
        <p14:creationId xmlns:p14="http://schemas.microsoft.com/office/powerpoint/2010/main" val="356446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CFEB3-94AD-61F5-AFA8-FB3FD3B8CF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F2A50A-D484-D7DE-10B1-AF832D50CC3D}"/>
              </a:ext>
            </a:extLst>
          </p:cNvPr>
          <p:cNvSpPr>
            <a:spLocks noGrp="1"/>
          </p:cNvSpPr>
          <p:nvPr>
            <p:ph type="title"/>
          </p:nvPr>
        </p:nvSpPr>
        <p:spPr>
          <a:xfrm>
            <a:off x="402742" y="-39801"/>
            <a:ext cx="11386515" cy="738664"/>
          </a:xfrm>
        </p:spPr>
        <p:txBody>
          <a:bodyPr/>
          <a:lstStyle/>
          <a:p>
            <a:r>
              <a:rPr lang="en-AU" dirty="0"/>
              <a:t>Segment and Persona</a:t>
            </a:r>
          </a:p>
        </p:txBody>
      </p:sp>
      <p:pic>
        <p:nvPicPr>
          <p:cNvPr id="3" name="Picture 2">
            <a:extLst>
              <a:ext uri="{FF2B5EF4-FFF2-40B4-BE49-F238E27FC236}">
                <a16:creationId xmlns:a16="http://schemas.microsoft.com/office/drawing/2014/main" id="{CF994509-BBAA-4E03-1B44-8272865D65B6}"/>
              </a:ext>
            </a:extLst>
          </p:cNvPr>
          <p:cNvPicPr>
            <a:picLocks noChangeAspect="1"/>
          </p:cNvPicPr>
          <p:nvPr/>
        </p:nvPicPr>
        <p:blipFill>
          <a:blip r:embed="rId2"/>
          <a:stretch>
            <a:fillRect/>
          </a:stretch>
        </p:blipFill>
        <p:spPr>
          <a:xfrm>
            <a:off x="1604928" y="990600"/>
            <a:ext cx="8982141" cy="4391057"/>
          </a:xfrm>
          <a:prstGeom prst="rect">
            <a:avLst/>
          </a:prstGeom>
        </p:spPr>
      </p:pic>
      <p:sp>
        <p:nvSpPr>
          <p:cNvPr id="6" name="TextBox 5">
            <a:extLst>
              <a:ext uri="{FF2B5EF4-FFF2-40B4-BE49-F238E27FC236}">
                <a16:creationId xmlns:a16="http://schemas.microsoft.com/office/drawing/2014/main" id="{BAA77E4C-04E5-0B95-D396-AA7BCF1E1A82}"/>
              </a:ext>
            </a:extLst>
          </p:cNvPr>
          <p:cNvSpPr txBox="1"/>
          <p:nvPr/>
        </p:nvSpPr>
        <p:spPr>
          <a:xfrm>
            <a:off x="4534775" y="5700433"/>
            <a:ext cx="3429000" cy="646331"/>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Search options, sync capabilities</a:t>
            </a:r>
          </a:p>
        </p:txBody>
      </p:sp>
    </p:spTree>
    <p:extLst>
      <p:ext uri="{BB962C8B-B14F-4D97-AF65-F5344CB8AC3E}">
        <p14:creationId xmlns:p14="http://schemas.microsoft.com/office/powerpoint/2010/main" val="386466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CDE78-65FD-AD62-4265-94B22FD43F27}"/>
              </a:ext>
            </a:extLst>
          </p:cNvPr>
          <p:cNvSpPr txBox="1"/>
          <p:nvPr/>
        </p:nvSpPr>
        <p:spPr>
          <a:xfrm>
            <a:off x="5415575" y="184202"/>
            <a:ext cx="136084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Disclaimer</a:t>
            </a:r>
          </a:p>
        </p:txBody>
      </p:sp>
      <p:sp>
        <p:nvSpPr>
          <p:cNvPr id="8" name="TextBox 7">
            <a:extLst>
              <a:ext uri="{FF2B5EF4-FFF2-40B4-BE49-F238E27FC236}">
                <a16:creationId xmlns:a16="http://schemas.microsoft.com/office/drawing/2014/main" id="{8B2F5872-20B9-049C-84F7-1AC7D4B38A8C}"/>
              </a:ext>
            </a:extLst>
          </p:cNvPr>
          <p:cNvSpPr txBox="1"/>
          <p:nvPr/>
        </p:nvSpPr>
        <p:spPr>
          <a:xfrm>
            <a:off x="952302" y="2756545"/>
            <a:ext cx="10695858"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Sitecore eLearning is the original source of truth. Go through the topics and links there. This material is  supplementary to that guide.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232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EEB-E806-9544-E5D8-E35B884107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E38211-48FF-3658-71BE-D0D447C28CAD}"/>
              </a:ext>
            </a:extLst>
          </p:cNvPr>
          <p:cNvSpPr>
            <a:spLocks noGrp="1"/>
          </p:cNvSpPr>
          <p:nvPr>
            <p:ph type="title"/>
          </p:nvPr>
        </p:nvSpPr>
        <p:spPr>
          <a:xfrm>
            <a:off x="402742" y="-39801"/>
            <a:ext cx="11386515" cy="738664"/>
          </a:xfrm>
        </p:spPr>
        <p:txBody>
          <a:bodyPr/>
          <a:lstStyle/>
          <a:p>
            <a:r>
              <a:rPr lang="en-AU" dirty="0"/>
              <a:t>Segment and Persona</a:t>
            </a:r>
          </a:p>
        </p:txBody>
      </p:sp>
      <p:pic>
        <p:nvPicPr>
          <p:cNvPr id="8" name="Picture 7">
            <a:extLst>
              <a:ext uri="{FF2B5EF4-FFF2-40B4-BE49-F238E27FC236}">
                <a16:creationId xmlns:a16="http://schemas.microsoft.com/office/drawing/2014/main" id="{D5C6077E-BA19-93E8-7C8F-51E6F1910E63}"/>
              </a:ext>
            </a:extLst>
          </p:cNvPr>
          <p:cNvPicPr>
            <a:picLocks noChangeAspect="1"/>
          </p:cNvPicPr>
          <p:nvPr/>
        </p:nvPicPr>
        <p:blipFill>
          <a:blip r:embed="rId2"/>
          <a:stretch>
            <a:fillRect/>
          </a:stretch>
        </p:blipFill>
        <p:spPr>
          <a:xfrm>
            <a:off x="344961" y="914400"/>
            <a:ext cx="5904314" cy="5867400"/>
          </a:xfrm>
          <a:prstGeom prst="rect">
            <a:avLst/>
          </a:prstGeom>
        </p:spPr>
      </p:pic>
      <p:sp>
        <p:nvSpPr>
          <p:cNvPr id="2" name="TextBox 1">
            <a:extLst>
              <a:ext uri="{FF2B5EF4-FFF2-40B4-BE49-F238E27FC236}">
                <a16:creationId xmlns:a16="http://schemas.microsoft.com/office/drawing/2014/main" id="{364CD81D-C834-950B-8284-D8916EBAE2A8}"/>
              </a:ext>
            </a:extLst>
          </p:cNvPr>
          <p:cNvSpPr txBox="1"/>
          <p:nvPr/>
        </p:nvSpPr>
        <p:spPr>
          <a:xfrm>
            <a:off x="6705600" y="1295400"/>
            <a:ext cx="5029200" cy="2308324"/>
          </a:xfrm>
          <a:prstGeom prst="rect">
            <a:avLst/>
          </a:prstGeom>
          <a:noFill/>
        </p:spPr>
        <p:txBody>
          <a:bodyPr wrap="square" rtlCol="0">
            <a:spAutoFit/>
          </a:bodyPr>
          <a:lstStyle/>
          <a:p>
            <a:r>
              <a:rPr lang="en-US" dirty="0">
                <a:solidFill>
                  <a:schemeClr val="bg1"/>
                </a:solidFill>
              </a:rPr>
              <a:t>Beyonce would like to segment funnel and referral tracking for one of her market places. What Sitecore OrderCloud concept will you advise her to use?</a:t>
            </a:r>
          </a:p>
          <a:p>
            <a:endParaRPr lang="en-US" dirty="0">
              <a:solidFill>
                <a:schemeClr val="bg1"/>
              </a:solidFill>
            </a:endParaRPr>
          </a:p>
          <a:p>
            <a:pPr marL="342900" indent="-342900">
              <a:buAutoNum type="alphaLcPeriod"/>
            </a:pPr>
            <a:r>
              <a:rPr lang="en-US" dirty="0">
                <a:solidFill>
                  <a:schemeClr val="bg1"/>
                </a:solidFill>
              </a:rPr>
              <a:t>Supplier Users</a:t>
            </a:r>
          </a:p>
          <a:p>
            <a:pPr marL="342900" indent="-342900">
              <a:buAutoNum type="alphaLcPeriod"/>
            </a:pPr>
            <a:r>
              <a:rPr lang="en-US" dirty="0">
                <a:solidFill>
                  <a:schemeClr val="bg1"/>
                </a:solidFill>
              </a:rPr>
              <a:t>Buyer Users</a:t>
            </a:r>
          </a:p>
          <a:p>
            <a:pPr marL="342900" indent="-342900">
              <a:buAutoNum type="alphaLcPeriod"/>
            </a:pPr>
            <a:r>
              <a:rPr lang="en-US" dirty="0">
                <a:solidFill>
                  <a:schemeClr val="bg1"/>
                </a:solidFill>
              </a:rPr>
              <a:t>Buyers</a:t>
            </a:r>
          </a:p>
          <a:p>
            <a:pPr marL="342900" indent="-342900">
              <a:buAutoNum type="alphaLcPeriod"/>
            </a:pPr>
            <a:r>
              <a:rPr lang="en-US" dirty="0">
                <a:solidFill>
                  <a:schemeClr val="bg1"/>
                </a:solidFill>
              </a:rPr>
              <a:t>Buyer User Group </a:t>
            </a:r>
          </a:p>
        </p:txBody>
      </p:sp>
    </p:spTree>
    <p:extLst>
      <p:ext uri="{BB962C8B-B14F-4D97-AF65-F5344CB8AC3E}">
        <p14:creationId xmlns:p14="http://schemas.microsoft.com/office/powerpoint/2010/main" val="426211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10E77-0BBD-1D35-A389-B614A0C92904}"/>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E69EA8FC-FD48-D3F8-E345-F4801DC239DF}"/>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716D6CC0-3537-58C7-B388-DD77D8B38AEE}"/>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E3258DCA-553C-81F9-BC99-EA0D1507076C}"/>
              </a:ext>
            </a:extLst>
          </p:cNvPr>
          <p:cNvSpPr txBox="1"/>
          <p:nvPr/>
        </p:nvSpPr>
        <p:spPr>
          <a:xfrm>
            <a:off x="533400" y="914400"/>
            <a:ext cx="10744200" cy="500072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Variable pricing - OrderCloud supports offering different prices for the same product. </a:t>
            </a:r>
          </a:p>
          <a:p>
            <a:pPr marL="285750" indent="-285750">
              <a:lnSpc>
                <a:spcPct val="200000"/>
              </a:lnSpc>
              <a:buFont typeface="Arial" panose="020B0604020202020204" pitchFamily="34" charset="0"/>
              <a:buChar char="•"/>
            </a:pPr>
            <a:r>
              <a:rPr lang="en-US" dirty="0">
                <a:solidFill>
                  <a:schemeClr val="bg1"/>
                </a:solidFill>
              </a:rPr>
              <a:t>A price schedule is a price assigned to the combination of a product and a buyer or group of users. </a:t>
            </a:r>
          </a:p>
          <a:p>
            <a:pPr marL="285750" indent="-285750">
              <a:lnSpc>
                <a:spcPct val="200000"/>
              </a:lnSpc>
              <a:buFont typeface="Arial" panose="020B0604020202020204" pitchFamily="34" charset="0"/>
              <a:buChar char="•"/>
            </a:pPr>
            <a:r>
              <a:rPr lang="en-US" dirty="0">
                <a:solidFill>
                  <a:schemeClr val="bg1"/>
                </a:solidFill>
              </a:rPr>
              <a:t>A price break is the ability to customize pricing relative to the quantity ordered.</a:t>
            </a:r>
          </a:p>
          <a:p>
            <a:pPr marL="285750" indent="-285750">
              <a:lnSpc>
                <a:spcPct val="200000"/>
              </a:lnSpc>
              <a:buFont typeface="Arial" panose="020B0604020202020204" pitchFamily="34" charset="0"/>
              <a:buChar char="•"/>
            </a:pPr>
            <a:r>
              <a:rPr lang="en-US" dirty="0">
                <a:solidFill>
                  <a:schemeClr val="bg1"/>
                </a:solidFill>
              </a:rPr>
              <a:t>A price markup is the ability wherein relative to product variants and specs, you can make adjustments to the total price of the product.</a:t>
            </a:r>
          </a:p>
          <a:p>
            <a:pPr marL="285750" indent="-285750">
              <a:lnSpc>
                <a:spcPct val="200000"/>
              </a:lnSpc>
              <a:buFont typeface="Arial" panose="020B0604020202020204" pitchFamily="34" charset="0"/>
              <a:buChar char="•"/>
            </a:pPr>
            <a:r>
              <a:rPr lang="en-US" dirty="0">
                <a:solidFill>
                  <a:schemeClr val="bg1"/>
                </a:solidFill>
              </a:rPr>
              <a:t>Targeted promotions: rule-based promotions</a:t>
            </a:r>
          </a:p>
          <a:p>
            <a:pPr marL="285750" indent="-285750">
              <a:lnSpc>
                <a:spcPct val="200000"/>
              </a:lnSpc>
              <a:buFont typeface="Arial" panose="020B0604020202020204" pitchFamily="34" charset="0"/>
              <a:buChar char="•"/>
            </a:pPr>
            <a:r>
              <a:rPr lang="en-US" dirty="0">
                <a:solidFill>
                  <a:schemeClr val="bg1"/>
                </a:solidFill>
              </a:rPr>
              <a:t>Promotion redemption: E.g., Coupon code for a group of users</a:t>
            </a:r>
          </a:p>
          <a:p>
            <a:pPr marL="285750" indent="-285750">
              <a:lnSpc>
                <a:spcPct val="200000"/>
              </a:lnSpc>
              <a:buFont typeface="Arial" panose="020B0604020202020204" pitchFamily="34" charset="0"/>
              <a:buChar char="•"/>
            </a:pPr>
            <a:r>
              <a:rPr lang="en-US" dirty="0">
                <a:solidFill>
                  <a:schemeClr val="bg1"/>
                </a:solidFill>
              </a:rPr>
              <a:t>Get a list of addresses visible to this (Buyer) user - GET /me/addresses</a:t>
            </a:r>
          </a:p>
          <a:p>
            <a:pPr marL="285750" indent="-285750">
              <a:lnSpc>
                <a:spcPct val="200000"/>
              </a:lnSpc>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3097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prstClr val="white"/>
                </a:solidFill>
                <a:latin typeface="Calibri"/>
              </a:rPr>
              <a:t>Integration</a:t>
            </a:r>
          </a:p>
        </p:txBody>
      </p:sp>
    </p:spTree>
    <p:extLst>
      <p:ext uri="{BB962C8B-B14F-4D97-AF65-F5344CB8AC3E}">
        <p14:creationId xmlns:p14="http://schemas.microsoft.com/office/powerpoint/2010/main" val="355413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85A6-E11D-37BD-49CF-F6200FA5A329}"/>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4AB8D50F-31F1-2F0A-DFA1-5B9B2A3EDDAB}"/>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9DEB3950-ADCD-36F2-C2D9-98F2F27F5501}"/>
              </a:ext>
            </a:extLst>
          </p:cNvPr>
          <p:cNvSpPr>
            <a:spLocks noGrp="1"/>
          </p:cNvSpPr>
          <p:nvPr>
            <p:ph type="title"/>
          </p:nvPr>
        </p:nvSpPr>
        <p:spPr>
          <a:xfrm>
            <a:off x="402742" y="-39801"/>
            <a:ext cx="11386515" cy="738664"/>
          </a:xfrm>
        </p:spPr>
        <p:txBody>
          <a:bodyPr/>
          <a:lstStyle/>
          <a:p>
            <a:r>
              <a:rPr lang="en-AU" dirty="0"/>
              <a:t>Order Checkout Integration Event</a:t>
            </a:r>
          </a:p>
        </p:txBody>
      </p:sp>
      <p:sp>
        <p:nvSpPr>
          <p:cNvPr id="8" name="Rectangle: Rounded Corners 7">
            <a:extLst>
              <a:ext uri="{FF2B5EF4-FFF2-40B4-BE49-F238E27FC236}">
                <a16:creationId xmlns:a16="http://schemas.microsoft.com/office/drawing/2014/main" id="{30F4E0CB-70A8-5A0F-1D43-B1AC849B5F63}"/>
              </a:ext>
            </a:extLst>
          </p:cNvPr>
          <p:cNvSpPr/>
          <p:nvPr/>
        </p:nvSpPr>
        <p:spPr>
          <a:xfrm>
            <a:off x="609599" y="3130443"/>
            <a:ext cx="3452735" cy="990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WorkSheet</a:t>
            </a:r>
          </a:p>
        </p:txBody>
      </p:sp>
      <p:sp>
        <p:nvSpPr>
          <p:cNvPr id="10" name="Rectangle: Rounded Corners 9">
            <a:extLst>
              <a:ext uri="{FF2B5EF4-FFF2-40B4-BE49-F238E27FC236}">
                <a16:creationId xmlns:a16="http://schemas.microsoft.com/office/drawing/2014/main" id="{F98BF152-0A21-2B9E-F638-33EE18EF6381}"/>
              </a:ext>
            </a:extLst>
          </p:cNvPr>
          <p:cNvSpPr/>
          <p:nvPr/>
        </p:nvSpPr>
        <p:spPr>
          <a:xfrm>
            <a:off x="6237407" y="1066800"/>
            <a:ext cx="3452735" cy="5334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/ShippingRates</a:t>
            </a:r>
          </a:p>
        </p:txBody>
      </p:sp>
      <p:sp>
        <p:nvSpPr>
          <p:cNvPr id="11" name="Rectangle: Rounded Corners 10">
            <a:extLst>
              <a:ext uri="{FF2B5EF4-FFF2-40B4-BE49-F238E27FC236}">
                <a16:creationId xmlns:a16="http://schemas.microsoft.com/office/drawing/2014/main" id="{355628DC-215A-557C-9328-25550FB2EAD7}"/>
              </a:ext>
            </a:extLst>
          </p:cNvPr>
          <p:cNvSpPr/>
          <p:nvPr/>
        </p:nvSpPr>
        <p:spPr>
          <a:xfrm>
            <a:off x="6271898" y="2209800"/>
            <a:ext cx="3452735" cy="505097"/>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/OrderCalculate</a:t>
            </a:r>
          </a:p>
        </p:txBody>
      </p:sp>
      <p:sp>
        <p:nvSpPr>
          <p:cNvPr id="12" name="Rectangle: Rounded Corners 11">
            <a:extLst>
              <a:ext uri="{FF2B5EF4-FFF2-40B4-BE49-F238E27FC236}">
                <a16:creationId xmlns:a16="http://schemas.microsoft.com/office/drawing/2014/main" id="{CFB7918D-3D5A-1C57-BAD1-2EDC37A314F8}"/>
              </a:ext>
            </a:extLst>
          </p:cNvPr>
          <p:cNvSpPr/>
          <p:nvPr/>
        </p:nvSpPr>
        <p:spPr>
          <a:xfrm>
            <a:off x="6291951" y="3314411"/>
            <a:ext cx="3452735" cy="505097"/>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/OrderSubmit</a:t>
            </a:r>
          </a:p>
        </p:txBody>
      </p:sp>
      <p:sp>
        <p:nvSpPr>
          <p:cNvPr id="13" name="Rectangle: Rounded Corners 12">
            <a:extLst>
              <a:ext uri="{FF2B5EF4-FFF2-40B4-BE49-F238E27FC236}">
                <a16:creationId xmlns:a16="http://schemas.microsoft.com/office/drawing/2014/main" id="{BB6F05FB-60DE-7452-F102-4B4292C96963}"/>
              </a:ext>
            </a:extLst>
          </p:cNvPr>
          <p:cNvSpPr/>
          <p:nvPr/>
        </p:nvSpPr>
        <p:spPr>
          <a:xfrm>
            <a:off x="6324270" y="4459360"/>
            <a:ext cx="3452735" cy="505097"/>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/OrderSubmitforApproval</a:t>
            </a:r>
          </a:p>
        </p:txBody>
      </p:sp>
      <p:sp>
        <p:nvSpPr>
          <p:cNvPr id="14" name="Rectangle: Rounded Corners 13">
            <a:extLst>
              <a:ext uri="{FF2B5EF4-FFF2-40B4-BE49-F238E27FC236}">
                <a16:creationId xmlns:a16="http://schemas.microsoft.com/office/drawing/2014/main" id="{302A617A-FDC4-FFF9-FC08-48DEAE554A37}"/>
              </a:ext>
            </a:extLst>
          </p:cNvPr>
          <p:cNvSpPr/>
          <p:nvPr/>
        </p:nvSpPr>
        <p:spPr>
          <a:xfrm>
            <a:off x="6337906" y="5651285"/>
            <a:ext cx="3452735" cy="505097"/>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/OrderApproved</a:t>
            </a:r>
          </a:p>
        </p:txBody>
      </p:sp>
      <p:cxnSp>
        <p:nvCxnSpPr>
          <p:cNvPr id="16" name="Straight Connector 15">
            <a:extLst>
              <a:ext uri="{FF2B5EF4-FFF2-40B4-BE49-F238E27FC236}">
                <a16:creationId xmlns:a16="http://schemas.microsoft.com/office/drawing/2014/main" id="{D4A2F6DB-B7DD-5972-9F7D-39265BB0DE44}"/>
              </a:ext>
            </a:extLst>
          </p:cNvPr>
          <p:cNvCxnSpPr/>
          <p:nvPr/>
        </p:nvCxnSpPr>
        <p:spPr>
          <a:xfrm>
            <a:off x="5334000" y="1295400"/>
            <a:ext cx="0" cy="4608434"/>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76FE5085-EFE0-A618-B481-DFE927792503}"/>
              </a:ext>
            </a:extLst>
          </p:cNvPr>
          <p:cNvCxnSpPr>
            <a:endCxn id="10" idx="1"/>
          </p:cNvCxnSpPr>
          <p:nvPr/>
        </p:nvCxnSpPr>
        <p:spPr>
          <a:xfrm>
            <a:off x="5334000" y="1333500"/>
            <a:ext cx="9034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25D18824-0A53-A979-E191-B42CCF31F57F}"/>
              </a:ext>
            </a:extLst>
          </p:cNvPr>
          <p:cNvCxnSpPr/>
          <p:nvPr/>
        </p:nvCxnSpPr>
        <p:spPr>
          <a:xfrm>
            <a:off x="5333999" y="2462348"/>
            <a:ext cx="9034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A3E6F3FD-507C-4D40-5018-AA059BA6B385}"/>
              </a:ext>
            </a:extLst>
          </p:cNvPr>
          <p:cNvCxnSpPr/>
          <p:nvPr/>
        </p:nvCxnSpPr>
        <p:spPr>
          <a:xfrm>
            <a:off x="5368491" y="3599617"/>
            <a:ext cx="9034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3DFD8050-3573-9BAB-AE0F-66A70452CF52}"/>
              </a:ext>
            </a:extLst>
          </p:cNvPr>
          <p:cNvCxnSpPr/>
          <p:nvPr/>
        </p:nvCxnSpPr>
        <p:spPr>
          <a:xfrm>
            <a:off x="5377432" y="4724400"/>
            <a:ext cx="9034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571183A2-EB24-81B5-4CF1-7770C922295D}"/>
              </a:ext>
            </a:extLst>
          </p:cNvPr>
          <p:cNvCxnSpPr/>
          <p:nvPr/>
        </p:nvCxnSpPr>
        <p:spPr>
          <a:xfrm>
            <a:off x="5345229" y="5877302"/>
            <a:ext cx="9034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0DBADF68-B01C-09BF-AD6E-819B6B356E3D}"/>
              </a:ext>
            </a:extLst>
          </p:cNvPr>
          <p:cNvCxnSpPr>
            <a:cxnSpLocks/>
          </p:cNvCxnSpPr>
          <p:nvPr/>
        </p:nvCxnSpPr>
        <p:spPr>
          <a:xfrm>
            <a:off x="4062335" y="3599617"/>
            <a:ext cx="12716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868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04D0-B98A-C340-0E7B-51B7153256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4A4883-079F-BB76-0283-4A610A610E29}"/>
              </a:ext>
            </a:extLst>
          </p:cNvPr>
          <p:cNvSpPr>
            <a:spLocks noGrp="1"/>
          </p:cNvSpPr>
          <p:nvPr>
            <p:ph type="title"/>
          </p:nvPr>
        </p:nvSpPr>
        <p:spPr>
          <a:xfrm>
            <a:off x="402742" y="-39801"/>
            <a:ext cx="11386515" cy="738664"/>
          </a:xfrm>
        </p:spPr>
        <p:txBody>
          <a:bodyPr/>
          <a:lstStyle/>
          <a:p>
            <a:r>
              <a:rPr lang="en-AU" dirty="0"/>
              <a:t>OrderReturn Integration Event type</a:t>
            </a:r>
          </a:p>
        </p:txBody>
      </p:sp>
      <p:pic>
        <p:nvPicPr>
          <p:cNvPr id="3" name="Picture 2">
            <a:extLst>
              <a:ext uri="{FF2B5EF4-FFF2-40B4-BE49-F238E27FC236}">
                <a16:creationId xmlns:a16="http://schemas.microsoft.com/office/drawing/2014/main" id="{25DA620E-63FB-CB22-10A4-9AAAEC08A3A4}"/>
              </a:ext>
            </a:extLst>
          </p:cNvPr>
          <p:cNvPicPr>
            <a:picLocks noChangeAspect="1"/>
          </p:cNvPicPr>
          <p:nvPr/>
        </p:nvPicPr>
        <p:blipFill>
          <a:blip r:embed="rId2"/>
          <a:stretch>
            <a:fillRect/>
          </a:stretch>
        </p:blipFill>
        <p:spPr>
          <a:xfrm>
            <a:off x="2514600" y="1177800"/>
            <a:ext cx="6410372" cy="4895886"/>
          </a:xfrm>
          <a:prstGeom prst="rect">
            <a:avLst/>
          </a:prstGeom>
        </p:spPr>
      </p:pic>
    </p:spTree>
    <p:extLst>
      <p:ext uri="{BB962C8B-B14F-4D97-AF65-F5344CB8AC3E}">
        <p14:creationId xmlns:p14="http://schemas.microsoft.com/office/powerpoint/2010/main" val="392898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DE280-8C18-681A-DB7A-DD26B161887E}"/>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A5603865-4CE3-BE5B-B8F2-667DBFDAA1A6}"/>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0B7301A9-6D48-9C6A-E3E7-57E60D96C65C}"/>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B96FF63D-1400-4941-D3C3-3E9BDF249065}"/>
              </a:ext>
            </a:extLst>
          </p:cNvPr>
          <p:cNvSpPr txBox="1"/>
          <p:nvPr/>
        </p:nvSpPr>
        <p:spPr>
          <a:xfrm>
            <a:off x="533400" y="914400"/>
            <a:ext cx="10744200" cy="55547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Security Alert - It is considered bad practice to grant the </a:t>
            </a:r>
            <a:r>
              <a:rPr lang="en-US" dirty="0" err="1">
                <a:solidFill>
                  <a:schemeClr val="bg1"/>
                </a:solidFill>
              </a:rPr>
              <a:t>FullAccess</a:t>
            </a:r>
            <a:r>
              <a:rPr lang="en-US" dirty="0">
                <a:solidFill>
                  <a:schemeClr val="bg1"/>
                </a:solidFill>
              </a:rPr>
              <a:t> role to any Security Profile. Clever users with this role available to them can completely remove data essential to your OrderCloud solution by making direct API calls, even if they are not supported by your application.</a:t>
            </a:r>
          </a:p>
          <a:p>
            <a:pPr marL="285750" indent="-285750">
              <a:lnSpc>
                <a:spcPct val="200000"/>
              </a:lnSpc>
              <a:buFont typeface="Arial" panose="020B0604020202020204" pitchFamily="34" charset="0"/>
              <a:buChar char="•"/>
            </a:pPr>
            <a:r>
              <a:rPr lang="en-US" dirty="0">
                <a:solidFill>
                  <a:schemeClr val="bg1"/>
                </a:solidFill>
              </a:rPr>
              <a:t>It is important to note that adding a Client Secret is not necessary to enable Anonymous Shopping or Guest Checkout.</a:t>
            </a:r>
          </a:p>
          <a:p>
            <a:pPr marL="285750" indent="-285750">
              <a:lnSpc>
                <a:spcPct val="200000"/>
              </a:lnSpc>
              <a:buFont typeface="Arial" panose="020B0604020202020204" pitchFamily="34" charset="0"/>
              <a:buChar char="•"/>
            </a:pPr>
            <a:r>
              <a:rPr lang="en-US" dirty="0">
                <a:solidFill>
                  <a:schemeClr val="bg1"/>
                </a:solidFill>
              </a:rPr>
              <a:t>Pre-webhook response has proceed as a </a:t>
            </a:r>
            <a:r>
              <a:rPr lang="en-US" dirty="0" err="1">
                <a:solidFill>
                  <a:schemeClr val="bg1"/>
                </a:solidFill>
              </a:rPr>
              <a:t>json</a:t>
            </a:r>
            <a:r>
              <a:rPr lang="en-US" dirty="0">
                <a:solidFill>
                  <a:schemeClr val="bg1"/>
                </a:solidFill>
              </a:rPr>
              <a:t> </a:t>
            </a:r>
            <a:r>
              <a:rPr lang="en-US" dirty="0" err="1">
                <a:solidFill>
                  <a:schemeClr val="bg1"/>
                </a:solidFill>
              </a:rPr>
              <a:t>boolean</a:t>
            </a:r>
            <a:r>
              <a:rPr lang="en-US" dirty="0">
                <a:solidFill>
                  <a:schemeClr val="bg1"/>
                </a:solidFill>
              </a:rPr>
              <a:t> attribute to decide convey the external system the validation result</a:t>
            </a:r>
          </a:p>
          <a:p>
            <a:pPr marL="285750" indent="-285750">
              <a:lnSpc>
                <a:spcPct val="200000"/>
              </a:lnSpc>
              <a:buFont typeface="Arial" panose="020B0604020202020204" pitchFamily="34" charset="0"/>
              <a:buChar char="•"/>
            </a:pPr>
            <a:r>
              <a:rPr lang="en-US" dirty="0">
                <a:solidFill>
                  <a:schemeClr val="bg1"/>
                </a:solidFill>
              </a:rPr>
              <a:t>While defining a webhook, Secret relates to the x-</a:t>
            </a:r>
            <a:r>
              <a:rPr lang="en-US" dirty="0" err="1">
                <a:solidFill>
                  <a:schemeClr val="bg1"/>
                </a:solidFill>
              </a:rPr>
              <a:t>oc</a:t>
            </a:r>
            <a:r>
              <a:rPr lang="en-US" dirty="0">
                <a:solidFill>
                  <a:schemeClr val="bg1"/>
                </a:solidFill>
              </a:rPr>
              <a:t>-hash where OrderCloud will use this secret to generate a fingerprint you can validate against</a:t>
            </a:r>
          </a:p>
          <a:p>
            <a:pPr marL="285750" indent="-285750">
              <a:lnSpc>
                <a:spcPct val="200000"/>
              </a:lnSpc>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20455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E605F-BEC7-DD54-7D64-ADA2A91328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01848F-05AC-DCD2-79B6-8211D0A3ACC3}"/>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FC81C37C-6F73-DAAD-C6C5-0E7333B11763}"/>
              </a:ext>
            </a:extLst>
          </p:cNvPr>
          <p:cNvSpPr txBox="1"/>
          <p:nvPr/>
        </p:nvSpPr>
        <p:spPr>
          <a:xfrm>
            <a:off x="533400" y="914400"/>
            <a:ext cx="10744200"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OrderCloud supports advanced querying using search keyword in </a:t>
            </a:r>
            <a:r>
              <a:rPr lang="en-US" dirty="0" err="1">
                <a:solidFill>
                  <a:schemeClr val="bg1"/>
                </a:solidFill>
              </a:rPr>
              <a:t>url</a:t>
            </a:r>
            <a:r>
              <a:rPr lang="en-US" dirty="0">
                <a:solidFill>
                  <a:schemeClr val="bg1"/>
                </a:solidFill>
              </a:rPr>
              <a:t>, logical operators, comparison operators, sorting using </a:t>
            </a:r>
            <a:r>
              <a:rPr lang="en-US" dirty="0" err="1">
                <a:solidFill>
                  <a:schemeClr val="bg1"/>
                </a:solidFill>
              </a:rPr>
              <a:t>sortby</a:t>
            </a:r>
            <a:r>
              <a:rPr lang="en-US" dirty="0">
                <a:solidFill>
                  <a:schemeClr val="bg1"/>
                </a:solidFill>
              </a:rPr>
              <a:t> keyword. Below is one such possibility:</a:t>
            </a:r>
          </a:p>
          <a:p>
            <a:pPr marL="285750" indent="-285750">
              <a:lnSpc>
                <a:spcPct val="200000"/>
              </a:lnSpc>
              <a:buFont typeface="Arial" panose="020B0604020202020204" pitchFamily="34" charset="0"/>
              <a:buChar char="•"/>
            </a:pPr>
            <a:endParaRPr lang="en-US" dirty="0">
              <a:solidFill>
                <a:schemeClr val="bg1"/>
              </a:solidFill>
            </a:endParaRPr>
          </a:p>
          <a:p>
            <a:pPr marL="285750" indent="-285750">
              <a:lnSpc>
                <a:spcPct val="200000"/>
              </a:lnSpc>
              <a:buFont typeface="Arial" panose="020B0604020202020204" pitchFamily="34" charset="0"/>
              <a:buChar char="•"/>
            </a:pPr>
            <a:endParaRPr lang="en-US" dirty="0">
              <a:solidFill>
                <a:schemeClr val="bg1"/>
              </a:solidFill>
            </a:endParaRPr>
          </a:p>
          <a:p>
            <a:pPr marL="285750" indent="-285750">
              <a:lnSpc>
                <a:spcPct val="200000"/>
              </a:lnSpc>
              <a:buFont typeface="Arial" panose="020B0604020202020204" pitchFamily="34" charset="0"/>
              <a:buChar char="•"/>
            </a:pPr>
            <a:r>
              <a:rPr lang="en-US" dirty="0">
                <a:solidFill>
                  <a:schemeClr val="bg1"/>
                </a:solidFill>
              </a:rPr>
              <a:t>You can use Extended Properties (XP) to store datapoints that are not already available in Sitecore OrderCloud.</a:t>
            </a:r>
          </a:p>
        </p:txBody>
      </p:sp>
      <p:pic>
        <p:nvPicPr>
          <p:cNvPr id="5" name="Picture 4">
            <a:extLst>
              <a:ext uri="{FF2B5EF4-FFF2-40B4-BE49-F238E27FC236}">
                <a16:creationId xmlns:a16="http://schemas.microsoft.com/office/drawing/2014/main" id="{245A2D4B-A0D5-9A2D-8C74-4B9D8B87B60C}"/>
              </a:ext>
            </a:extLst>
          </p:cNvPr>
          <p:cNvPicPr>
            <a:picLocks noChangeAspect="1"/>
          </p:cNvPicPr>
          <p:nvPr/>
        </p:nvPicPr>
        <p:blipFill>
          <a:blip r:embed="rId2"/>
          <a:stretch>
            <a:fillRect/>
          </a:stretch>
        </p:blipFill>
        <p:spPr>
          <a:xfrm>
            <a:off x="1295400" y="2286000"/>
            <a:ext cx="8429687" cy="971557"/>
          </a:xfrm>
          <a:prstGeom prst="rect">
            <a:avLst/>
          </a:prstGeom>
        </p:spPr>
      </p:pic>
    </p:spTree>
    <p:extLst>
      <p:ext uri="{BB962C8B-B14F-4D97-AF65-F5344CB8AC3E}">
        <p14:creationId xmlns:p14="http://schemas.microsoft.com/office/powerpoint/2010/main" val="2241027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9187A-19DB-C414-3FA8-3CD1BCC4C111}"/>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9FB34A82-D853-2899-A64B-60FFC1BCA707}"/>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36FFCA3A-53D4-612D-1791-12942306E4B8}"/>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3C858896-94BB-E136-8B66-8F833940CD88}"/>
              </a:ext>
            </a:extLst>
          </p:cNvPr>
          <p:cNvSpPr txBox="1"/>
          <p:nvPr/>
        </p:nvSpPr>
        <p:spPr>
          <a:xfrm>
            <a:off x="533400" y="914400"/>
            <a:ext cx="10744200" cy="5000728"/>
          </a:xfrm>
          <a:prstGeom prst="rect">
            <a:avLst/>
          </a:prstGeom>
          <a:noFill/>
        </p:spPr>
        <p:txBody>
          <a:bodyPr wrap="square" rtlCol="0">
            <a:spAutoFit/>
          </a:bodyPr>
          <a:lstStyle/>
          <a:p>
            <a:pPr>
              <a:lnSpc>
                <a:spcPct val="200000"/>
              </a:lnSpc>
            </a:pPr>
            <a:r>
              <a:rPr lang="en-US" dirty="0">
                <a:solidFill>
                  <a:schemeClr val="bg1"/>
                </a:solidFill>
              </a:rPr>
              <a:t>In your OrderCloud Marketplace, “Color” is listed as a Extended Property (</a:t>
            </a:r>
            <a:r>
              <a:rPr lang="en-US" dirty="0" err="1">
                <a:solidFill>
                  <a:schemeClr val="bg1"/>
                </a:solidFill>
              </a:rPr>
              <a:t>xp</a:t>
            </a:r>
            <a:r>
              <a:rPr lang="en-US" dirty="0">
                <a:solidFill>
                  <a:schemeClr val="bg1"/>
                </a:solidFill>
              </a:rPr>
              <a:t>) field. You need to find all the products which are black  or white colored. What type of query is most effective?</a:t>
            </a:r>
          </a:p>
          <a:p>
            <a:pPr>
              <a:lnSpc>
                <a:spcPct val="200000"/>
              </a:lnSpc>
            </a:pPr>
            <a:endParaRPr lang="en-US" dirty="0">
              <a:solidFill>
                <a:schemeClr val="bg1"/>
              </a:solidFill>
            </a:endParaRPr>
          </a:p>
          <a:p>
            <a:pPr>
              <a:lnSpc>
                <a:spcPct val="200000"/>
              </a:lnSpc>
            </a:pPr>
            <a:r>
              <a:rPr lang="en-US" dirty="0">
                <a:solidFill>
                  <a:schemeClr val="bg1"/>
                </a:solidFill>
              </a:rPr>
              <a:t>a. GET https://sandboxapi.ordercloud.io/v1/products?xp.Color=black|white </a:t>
            </a:r>
          </a:p>
          <a:p>
            <a:pPr>
              <a:lnSpc>
                <a:spcPct val="200000"/>
              </a:lnSpc>
            </a:pPr>
            <a:r>
              <a:rPr lang="en-US" dirty="0">
                <a:solidFill>
                  <a:schemeClr val="bg1"/>
                </a:solidFill>
              </a:rPr>
              <a:t>b. GET https://sandboxapi.ordercloud.io/v1/products?xp.Color=bl*|w*</a:t>
            </a:r>
          </a:p>
          <a:p>
            <a:pPr>
              <a:lnSpc>
                <a:spcPct val="200000"/>
              </a:lnSpc>
            </a:pPr>
            <a:r>
              <a:rPr lang="en-US" dirty="0">
                <a:solidFill>
                  <a:schemeClr val="bg1"/>
                </a:solidFill>
              </a:rPr>
              <a:t>c. GET https://sandboxapi.ordercloud.io/v1/products?xp.Color=black&amp;xp.Color=white</a:t>
            </a:r>
          </a:p>
          <a:p>
            <a:pPr>
              <a:lnSpc>
                <a:spcPct val="200000"/>
              </a:lnSpc>
            </a:pPr>
            <a:r>
              <a:rPr lang="en-US" dirty="0">
                <a:solidFill>
                  <a:schemeClr val="bg1"/>
                </a:solidFill>
              </a:rPr>
              <a:t>d. GET https://sandboxapi.ordercloud.io/v1/products?xp.Color!=black&amp;xp.Color!=white</a:t>
            </a:r>
          </a:p>
          <a:p>
            <a:pPr marL="285750" indent="-285750">
              <a:lnSpc>
                <a:spcPct val="200000"/>
              </a:lnSpc>
              <a:buFont typeface="Arial" panose="020B0604020202020204" pitchFamily="34" charset="0"/>
              <a:buChar char="•"/>
            </a:pPr>
            <a:endParaRPr lang="en-US" dirty="0">
              <a:solidFill>
                <a:schemeClr val="bg1"/>
              </a:solidFill>
            </a:endParaRPr>
          </a:p>
          <a:p>
            <a:pPr marL="285750" indent="-285750">
              <a:lnSpc>
                <a:spcPct val="200000"/>
              </a:lnSpc>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72081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prstClr val="white"/>
                </a:solidFill>
                <a:latin typeface="Calibri"/>
              </a:rPr>
              <a:t>User Management and Access Control</a:t>
            </a:r>
          </a:p>
        </p:txBody>
      </p:sp>
    </p:spTree>
    <p:extLst>
      <p:ext uri="{BB962C8B-B14F-4D97-AF65-F5344CB8AC3E}">
        <p14:creationId xmlns:p14="http://schemas.microsoft.com/office/powerpoint/2010/main" val="2165283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FF1D4-EB69-8625-CA87-AB97E50795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FF1968-1570-FB56-D1F8-0CD46E770B26}"/>
              </a:ext>
            </a:extLst>
          </p:cNvPr>
          <p:cNvSpPr>
            <a:spLocks noGrp="1"/>
          </p:cNvSpPr>
          <p:nvPr>
            <p:ph type="title"/>
          </p:nvPr>
        </p:nvSpPr>
        <p:spPr>
          <a:xfrm>
            <a:off x="402742" y="-39801"/>
            <a:ext cx="11386515" cy="738664"/>
          </a:xfrm>
        </p:spPr>
        <p:txBody>
          <a:bodyPr/>
          <a:lstStyle/>
          <a:p>
            <a:r>
              <a:rPr lang="en-AU" dirty="0"/>
              <a:t>API Client User Access</a:t>
            </a:r>
          </a:p>
        </p:txBody>
      </p:sp>
      <p:sp>
        <p:nvSpPr>
          <p:cNvPr id="6" name="Oval 5">
            <a:extLst>
              <a:ext uri="{FF2B5EF4-FFF2-40B4-BE49-F238E27FC236}">
                <a16:creationId xmlns:a16="http://schemas.microsoft.com/office/drawing/2014/main" id="{2CAA8E5D-91BC-558E-83D8-EA50267D5F61}"/>
              </a:ext>
            </a:extLst>
          </p:cNvPr>
          <p:cNvSpPr/>
          <p:nvPr/>
        </p:nvSpPr>
        <p:spPr>
          <a:xfrm>
            <a:off x="762000" y="2897204"/>
            <a:ext cx="2667000" cy="1371600"/>
          </a:xfrm>
          <a:prstGeom prst="ellips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AllowSeller</a:t>
            </a:r>
          </a:p>
        </p:txBody>
      </p:sp>
      <p:sp>
        <p:nvSpPr>
          <p:cNvPr id="2" name="Oval 1">
            <a:extLst>
              <a:ext uri="{FF2B5EF4-FFF2-40B4-BE49-F238E27FC236}">
                <a16:creationId xmlns:a16="http://schemas.microsoft.com/office/drawing/2014/main" id="{F88423CE-2315-A057-CE83-BA1AD10CB226}"/>
              </a:ext>
            </a:extLst>
          </p:cNvPr>
          <p:cNvSpPr/>
          <p:nvPr/>
        </p:nvSpPr>
        <p:spPr>
          <a:xfrm>
            <a:off x="4267200" y="2895600"/>
            <a:ext cx="2667000" cy="13716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AllowAnySupplier</a:t>
            </a:r>
          </a:p>
        </p:txBody>
      </p:sp>
      <p:sp>
        <p:nvSpPr>
          <p:cNvPr id="8" name="Oval 7">
            <a:extLst>
              <a:ext uri="{FF2B5EF4-FFF2-40B4-BE49-F238E27FC236}">
                <a16:creationId xmlns:a16="http://schemas.microsoft.com/office/drawing/2014/main" id="{3415A394-836F-BDC1-B924-3781A41A22AA}"/>
              </a:ext>
            </a:extLst>
          </p:cNvPr>
          <p:cNvSpPr/>
          <p:nvPr/>
        </p:nvSpPr>
        <p:spPr>
          <a:xfrm>
            <a:off x="8077200" y="2865922"/>
            <a:ext cx="2667000" cy="1371600"/>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AllowAnyBuyer</a:t>
            </a:r>
          </a:p>
        </p:txBody>
      </p:sp>
      <p:pic>
        <p:nvPicPr>
          <p:cNvPr id="5" name="Picture 4">
            <a:extLst>
              <a:ext uri="{FF2B5EF4-FFF2-40B4-BE49-F238E27FC236}">
                <a16:creationId xmlns:a16="http://schemas.microsoft.com/office/drawing/2014/main" id="{A2606E8B-2A03-99C0-DDCD-8B3D869C481B}"/>
              </a:ext>
            </a:extLst>
          </p:cNvPr>
          <p:cNvPicPr>
            <a:picLocks noChangeAspect="1"/>
          </p:cNvPicPr>
          <p:nvPr/>
        </p:nvPicPr>
        <p:blipFill>
          <a:blip r:embed="rId2"/>
          <a:stretch>
            <a:fillRect/>
          </a:stretch>
        </p:blipFill>
        <p:spPr>
          <a:xfrm>
            <a:off x="2819400" y="4886032"/>
            <a:ext cx="5867443" cy="1047758"/>
          </a:xfrm>
          <a:prstGeom prst="rect">
            <a:avLst/>
          </a:prstGeom>
        </p:spPr>
      </p:pic>
      <p:sp>
        <p:nvSpPr>
          <p:cNvPr id="3" name="TextBox 2">
            <a:extLst>
              <a:ext uri="{FF2B5EF4-FFF2-40B4-BE49-F238E27FC236}">
                <a16:creationId xmlns:a16="http://schemas.microsoft.com/office/drawing/2014/main" id="{80AAAC2C-1B17-9BAB-40D0-520830312BC4}"/>
              </a:ext>
            </a:extLst>
          </p:cNvPr>
          <p:cNvSpPr txBox="1"/>
          <p:nvPr/>
        </p:nvSpPr>
        <p:spPr>
          <a:xfrm>
            <a:off x="533400" y="958623"/>
            <a:ext cx="10820315" cy="1200329"/>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OrderCloud uses the term API Clients to identify various access points to your marketplace's data. These access points have properties that control what parties can use it, how they can gain access, and for how long that access remains valid. </a:t>
            </a:r>
          </a:p>
        </p:txBody>
      </p:sp>
    </p:spTree>
    <p:extLst>
      <p:ext uri="{BB962C8B-B14F-4D97-AF65-F5344CB8AC3E}">
        <p14:creationId xmlns:p14="http://schemas.microsoft.com/office/powerpoint/2010/main" val="25587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2428695" y="3041071"/>
            <a:ext cx="835190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About OrderCloud Developer Certification Exam</a:t>
            </a:r>
          </a:p>
        </p:txBody>
      </p:sp>
    </p:spTree>
    <p:extLst>
      <p:ext uri="{BB962C8B-B14F-4D97-AF65-F5344CB8AC3E}">
        <p14:creationId xmlns:p14="http://schemas.microsoft.com/office/powerpoint/2010/main" val="582429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51DF9-E0FD-24D1-E870-E904BF22FC76}"/>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57EAE810-B348-00CA-CAED-C0F2488C9C18}"/>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2ADB9035-99FC-CF50-C5FF-3F4E8FF9CFDA}"/>
              </a:ext>
            </a:extLst>
          </p:cNvPr>
          <p:cNvSpPr>
            <a:spLocks noGrp="1"/>
          </p:cNvSpPr>
          <p:nvPr>
            <p:ph type="title"/>
          </p:nvPr>
        </p:nvSpPr>
        <p:spPr>
          <a:xfrm>
            <a:off x="402742" y="-39801"/>
            <a:ext cx="11386515" cy="738664"/>
          </a:xfrm>
        </p:spPr>
        <p:txBody>
          <a:bodyPr/>
          <a:lstStyle/>
          <a:p>
            <a:r>
              <a:rPr lang="en-AU" dirty="0"/>
              <a:t>API Client End points</a:t>
            </a:r>
          </a:p>
        </p:txBody>
      </p:sp>
      <p:pic>
        <p:nvPicPr>
          <p:cNvPr id="9" name="Picture 8">
            <a:extLst>
              <a:ext uri="{FF2B5EF4-FFF2-40B4-BE49-F238E27FC236}">
                <a16:creationId xmlns:a16="http://schemas.microsoft.com/office/drawing/2014/main" id="{8C02FE3C-5D94-84C2-833F-B9DDE7C76996}"/>
              </a:ext>
            </a:extLst>
          </p:cNvPr>
          <p:cNvPicPr>
            <a:picLocks noChangeAspect="1"/>
          </p:cNvPicPr>
          <p:nvPr/>
        </p:nvPicPr>
        <p:blipFill>
          <a:blip r:embed="rId2"/>
          <a:stretch>
            <a:fillRect/>
          </a:stretch>
        </p:blipFill>
        <p:spPr>
          <a:xfrm>
            <a:off x="1982867" y="848587"/>
            <a:ext cx="8060376" cy="5867400"/>
          </a:xfrm>
          <a:prstGeom prst="rect">
            <a:avLst/>
          </a:prstGeom>
        </p:spPr>
      </p:pic>
    </p:spTree>
    <p:extLst>
      <p:ext uri="{BB962C8B-B14F-4D97-AF65-F5344CB8AC3E}">
        <p14:creationId xmlns:p14="http://schemas.microsoft.com/office/powerpoint/2010/main" val="305637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E4813-8274-2874-7884-960218C095AA}"/>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D357ACAC-20F3-6C82-2424-BD380DD5B7AA}"/>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B4E1BEE1-E030-58A7-6063-E95BB8280574}"/>
              </a:ext>
            </a:extLst>
          </p:cNvPr>
          <p:cNvSpPr>
            <a:spLocks noGrp="1"/>
          </p:cNvSpPr>
          <p:nvPr>
            <p:ph type="title"/>
          </p:nvPr>
        </p:nvSpPr>
        <p:spPr>
          <a:xfrm>
            <a:off x="402742" y="-39801"/>
            <a:ext cx="11386515" cy="738664"/>
          </a:xfrm>
        </p:spPr>
        <p:txBody>
          <a:bodyPr/>
          <a:lstStyle/>
          <a:p>
            <a:r>
              <a:rPr lang="en-AU" dirty="0"/>
              <a:t>Authentication - Order Cloud Workflows</a:t>
            </a:r>
          </a:p>
        </p:txBody>
      </p:sp>
      <p:grpSp>
        <p:nvGrpSpPr>
          <p:cNvPr id="7" name="Group 6">
            <a:extLst>
              <a:ext uri="{FF2B5EF4-FFF2-40B4-BE49-F238E27FC236}">
                <a16:creationId xmlns:a16="http://schemas.microsoft.com/office/drawing/2014/main" id="{86589A49-61CA-1C78-FA47-0DF01098A256}"/>
              </a:ext>
            </a:extLst>
          </p:cNvPr>
          <p:cNvGrpSpPr/>
          <p:nvPr/>
        </p:nvGrpSpPr>
        <p:grpSpPr>
          <a:xfrm>
            <a:off x="7637248" y="2430152"/>
            <a:ext cx="360" cy="360"/>
            <a:chOff x="7637248" y="2430152"/>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8EEFAD42-82D1-83A2-AF2D-E7A49A7B1AE9}"/>
                    </a:ext>
                  </a:extLst>
                </p14:cNvPr>
                <p14:cNvContentPartPr/>
                <p14:nvPr/>
              </p14:nvContentPartPr>
              <p14:xfrm>
                <a:off x="7637248" y="2430152"/>
                <a:ext cx="360" cy="360"/>
              </p14:xfrm>
            </p:contentPart>
          </mc:Choice>
          <mc:Fallback xmlns="">
            <p:pic>
              <p:nvPicPr>
                <p:cNvPr id="5" name="Ink 4">
                  <a:extLst>
                    <a:ext uri="{FF2B5EF4-FFF2-40B4-BE49-F238E27FC236}">
                      <a16:creationId xmlns:a16="http://schemas.microsoft.com/office/drawing/2014/main" id="{FFD7CF4D-FAA7-F86F-8A9B-E50951C53607}"/>
                    </a:ext>
                  </a:extLst>
                </p:cNvPr>
                <p:cNvPicPr/>
                <p:nvPr/>
              </p:nvPicPr>
              <p:blipFill>
                <a:blip r:embed="rId3"/>
                <a:stretch>
                  <a:fillRect/>
                </a:stretch>
              </p:blipFill>
              <p:spPr>
                <a:xfrm>
                  <a:off x="7619608" y="232215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D6803550-E182-C977-4B8B-1C95B6E56FC2}"/>
                    </a:ext>
                  </a:extLst>
                </p14:cNvPr>
                <p14:cNvContentPartPr/>
                <p14:nvPr/>
              </p14:nvContentPartPr>
              <p14:xfrm>
                <a:off x="7637248" y="2430152"/>
                <a:ext cx="360" cy="360"/>
              </p14:xfrm>
            </p:contentPart>
          </mc:Choice>
          <mc:Fallback xmlns="">
            <p:pic>
              <p:nvPicPr>
                <p:cNvPr id="6" name="Ink 5">
                  <a:extLst>
                    <a:ext uri="{FF2B5EF4-FFF2-40B4-BE49-F238E27FC236}">
                      <a16:creationId xmlns:a16="http://schemas.microsoft.com/office/drawing/2014/main" id="{C1994BC5-62E8-8957-67AA-58CD9BAE940D}"/>
                    </a:ext>
                  </a:extLst>
                </p:cNvPr>
                <p:cNvPicPr/>
                <p:nvPr/>
              </p:nvPicPr>
              <p:blipFill>
                <a:blip r:embed="rId3"/>
                <a:stretch>
                  <a:fillRect/>
                </a:stretch>
              </p:blipFill>
              <p:spPr>
                <a:xfrm>
                  <a:off x="7619608" y="2322152"/>
                  <a:ext cx="36000" cy="216000"/>
                </a:xfrm>
                <a:prstGeom prst="rect">
                  <a:avLst/>
                </a:prstGeom>
              </p:spPr>
            </p:pic>
          </mc:Fallback>
        </mc:AlternateContent>
      </p:grpSp>
      <p:sp>
        <p:nvSpPr>
          <p:cNvPr id="2" name="Rectangle 1">
            <a:extLst>
              <a:ext uri="{FF2B5EF4-FFF2-40B4-BE49-F238E27FC236}">
                <a16:creationId xmlns:a16="http://schemas.microsoft.com/office/drawing/2014/main" id="{ABE0C353-5582-A5D2-8CA7-4BB628D84F9B}"/>
              </a:ext>
            </a:extLst>
          </p:cNvPr>
          <p:cNvSpPr/>
          <p:nvPr/>
        </p:nvSpPr>
        <p:spPr>
          <a:xfrm>
            <a:off x="381000" y="990600"/>
            <a:ext cx="1676400" cy="8382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 Grant Type </a:t>
            </a:r>
          </a:p>
        </p:txBody>
      </p:sp>
      <p:sp>
        <p:nvSpPr>
          <p:cNvPr id="3" name="TextBox 2">
            <a:extLst>
              <a:ext uri="{FF2B5EF4-FFF2-40B4-BE49-F238E27FC236}">
                <a16:creationId xmlns:a16="http://schemas.microsoft.com/office/drawing/2014/main" id="{D9833408-A868-6CE9-8D66-E312C1D13429}"/>
              </a:ext>
            </a:extLst>
          </p:cNvPr>
          <p:cNvSpPr txBox="1"/>
          <p:nvPr/>
        </p:nvSpPr>
        <p:spPr>
          <a:xfrm>
            <a:off x="457200" y="2095956"/>
            <a:ext cx="1828800" cy="38927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ClientId</a:t>
            </a:r>
          </a:p>
          <a:p>
            <a:pPr marL="285750" indent="-285750">
              <a:lnSpc>
                <a:spcPct val="200000"/>
              </a:lnSpc>
              <a:buFont typeface="Arial" panose="020B0604020202020204" pitchFamily="34" charset="0"/>
              <a:buChar char="•"/>
            </a:pPr>
            <a:r>
              <a:rPr lang="en-US" dirty="0">
                <a:solidFill>
                  <a:schemeClr val="bg1"/>
                </a:solidFill>
              </a:rPr>
              <a:t>Scope</a:t>
            </a:r>
          </a:p>
          <a:p>
            <a:pPr marL="285750" indent="-285750">
              <a:lnSpc>
                <a:spcPct val="200000"/>
              </a:lnSpc>
              <a:buFont typeface="Arial" panose="020B0604020202020204" pitchFamily="34" charset="0"/>
              <a:buChar char="•"/>
            </a:pPr>
            <a:r>
              <a:rPr lang="en-US" dirty="0">
                <a:solidFill>
                  <a:schemeClr val="bg1"/>
                </a:solidFill>
              </a:rPr>
              <a:t>Username</a:t>
            </a:r>
          </a:p>
          <a:p>
            <a:pPr marL="285750" indent="-285750">
              <a:lnSpc>
                <a:spcPct val="200000"/>
              </a:lnSpc>
              <a:buFont typeface="Arial" panose="020B0604020202020204" pitchFamily="34" charset="0"/>
              <a:buChar char="•"/>
            </a:pPr>
            <a:r>
              <a:rPr lang="en-US" dirty="0">
                <a:solidFill>
                  <a:schemeClr val="bg1"/>
                </a:solidFill>
              </a:rPr>
              <a:t>Password</a:t>
            </a:r>
          </a:p>
          <a:p>
            <a:pPr marL="285750" indent="-285750">
              <a:lnSpc>
                <a:spcPct val="200000"/>
              </a:lnSpc>
              <a:buFont typeface="Arial" panose="020B0604020202020204" pitchFamily="34" charset="0"/>
              <a:buChar char="•"/>
            </a:pPr>
            <a:r>
              <a:rPr lang="en-US" dirty="0">
                <a:solidFill>
                  <a:schemeClr val="bg1"/>
                </a:solidFill>
              </a:rPr>
              <a:t>Grant Type</a:t>
            </a:r>
          </a:p>
          <a:p>
            <a:pPr>
              <a:lnSpc>
                <a:spcPct val="200000"/>
              </a:lnSpc>
            </a:pPr>
            <a:r>
              <a:rPr lang="en-US" dirty="0">
                <a:solidFill>
                  <a:schemeClr val="bg1"/>
                </a:solidFill>
              </a:rPr>
              <a:t>(set to password)</a:t>
            </a:r>
          </a:p>
          <a:p>
            <a:pPr marL="285750" indent="-285750">
              <a:lnSpc>
                <a:spcPct val="200000"/>
              </a:lnSpc>
              <a:buFont typeface="Arial" panose="020B0604020202020204" pitchFamily="34" charset="0"/>
              <a:buChar char="•"/>
            </a:pPr>
            <a:endParaRPr lang="en-US" dirty="0">
              <a:solidFill>
                <a:schemeClr val="bg1"/>
              </a:solidFill>
            </a:endParaRPr>
          </a:p>
        </p:txBody>
      </p:sp>
      <p:sp>
        <p:nvSpPr>
          <p:cNvPr id="8" name="Rectangle 7">
            <a:extLst>
              <a:ext uri="{FF2B5EF4-FFF2-40B4-BE49-F238E27FC236}">
                <a16:creationId xmlns:a16="http://schemas.microsoft.com/office/drawing/2014/main" id="{79EC84F9-98C9-D6F9-C512-B7E1E65496C6}"/>
              </a:ext>
            </a:extLst>
          </p:cNvPr>
          <p:cNvSpPr/>
          <p:nvPr/>
        </p:nvSpPr>
        <p:spPr>
          <a:xfrm>
            <a:off x="2555158" y="1017638"/>
            <a:ext cx="1600200" cy="8382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Credentials</a:t>
            </a:r>
          </a:p>
        </p:txBody>
      </p:sp>
      <p:sp>
        <p:nvSpPr>
          <p:cNvPr id="9" name="TextBox 8">
            <a:extLst>
              <a:ext uri="{FF2B5EF4-FFF2-40B4-BE49-F238E27FC236}">
                <a16:creationId xmlns:a16="http://schemas.microsoft.com/office/drawing/2014/main" id="{D60F093A-25C8-470D-958B-22512E1361D0}"/>
              </a:ext>
            </a:extLst>
          </p:cNvPr>
          <p:cNvSpPr txBox="1"/>
          <p:nvPr/>
        </p:nvSpPr>
        <p:spPr>
          <a:xfrm>
            <a:off x="2507451" y="2097640"/>
            <a:ext cx="1940642" cy="38927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ClientId</a:t>
            </a:r>
          </a:p>
          <a:p>
            <a:pPr marL="285750" indent="-285750">
              <a:lnSpc>
                <a:spcPct val="200000"/>
              </a:lnSpc>
              <a:buFont typeface="Arial" panose="020B0604020202020204" pitchFamily="34" charset="0"/>
              <a:buChar char="•"/>
            </a:pPr>
            <a:r>
              <a:rPr lang="en-US" dirty="0">
                <a:solidFill>
                  <a:schemeClr val="bg1"/>
                </a:solidFill>
              </a:rPr>
              <a:t>Client Secret</a:t>
            </a:r>
          </a:p>
          <a:p>
            <a:pPr marL="285750" indent="-285750">
              <a:lnSpc>
                <a:spcPct val="200000"/>
              </a:lnSpc>
              <a:buFont typeface="Arial" panose="020B0604020202020204" pitchFamily="34" charset="0"/>
              <a:buChar char="•"/>
            </a:pPr>
            <a:r>
              <a:rPr lang="en-US" dirty="0">
                <a:solidFill>
                  <a:schemeClr val="bg1"/>
                </a:solidFill>
              </a:rPr>
              <a:t>Scope</a:t>
            </a:r>
          </a:p>
          <a:p>
            <a:pPr marL="285750" indent="-285750">
              <a:lnSpc>
                <a:spcPct val="200000"/>
              </a:lnSpc>
              <a:buFont typeface="Arial" panose="020B0604020202020204" pitchFamily="34" charset="0"/>
              <a:buChar char="•"/>
            </a:pPr>
            <a:r>
              <a:rPr lang="en-US" dirty="0">
                <a:solidFill>
                  <a:schemeClr val="bg1"/>
                </a:solidFill>
              </a:rPr>
              <a:t>Grant Type</a:t>
            </a:r>
          </a:p>
          <a:p>
            <a:pPr>
              <a:lnSpc>
                <a:spcPct val="200000"/>
              </a:lnSpc>
            </a:pPr>
            <a:r>
              <a:rPr lang="en-US" dirty="0">
                <a:solidFill>
                  <a:schemeClr val="bg1"/>
                </a:solidFill>
              </a:rPr>
              <a:t>(set to client_credentials)</a:t>
            </a:r>
          </a:p>
          <a:p>
            <a:pPr marL="285750" indent="-285750">
              <a:lnSpc>
                <a:spcPct val="200000"/>
              </a:lnSpc>
              <a:buFont typeface="Arial" panose="020B0604020202020204" pitchFamily="34" charset="0"/>
              <a:buChar char="•"/>
            </a:pPr>
            <a:endParaRPr lang="en-US" dirty="0">
              <a:solidFill>
                <a:schemeClr val="bg1"/>
              </a:solidFill>
            </a:endParaRPr>
          </a:p>
        </p:txBody>
      </p:sp>
      <p:sp>
        <p:nvSpPr>
          <p:cNvPr id="10" name="Rectangle 9">
            <a:extLst>
              <a:ext uri="{FF2B5EF4-FFF2-40B4-BE49-F238E27FC236}">
                <a16:creationId xmlns:a16="http://schemas.microsoft.com/office/drawing/2014/main" id="{DA325C69-AA92-EB2B-7B5B-36F4192914EA}"/>
              </a:ext>
            </a:extLst>
          </p:cNvPr>
          <p:cNvSpPr/>
          <p:nvPr/>
        </p:nvSpPr>
        <p:spPr>
          <a:xfrm>
            <a:off x="4653116" y="1016346"/>
            <a:ext cx="1600200" cy="8382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Refresh</a:t>
            </a:r>
          </a:p>
        </p:txBody>
      </p:sp>
      <p:sp>
        <p:nvSpPr>
          <p:cNvPr id="11" name="TextBox 10">
            <a:extLst>
              <a:ext uri="{FF2B5EF4-FFF2-40B4-BE49-F238E27FC236}">
                <a16:creationId xmlns:a16="http://schemas.microsoft.com/office/drawing/2014/main" id="{F534785C-1B91-CA31-C55A-3143CF3F7E6E}"/>
              </a:ext>
            </a:extLst>
          </p:cNvPr>
          <p:cNvSpPr txBox="1"/>
          <p:nvPr/>
        </p:nvSpPr>
        <p:spPr>
          <a:xfrm>
            <a:off x="4592893" y="2091952"/>
            <a:ext cx="2133600"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ClientId</a:t>
            </a:r>
          </a:p>
          <a:p>
            <a:pPr marL="285750" indent="-285750">
              <a:lnSpc>
                <a:spcPct val="200000"/>
              </a:lnSpc>
              <a:buFont typeface="Arial" panose="020B0604020202020204" pitchFamily="34" charset="0"/>
              <a:buChar char="•"/>
            </a:pPr>
            <a:r>
              <a:rPr lang="en-US" dirty="0">
                <a:solidFill>
                  <a:schemeClr val="bg1"/>
                </a:solidFill>
              </a:rPr>
              <a:t>Refresh Token</a:t>
            </a:r>
          </a:p>
          <a:p>
            <a:pPr marL="285750" indent="-285750">
              <a:lnSpc>
                <a:spcPct val="200000"/>
              </a:lnSpc>
              <a:buFont typeface="Arial" panose="020B0604020202020204" pitchFamily="34" charset="0"/>
              <a:buChar char="•"/>
            </a:pPr>
            <a:r>
              <a:rPr lang="en-US" dirty="0">
                <a:solidFill>
                  <a:schemeClr val="bg1"/>
                </a:solidFill>
              </a:rPr>
              <a:t>Grant Type</a:t>
            </a:r>
          </a:p>
          <a:p>
            <a:pPr>
              <a:lnSpc>
                <a:spcPct val="200000"/>
              </a:lnSpc>
            </a:pPr>
            <a:r>
              <a:rPr lang="en-US" dirty="0">
                <a:solidFill>
                  <a:schemeClr val="bg1"/>
                </a:solidFill>
              </a:rPr>
              <a:t>(set to refresh_token)</a:t>
            </a:r>
          </a:p>
          <a:p>
            <a:pPr marL="285750" indent="-285750">
              <a:lnSpc>
                <a:spcPct val="200000"/>
              </a:lnSpc>
              <a:buFont typeface="Arial" panose="020B0604020202020204" pitchFamily="34" charset="0"/>
              <a:buChar char="•"/>
            </a:pPr>
            <a:endParaRPr lang="en-US" dirty="0">
              <a:solidFill>
                <a:schemeClr val="bg1"/>
              </a:solidFill>
            </a:endParaRPr>
          </a:p>
        </p:txBody>
      </p:sp>
      <p:sp>
        <p:nvSpPr>
          <p:cNvPr id="12" name="Rectangle 11">
            <a:extLst>
              <a:ext uri="{FF2B5EF4-FFF2-40B4-BE49-F238E27FC236}">
                <a16:creationId xmlns:a16="http://schemas.microsoft.com/office/drawing/2014/main" id="{2048CAE5-421D-8EB8-DA7C-CA37D349F656}"/>
              </a:ext>
            </a:extLst>
          </p:cNvPr>
          <p:cNvSpPr/>
          <p:nvPr/>
        </p:nvSpPr>
        <p:spPr>
          <a:xfrm>
            <a:off x="6751074" y="1016346"/>
            <a:ext cx="1600200" cy="8382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Elevated Password</a:t>
            </a:r>
          </a:p>
        </p:txBody>
      </p:sp>
      <p:sp>
        <p:nvSpPr>
          <p:cNvPr id="14" name="TextBox 13">
            <a:extLst>
              <a:ext uri="{FF2B5EF4-FFF2-40B4-BE49-F238E27FC236}">
                <a16:creationId xmlns:a16="http://schemas.microsoft.com/office/drawing/2014/main" id="{E325DAC8-3E42-0912-D08F-4DD29533A1E8}"/>
              </a:ext>
            </a:extLst>
          </p:cNvPr>
          <p:cNvSpPr txBox="1"/>
          <p:nvPr/>
        </p:nvSpPr>
        <p:spPr>
          <a:xfrm>
            <a:off x="6726493" y="2091952"/>
            <a:ext cx="2133600" cy="44467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ClientId</a:t>
            </a:r>
          </a:p>
          <a:p>
            <a:pPr marL="285750" indent="-285750">
              <a:lnSpc>
                <a:spcPct val="200000"/>
              </a:lnSpc>
              <a:buFont typeface="Arial" panose="020B0604020202020204" pitchFamily="34" charset="0"/>
              <a:buChar char="•"/>
            </a:pPr>
            <a:r>
              <a:rPr lang="en-US" dirty="0">
                <a:solidFill>
                  <a:schemeClr val="bg1"/>
                </a:solidFill>
              </a:rPr>
              <a:t>Scope</a:t>
            </a:r>
          </a:p>
          <a:p>
            <a:pPr marL="285750" indent="-285750">
              <a:lnSpc>
                <a:spcPct val="200000"/>
              </a:lnSpc>
              <a:buFont typeface="Arial" panose="020B0604020202020204" pitchFamily="34" charset="0"/>
              <a:buChar char="•"/>
            </a:pPr>
            <a:r>
              <a:rPr lang="en-US" dirty="0">
                <a:solidFill>
                  <a:schemeClr val="bg1"/>
                </a:solidFill>
              </a:rPr>
              <a:t>Username</a:t>
            </a:r>
          </a:p>
          <a:p>
            <a:pPr marL="285750" indent="-285750">
              <a:lnSpc>
                <a:spcPct val="200000"/>
              </a:lnSpc>
              <a:buFont typeface="Arial" panose="020B0604020202020204" pitchFamily="34" charset="0"/>
              <a:buChar char="•"/>
            </a:pPr>
            <a:r>
              <a:rPr lang="en-US" dirty="0">
                <a:solidFill>
                  <a:schemeClr val="bg1"/>
                </a:solidFill>
              </a:rPr>
              <a:t>Password</a:t>
            </a:r>
          </a:p>
          <a:p>
            <a:pPr marL="285750" indent="-285750">
              <a:lnSpc>
                <a:spcPct val="200000"/>
              </a:lnSpc>
              <a:buFont typeface="Arial" panose="020B0604020202020204" pitchFamily="34" charset="0"/>
              <a:buChar char="•"/>
            </a:pPr>
            <a:r>
              <a:rPr lang="en-US" dirty="0">
                <a:solidFill>
                  <a:schemeClr val="bg1"/>
                </a:solidFill>
              </a:rPr>
              <a:t>Client Secret (set on api client)</a:t>
            </a:r>
          </a:p>
          <a:p>
            <a:pPr marL="285750" indent="-285750">
              <a:lnSpc>
                <a:spcPct val="200000"/>
              </a:lnSpc>
              <a:buFont typeface="Arial" panose="020B0604020202020204" pitchFamily="34" charset="0"/>
              <a:buChar char="•"/>
            </a:pPr>
            <a:r>
              <a:rPr lang="en-US" dirty="0">
                <a:solidFill>
                  <a:schemeClr val="bg1"/>
                </a:solidFill>
              </a:rPr>
              <a:t>Grant Type</a:t>
            </a:r>
          </a:p>
          <a:p>
            <a:pPr>
              <a:lnSpc>
                <a:spcPct val="200000"/>
              </a:lnSpc>
            </a:pPr>
            <a:r>
              <a:rPr lang="en-US" dirty="0">
                <a:solidFill>
                  <a:schemeClr val="bg1"/>
                </a:solidFill>
              </a:rPr>
              <a:t>(set to password)</a:t>
            </a:r>
          </a:p>
        </p:txBody>
      </p:sp>
      <p:sp>
        <p:nvSpPr>
          <p:cNvPr id="15" name="Rectangle 14">
            <a:extLst>
              <a:ext uri="{FF2B5EF4-FFF2-40B4-BE49-F238E27FC236}">
                <a16:creationId xmlns:a16="http://schemas.microsoft.com/office/drawing/2014/main" id="{C4E37D54-467D-E8B3-7BEB-0898CAB21931}"/>
              </a:ext>
            </a:extLst>
          </p:cNvPr>
          <p:cNvSpPr/>
          <p:nvPr/>
        </p:nvSpPr>
        <p:spPr>
          <a:xfrm>
            <a:off x="8686800" y="1016346"/>
            <a:ext cx="1600200" cy="8382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SSO via OpenID Connect</a:t>
            </a:r>
          </a:p>
        </p:txBody>
      </p:sp>
      <p:sp>
        <p:nvSpPr>
          <p:cNvPr id="16" name="TextBox 15">
            <a:extLst>
              <a:ext uri="{FF2B5EF4-FFF2-40B4-BE49-F238E27FC236}">
                <a16:creationId xmlns:a16="http://schemas.microsoft.com/office/drawing/2014/main" id="{F0F0BC76-F080-38C1-2F3F-92BA785043C1}"/>
              </a:ext>
            </a:extLst>
          </p:cNvPr>
          <p:cNvSpPr txBox="1"/>
          <p:nvPr/>
        </p:nvSpPr>
        <p:spPr>
          <a:xfrm>
            <a:off x="8830596" y="2125339"/>
            <a:ext cx="1600200" cy="11227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Google</a:t>
            </a:r>
          </a:p>
          <a:p>
            <a:pPr marL="285750" indent="-285750">
              <a:lnSpc>
                <a:spcPct val="200000"/>
              </a:lnSpc>
              <a:buFont typeface="Arial" panose="020B0604020202020204" pitchFamily="34" charset="0"/>
              <a:buChar char="•"/>
            </a:pPr>
            <a:r>
              <a:rPr lang="en-US" dirty="0">
                <a:solidFill>
                  <a:schemeClr val="bg1"/>
                </a:solidFill>
              </a:rPr>
              <a:t>Facebook</a:t>
            </a:r>
          </a:p>
        </p:txBody>
      </p:sp>
      <p:sp>
        <p:nvSpPr>
          <p:cNvPr id="17" name="Rectangle 16">
            <a:extLst>
              <a:ext uri="{FF2B5EF4-FFF2-40B4-BE49-F238E27FC236}">
                <a16:creationId xmlns:a16="http://schemas.microsoft.com/office/drawing/2014/main" id="{6F550216-CF63-54DE-D07E-58A1C520CE53}"/>
              </a:ext>
            </a:extLst>
          </p:cNvPr>
          <p:cNvSpPr/>
          <p:nvPr/>
        </p:nvSpPr>
        <p:spPr>
          <a:xfrm>
            <a:off x="10515600" y="1021914"/>
            <a:ext cx="1600200" cy="8382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Checkout</a:t>
            </a:r>
          </a:p>
        </p:txBody>
      </p:sp>
    </p:spTree>
    <p:extLst>
      <p:ext uri="{BB962C8B-B14F-4D97-AF65-F5344CB8AC3E}">
        <p14:creationId xmlns:p14="http://schemas.microsoft.com/office/powerpoint/2010/main" val="1223163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FB13A-6749-67E8-4F36-B29F17469214}"/>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866EDFD2-B3D0-CBE1-C728-817AF6294C6D}"/>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986DD72D-5864-7F7B-E5F8-9C762F784A5E}"/>
              </a:ext>
            </a:extLst>
          </p:cNvPr>
          <p:cNvSpPr>
            <a:spLocks noGrp="1"/>
          </p:cNvSpPr>
          <p:nvPr>
            <p:ph type="title"/>
          </p:nvPr>
        </p:nvSpPr>
        <p:spPr>
          <a:xfrm>
            <a:off x="402742" y="-39801"/>
            <a:ext cx="11386515" cy="738664"/>
          </a:xfrm>
        </p:spPr>
        <p:txBody>
          <a:bodyPr/>
          <a:lstStyle/>
          <a:p>
            <a:r>
              <a:rPr lang="en-AU" dirty="0"/>
              <a:t>Token Durations</a:t>
            </a:r>
          </a:p>
        </p:txBody>
      </p:sp>
      <p:sp>
        <p:nvSpPr>
          <p:cNvPr id="6" name="Oval 5">
            <a:extLst>
              <a:ext uri="{FF2B5EF4-FFF2-40B4-BE49-F238E27FC236}">
                <a16:creationId xmlns:a16="http://schemas.microsoft.com/office/drawing/2014/main" id="{BA67D389-480C-EAB2-40F0-7575134D18FC}"/>
              </a:ext>
            </a:extLst>
          </p:cNvPr>
          <p:cNvSpPr/>
          <p:nvPr/>
        </p:nvSpPr>
        <p:spPr>
          <a:xfrm>
            <a:off x="762000" y="1600200"/>
            <a:ext cx="4114800" cy="1371600"/>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AccessTokenDuration</a:t>
            </a:r>
          </a:p>
        </p:txBody>
      </p:sp>
      <p:sp>
        <p:nvSpPr>
          <p:cNvPr id="2" name="Oval 1">
            <a:extLst>
              <a:ext uri="{FF2B5EF4-FFF2-40B4-BE49-F238E27FC236}">
                <a16:creationId xmlns:a16="http://schemas.microsoft.com/office/drawing/2014/main" id="{B39C383D-EC87-0DF5-139C-E510BF7B471B}"/>
              </a:ext>
            </a:extLst>
          </p:cNvPr>
          <p:cNvSpPr/>
          <p:nvPr/>
        </p:nvSpPr>
        <p:spPr>
          <a:xfrm>
            <a:off x="781724" y="3862939"/>
            <a:ext cx="4419600" cy="1371600"/>
          </a:xfrm>
          <a:prstGeom prst="ellips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RefreshTokenDuration</a:t>
            </a:r>
          </a:p>
        </p:txBody>
      </p:sp>
      <p:sp>
        <p:nvSpPr>
          <p:cNvPr id="3" name="TextBox 2">
            <a:extLst>
              <a:ext uri="{FF2B5EF4-FFF2-40B4-BE49-F238E27FC236}">
                <a16:creationId xmlns:a16="http://schemas.microsoft.com/office/drawing/2014/main" id="{47D12048-8C1C-C772-7DA8-FFFD087E9C6C}"/>
              </a:ext>
            </a:extLst>
          </p:cNvPr>
          <p:cNvSpPr txBox="1"/>
          <p:nvPr/>
        </p:nvSpPr>
        <p:spPr>
          <a:xfrm>
            <a:off x="533400" y="5307147"/>
            <a:ext cx="10820315" cy="1200329"/>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Once a party has the appropriate level of access to your marketplace - it's important to control how long that access will last. Access token expires in duration configured for access token then based on refresh token duration, a refresh token is provisioned and this refresh token is used to acquire a new access token. </a:t>
            </a:r>
          </a:p>
        </p:txBody>
      </p:sp>
      <p:sp>
        <p:nvSpPr>
          <p:cNvPr id="5" name="Oval 4">
            <a:extLst>
              <a:ext uri="{FF2B5EF4-FFF2-40B4-BE49-F238E27FC236}">
                <a16:creationId xmlns:a16="http://schemas.microsoft.com/office/drawing/2014/main" id="{D85FD44C-3EAA-AC4E-A203-7A6F8633A938}"/>
              </a:ext>
            </a:extLst>
          </p:cNvPr>
          <p:cNvSpPr/>
          <p:nvPr/>
        </p:nvSpPr>
        <p:spPr>
          <a:xfrm>
            <a:off x="6781800" y="1600200"/>
            <a:ext cx="4114800" cy="1371600"/>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access_Token</a:t>
            </a:r>
          </a:p>
        </p:txBody>
      </p:sp>
      <p:sp>
        <p:nvSpPr>
          <p:cNvPr id="7" name="Oval 6">
            <a:extLst>
              <a:ext uri="{FF2B5EF4-FFF2-40B4-BE49-F238E27FC236}">
                <a16:creationId xmlns:a16="http://schemas.microsoft.com/office/drawing/2014/main" id="{1F179E5E-24D5-EA42-5BE0-8317F1772C90}"/>
              </a:ext>
            </a:extLst>
          </p:cNvPr>
          <p:cNvSpPr/>
          <p:nvPr/>
        </p:nvSpPr>
        <p:spPr>
          <a:xfrm>
            <a:off x="6953781" y="3841053"/>
            <a:ext cx="4114800" cy="1371600"/>
          </a:xfrm>
          <a:prstGeom prst="ellips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refresh_Token</a:t>
            </a:r>
          </a:p>
        </p:txBody>
      </p:sp>
      <p:sp>
        <p:nvSpPr>
          <p:cNvPr id="9" name="Arrow: Up 8">
            <a:extLst>
              <a:ext uri="{FF2B5EF4-FFF2-40B4-BE49-F238E27FC236}">
                <a16:creationId xmlns:a16="http://schemas.microsoft.com/office/drawing/2014/main" id="{790D859B-E798-A903-2185-0856FC1F82BB}"/>
              </a:ext>
            </a:extLst>
          </p:cNvPr>
          <p:cNvSpPr/>
          <p:nvPr/>
        </p:nvSpPr>
        <p:spPr>
          <a:xfrm>
            <a:off x="8686800" y="3112852"/>
            <a:ext cx="533400" cy="530654"/>
          </a:xfrm>
          <a:prstGeom prst="upArrow">
            <a:avLst/>
          </a:prstGeom>
          <a:solidFill>
            <a:srgbClr val="F8F69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072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32D7F-397F-6A7A-8E87-C00E9D9989FF}"/>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B75667A6-FF80-645C-78EC-E9893BCE915D}"/>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A81D7637-2162-E123-82A0-3F8B13ECF857}"/>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C640D40E-A97E-6A2E-809E-76B8617644E1}"/>
              </a:ext>
            </a:extLst>
          </p:cNvPr>
          <p:cNvSpPr txBox="1"/>
          <p:nvPr/>
        </p:nvSpPr>
        <p:spPr>
          <a:xfrm>
            <a:off x="533400" y="914400"/>
            <a:ext cx="10744200" cy="16767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For elevated password flow in the authentication process, both client secret and grant type (set to password) is required.</a:t>
            </a:r>
          </a:p>
          <a:p>
            <a:pPr marL="285750" indent="-285750">
              <a:lnSpc>
                <a:spcPct val="200000"/>
              </a:lnSpc>
              <a:buFont typeface="Arial" panose="020B0604020202020204" pitchFamily="34" charset="0"/>
              <a:buChar char="•"/>
            </a:pPr>
            <a:r>
              <a:rPr lang="en-US" dirty="0">
                <a:solidFill>
                  <a:schemeClr val="bg1"/>
                </a:solidFill>
              </a:rPr>
              <a:t>In case of  SSO via OpenID Connect, OrderCloud needs </a:t>
            </a:r>
            <a:r>
              <a:rPr lang="en-US" dirty="0" err="1">
                <a:solidFill>
                  <a:schemeClr val="bg1"/>
                </a:solidFill>
              </a:rPr>
              <a:t>ConnectClientID</a:t>
            </a:r>
            <a:r>
              <a:rPr lang="en-US" dirty="0">
                <a:solidFill>
                  <a:schemeClr val="bg1"/>
                </a:solidFill>
              </a:rPr>
              <a:t> and </a:t>
            </a:r>
            <a:r>
              <a:rPr lang="en-US" dirty="0" err="1">
                <a:solidFill>
                  <a:schemeClr val="bg1"/>
                </a:solidFill>
              </a:rPr>
              <a:t>ConnectClientSecret</a:t>
            </a:r>
            <a:r>
              <a:rPr lang="en-US" dirty="0">
                <a:solidFill>
                  <a:schemeClr val="bg1"/>
                </a:solidFill>
              </a:rPr>
              <a:t> </a:t>
            </a:r>
          </a:p>
        </p:txBody>
      </p:sp>
    </p:spTree>
    <p:extLst>
      <p:ext uri="{BB962C8B-B14F-4D97-AF65-F5344CB8AC3E}">
        <p14:creationId xmlns:p14="http://schemas.microsoft.com/office/powerpoint/2010/main" val="855217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EBD34-CA62-41B2-5E6B-4AF37627F8C7}"/>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F325BE2F-C930-3782-51F3-1EABB46C4BE6}"/>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1D854163-6718-1616-6AFB-B7F8F84487C0}"/>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B48E6A46-50FB-554F-F78A-C377EF53E8FE}"/>
              </a:ext>
            </a:extLst>
          </p:cNvPr>
          <p:cNvSpPr txBox="1"/>
          <p:nvPr/>
        </p:nvSpPr>
        <p:spPr>
          <a:xfrm>
            <a:off x="609600" y="1295400"/>
            <a:ext cx="10744200" cy="3892732"/>
          </a:xfrm>
          <a:prstGeom prst="rect">
            <a:avLst/>
          </a:prstGeom>
          <a:noFill/>
        </p:spPr>
        <p:txBody>
          <a:bodyPr wrap="square" rtlCol="0">
            <a:spAutoFit/>
          </a:bodyPr>
          <a:lstStyle/>
          <a:p>
            <a:pPr>
              <a:lnSpc>
                <a:spcPct val="200000"/>
              </a:lnSpc>
            </a:pPr>
            <a:r>
              <a:rPr lang="en-US" dirty="0">
                <a:solidFill>
                  <a:schemeClr val="bg1"/>
                </a:solidFill>
              </a:rPr>
              <a:t>When logging in with /</a:t>
            </a:r>
            <a:r>
              <a:rPr lang="en-US" dirty="0" err="1">
                <a:solidFill>
                  <a:schemeClr val="bg1"/>
                </a:solidFill>
              </a:rPr>
              <a:t>oAuth</a:t>
            </a:r>
            <a:r>
              <a:rPr lang="en-US" dirty="0">
                <a:solidFill>
                  <a:schemeClr val="bg1"/>
                </a:solidFill>
              </a:rPr>
              <a:t>/token, a user gets Auth.SellerNotActive error code authentication error, what does that mean?</a:t>
            </a:r>
          </a:p>
          <a:p>
            <a:pPr>
              <a:lnSpc>
                <a:spcPct val="200000"/>
              </a:lnSpc>
            </a:pPr>
            <a:endParaRPr lang="en-US" dirty="0">
              <a:solidFill>
                <a:schemeClr val="bg1"/>
              </a:solidFill>
            </a:endParaRPr>
          </a:p>
          <a:p>
            <a:pPr>
              <a:lnSpc>
                <a:spcPct val="200000"/>
              </a:lnSpc>
            </a:pPr>
            <a:r>
              <a:rPr lang="en-US" dirty="0">
                <a:solidFill>
                  <a:schemeClr val="bg1"/>
                </a:solidFill>
              </a:rPr>
              <a:t>a. The MPO is inactive not accessible to login</a:t>
            </a:r>
          </a:p>
          <a:p>
            <a:pPr>
              <a:lnSpc>
                <a:spcPct val="200000"/>
              </a:lnSpc>
            </a:pPr>
            <a:r>
              <a:rPr lang="en-US" dirty="0">
                <a:solidFill>
                  <a:schemeClr val="bg1"/>
                </a:solidFill>
              </a:rPr>
              <a:t>b. User is not active, need to complete setup to activate</a:t>
            </a:r>
          </a:p>
          <a:p>
            <a:pPr>
              <a:lnSpc>
                <a:spcPct val="200000"/>
              </a:lnSpc>
            </a:pPr>
            <a:r>
              <a:rPr lang="en-US" dirty="0">
                <a:solidFill>
                  <a:schemeClr val="bg1"/>
                </a:solidFill>
              </a:rPr>
              <a:t>c. User is locked out due to exceeding the max attempts</a:t>
            </a:r>
          </a:p>
          <a:p>
            <a:pPr>
              <a:lnSpc>
                <a:spcPct val="200000"/>
              </a:lnSpc>
            </a:pPr>
            <a:r>
              <a:rPr lang="en-US" dirty="0">
                <a:solidFill>
                  <a:schemeClr val="bg1"/>
                </a:solidFill>
              </a:rPr>
              <a:t>d. One or more of the roles requested is not allowed for this user</a:t>
            </a:r>
          </a:p>
        </p:txBody>
      </p:sp>
    </p:spTree>
    <p:extLst>
      <p:ext uri="{BB962C8B-B14F-4D97-AF65-F5344CB8AC3E}">
        <p14:creationId xmlns:p14="http://schemas.microsoft.com/office/powerpoint/2010/main" val="537608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E743-CACA-3CB6-884C-52E90D256129}"/>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66C76E40-7445-CFE4-29B6-8843FAB334AE}"/>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40E4DFF0-BBE2-FA5A-3654-02E92B08E1B1}"/>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D0201977-564B-8514-C2B1-1DC1828141C9}"/>
              </a:ext>
            </a:extLst>
          </p:cNvPr>
          <p:cNvSpPr txBox="1"/>
          <p:nvPr/>
        </p:nvSpPr>
        <p:spPr>
          <a:xfrm>
            <a:off x="609600" y="1295400"/>
            <a:ext cx="10744200" cy="3892732"/>
          </a:xfrm>
          <a:prstGeom prst="rect">
            <a:avLst/>
          </a:prstGeom>
          <a:noFill/>
        </p:spPr>
        <p:txBody>
          <a:bodyPr wrap="square" rtlCol="0">
            <a:spAutoFit/>
          </a:bodyPr>
          <a:lstStyle/>
          <a:p>
            <a:pPr>
              <a:lnSpc>
                <a:spcPct val="200000"/>
              </a:lnSpc>
            </a:pPr>
            <a:r>
              <a:rPr lang="en-US" dirty="0">
                <a:solidFill>
                  <a:schemeClr val="bg1"/>
                </a:solidFill>
              </a:rPr>
              <a:t>When logging in with /</a:t>
            </a:r>
            <a:r>
              <a:rPr lang="en-US" dirty="0" err="1">
                <a:solidFill>
                  <a:schemeClr val="bg1"/>
                </a:solidFill>
              </a:rPr>
              <a:t>oAuth</a:t>
            </a:r>
            <a:r>
              <a:rPr lang="en-US" dirty="0">
                <a:solidFill>
                  <a:schemeClr val="bg1"/>
                </a:solidFill>
              </a:rPr>
              <a:t>/token, a user gets Auth.SellerNotActive error code authentication error, what does that mean?</a:t>
            </a:r>
          </a:p>
          <a:p>
            <a:pPr>
              <a:lnSpc>
                <a:spcPct val="200000"/>
              </a:lnSpc>
            </a:pPr>
            <a:endParaRPr lang="en-US" dirty="0">
              <a:solidFill>
                <a:schemeClr val="bg1"/>
              </a:solidFill>
            </a:endParaRPr>
          </a:p>
          <a:p>
            <a:pPr>
              <a:lnSpc>
                <a:spcPct val="200000"/>
              </a:lnSpc>
            </a:pPr>
            <a:r>
              <a:rPr lang="en-US" dirty="0">
                <a:solidFill>
                  <a:schemeClr val="bg1"/>
                </a:solidFill>
              </a:rPr>
              <a:t>a. The MPO is inactive not accessible to login</a:t>
            </a:r>
          </a:p>
          <a:p>
            <a:pPr>
              <a:lnSpc>
                <a:spcPct val="200000"/>
              </a:lnSpc>
            </a:pPr>
            <a:r>
              <a:rPr lang="en-US" dirty="0">
                <a:solidFill>
                  <a:schemeClr val="bg1"/>
                </a:solidFill>
              </a:rPr>
              <a:t>b. User is not active, need to complete setup to activate</a:t>
            </a:r>
          </a:p>
          <a:p>
            <a:pPr>
              <a:lnSpc>
                <a:spcPct val="200000"/>
              </a:lnSpc>
            </a:pPr>
            <a:r>
              <a:rPr lang="en-US" dirty="0">
                <a:solidFill>
                  <a:schemeClr val="bg1"/>
                </a:solidFill>
              </a:rPr>
              <a:t>c. User is locked out due to exceeding the max attempts</a:t>
            </a:r>
          </a:p>
          <a:p>
            <a:pPr>
              <a:lnSpc>
                <a:spcPct val="200000"/>
              </a:lnSpc>
            </a:pPr>
            <a:r>
              <a:rPr lang="en-US" dirty="0">
                <a:solidFill>
                  <a:schemeClr val="bg1"/>
                </a:solidFill>
              </a:rPr>
              <a:t>d. One or more of the roles requested is not allowed for this user</a:t>
            </a:r>
          </a:p>
        </p:txBody>
      </p:sp>
    </p:spTree>
    <p:extLst>
      <p:ext uri="{BB962C8B-B14F-4D97-AF65-F5344CB8AC3E}">
        <p14:creationId xmlns:p14="http://schemas.microsoft.com/office/powerpoint/2010/main" val="1946003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a:t>
            </a:r>
            <a:r>
              <a:rPr lang="en-US" sz="4400" b="1" dirty="0">
                <a:solidFill>
                  <a:prstClr val="white"/>
                </a:solidFill>
                <a:latin typeface="Calibri"/>
              </a:rPr>
              <a:t>4</a:t>
            </a:r>
            <a:endParaRPr kumimoji="0" lang="en-US" sz="44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Environments</a:t>
            </a:r>
          </a:p>
        </p:txBody>
      </p:sp>
    </p:spTree>
    <p:extLst>
      <p:ext uri="{BB962C8B-B14F-4D97-AF65-F5344CB8AC3E}">
        <p14:creationId xmlns:p14="http://schemas.microsoft.com/office/powerpoint/2010/main" val="12054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0605D-4496-AA6B-B88D-42E99D83DD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D59781-F620-A187-6DCC-0EBE3790CBF4}"/>
              </a:ext>
            </a:extLst>
          </p:cNvPr>
          <p:cNvSpPr>
            <a:spLocks noGrp="1"/>
          </p:cNvSpPr>
          <p:nvPr>
            <p:ph type="title"/>
          </p:nvPr>
        </p:nvSpPr>
        <p:spPr>
          <a:xfrm>
            <a:off x="402742" y="-39801"/>
            <a:ext cx="11386515" cy="738664"/>
          </a:xfrm>
        </p:spPr>
        <p:txBody>
          <a:bodyPr/>
          <a:lstStyle/>
          <a:p>
            <a:r>
              <a:rPr lang="en-AU" dirty="0"/>
              <a:t>Environments</a:t>
            </a:r>
          </a:p>
        </p:txBody>
      </p:sp>
      <p:graphicFrame>
        <p:nvGraphicFramePr>
          <p:cNvPr id="2" name="Table 1">
            <a:extLst>
              <a:ext uri="{FF2B5EF4-FFF2-40B4-BE49-F238E27FC236}">
                <a16:creationId xmlns:a16="http://schemas.microsoft.com/office/drawing/2014/main" id="{CFA52703-FF2E-4624-0C0B-D71D540B2366}"/>
              </a:ext>
            </a:extLst>
          </p:cNvPr>
          <p:cNvGraphicFramePr>
            <a:graphicFrameLocks noGrp="1"/>
          </p:cNvGraphicFramePr>
          <p:nvPr>
            <p:extLst>
              <p:ext uri="{D42A27DB-BD31-4B8C-83A1-F6EECF244321}">
                <p14:modId xmlns:p14="http://schemas.microsoft.com/office/powerpoint/2010/main" val="1210279925"/>
              </p:ext>
            </p:extLst>
          </p:nvPr>
        </p:nvGraphicFramePr>
        <p:xfrm>
          <a:off x="2895600" y="914400"/>
          <a:ext cx="6019800" cy="2895600"/>
        </p:xfrm>
        <a:graphic>
          <a:graphicData uri="http://schemas.openxmlformats.org/drawingml/2006/table">
            <a:tbl>
              <a:tblPr firstRow="1" bandRow="1">
                <a:tableStyleId>{7DF18680-E054-41AD-8BC1-D1AEF772440D}</a:tableStyleId>
              </a:tblPr>
              <a:tblGrid>
                <a:gridCol w="3009900">
                  <a:extLst>
                    <a:ext uri="{9D8B030D-6E8A-4147-A177-3AD203B41FA5}">
                      <a16:colId xmlns:a16="http://schemas.microsoft.com/office/drawing/2014/main" val="114849896"/>
                    </a:ext>
                  </a:extLst>
                </a:gridCol>
                <a:gridCol w="3009900">
                  <a:extLst>
                    <a:ext uri="{9D8B030D-6E8A-4147-A177-3AD203B41FA5}">
                      <a16:colId xmlns:a16="http://schemas.microsoft.com/office/drawing/2014/main" val="1197132140"/>
                    </a:ext>
                  </a:extLst>
                </a:gridCol>
              </a:tblGrid>
              <a:tr h="723900">
                <a:tc>
                  <a:txBody>
                    <a:bodyPr/>
                    <a:lstStyle/>
                    <a:p>
                      <a:r>
                        <a:rPr lang="en-US" dirty="0"/>
                        <a:t>Environment</a:t>
                      </a:r>
                    </a:p>
                  </a:txBody>
                  <a:tcPr/>
                </a:tc>
                <a:tc>
                  <a:txBody>
                    <a:bodyPr/>
                    <a:lstStyle/>
                    <a:p>
                      <a:r>
                        <a:rPr lang="en-US" dirty="0"/>
                        <a:t>Restoration Details</a:t>
                      </a:r>
                    </a:p>
                  </a:txBody>
                  <a:tcPr/>
                </a:tc>
                <a:extLst>
                  <a:ext uri="{0D108BD9-81ED-4DB2-BD59-A6C34878D82A}">
                    <a16:rowId xmlns:a16="http://schemas.microsoft.com/office/drawing/2014/main" val="1029762172"/>
                  </a:ext>
                </a:extLst>
              </a:tr>
              <a:tr h="723900">
                <a:tc>
                  <a:txBody>
                    <a:bodyPr/>
                    <a:lstStyle/>
                    <a:p>
                      <a:r>
                        <a:rPr lang="en-US" dirty="0"/>
                        <a:t>Production</a:t>
                      </a:r>
                    </a:p>
                  </a:txBody>
                  <a:tcPr/>
                </a:tc>
                <a:tc>
                  <a:txBody>
                    <a:bodyPr/>
                    <a:lstStyle/>
                    <a:p>
                      <a:r>
                        <a:rPr lang="en-US" dirty="0"/>
                        <a:t>Not Applicable, hosts live data</a:t>
                      </a:r>
                    </a:p>
                  </a:txBody>
                  <a:tcPr/>
                </a:tc>
                <a:extLst>
                  <a:ext uri="{0D108BD9-81ED-4DB2-BD59-A6C34878D82A}">
                    <a16:rowId xmlns:a16="http://schemas.microsoft.com/office/drawing/2014/main" val="4280433020"/>
                  </a:ext>
                </a:extLst>
              </a:tr>
              <a:tr h="723900">
                <a:tc>
                  <a:txBody>
                    <a:bodyPr/>
                    <a:lstStyle/>
                    <a:p>
                      <a:r>
                        <a:rPr lang="en-US" dirty="0"/>
                        <a:t>Staging</a:t>
                      </a:r>
                    </a:p>
                  </a:txBody>
                  <a:tcPr/>
                </a:tc>
                <a:tc>
                  <a:txBody>
                    <a:bodyPr/>
                    <a:lstStyle/>
                    <a:p>
                      <a:r>
                        <a:rPr lang="en-US" dirty="0"/>
                        <a:t>Restored weekly from production</a:t>
                      </a:r>
                    </a:p>
                  </a:txBody>
                  <a:tcPr/>
                </a:tc>
                <a:extLst>
                  <a:ext uri="{0D108BD9-81ED-4DB2-BD59-A6C34878D82A}">
                    <a16:rowId xmlns:a16="http://schemas.microsoft.com/office/drawing/2014/main" val="4280183657"/>
                  </a:ext>
                </a:extLst>
              </a:tr>
              <a:tr h="723900">
                <a:tc>
                  <a:txBody>
                    <a:bodyPr/>
                    <a:lstStyle/>
                    <a:p>
                      <a:r>
                        <a:rPr lang="en-US" dirty="0"/>
                        <a:t>Sandbox</a:t>
                      </a:r>
                    </a:p>
                  </a:txBody>
                  <a:tcPr/>
                </a:tc>
                <a:tc>
                  <a:txBody>
                    <a:bodyPr/>
                    <a:lstStyle/>
                    <a:p>
                      <a:r>
                        <a:rPr lang="en-US" dirty="0"/>
                        <a:t>Never restored</a:t>
                      </a:r>
                    </a:p>
                  </a:txBody>
                  <a:tcPr/>
                </a:tc>
                <a:extLst>
                  <a:ext uri="{0D108BD9-81ED-4DB2-BD59-A6C34878D82A}">
                    <a16:rowId xmlns:a16="http://schemas.microsoft.com/office/drawing/2014/main" val="2732031488"/>
                  </a:ext>
                </a:extLst>
              </a:tr>
            </a:tbl>
          </a:graphicData>
        </a:graphic>
      </p:graphicFrame>
      <p:pic>
        <p:nvPicPr>
          <p:cNvPr id="5" name="Picture 4">
            <a:extLst>
              <a:ext uri="{FF2B5EF4-FFF2-40B4-BE49-F238E27FC236}">
                <a16:creationId xmlns:a16="http://schemas.microsoft.com/office/drawing/2014/main" id="{478FBDE3-7E76-91B1-3AEC-747C5045418B}"/>
              </a:ext>
            </a:extLst>
          </p:cNvPr>
          <p:cNvPicPr>
            <a:picLocks noChangeAspect="1"/>
          </p:cNvPicPr>
          <p:nvPr/>
        </p:nvPicPr>
        <p:blipFill>
          <a:blip r:embed="rId2"/>
          <a:stretch>
            <a:fillRect/>
          </a:stretch>
        </p:blipFill>
        <p:spPr>
          <a:xfrm>
            <a:off x="2233585" y="4090691"/>
            <a:ext cx="7343829" cy="2181241"/>
          </a:xfrm>
          <a:prstGeom prst="rect">
            <a:avLst/>
          </a:prstGeom>
        </p:spPr>
      </p:pic>
    </p:spTree>
    <p:extLst>
      <p:ext uri="{BB962C8B-B14F-4D97-AF65-F5344CB8AC3E}">
        <p14:creationId xmlns:p14="http://schemas.microsoft.com/office/powerpoint/2010/main" val="1413553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2642F-806F-4813-906D-B976302E30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0BA709-55B1-2ABE-AEEF-61F71ECBD4D9}"/>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55453F4F-9B2A-05B9-B74E-A58B544F1119}"/>
              </a:ext>
            </a:extLst>
          </p:cNvPr>
          <p:cNvSpPr txBox="1"/>
          <p:nvPr/>
        </p:nvSpPr>
        <p:spPr>
          <a:xfrm>
            <a:off x="533400" y="914400"/>
            <a:ext cx="10744200" cy="16767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The environment and region of a market place cannot be changed after created.</a:t>
            </a:r>
          </a:p>
          <a:p>
            <a:pPr marL="285750" indent="-285750">
              <a:lnSpc>
                <a:spcPct val="200000"/>
              </a:lnSpc>
              <a:buFont typeface="Arial" panose="020B0604020202020204" pitchFamily="34" charset="0"/>
              <a:buChar char="•"/>
            </a:pPr>
            <a:r>
              <a:rPr lang="en-US" dirty="0">
                <a:solidFill>
                  <a:schemeClr val="bg1"/>
                </a:solidFill>
              </a:rPr>
              <a:t>Staging restore process happens on a weekly basis, during this time:</a:t>
            </a:r>
          </a:p>
          <a:p>
            <a:pPr marL="285750" indent="-285750">
              <a:lnSpc>
                <a:spcPct val="200000"/>
              </a:lnSpc>
              <a:buFont typeface="Arial" panose="020B0604020202020204" pitchFamily="34" charset="0"/>
              <a:buChar char="•"/>
            </a:pPr>
            <a:endParaRPr lang="en-US" dirty="0">
              <a:solidFill>
                <a:schemeClr val="bg1"/>
              </a:solidFill>
            </a:endParaRPr>
          </a:p>
        </p:txBody>
      </p:sp>
      <p:pic>
        <p:nvPicPr>
          <p:cNvPr id="5" name="Picture 4">
            <a:extLst>
              <a:ext uri="{FF2B5EF4-FFF2-40B4-BE49-F238E27FC236}">
                <a16:creationId xmlns:a16="http://schemas.microsoft.com/office/drawing/2014/main" id="{A1C3BE91-D73A-C5FF-06F4-4AAA551EE9DC}"/>
              </a:ext>
            </a:extLst>
          </p:cNvPr>
          <p:cNvPicPr>
            <a:picLocks noChangeAspect="1"/>
          </p:cNvPicPr>
          <p:nvPr/>
        </p:nvPicPr>
        <p:blipFill>
          <a:blip r:embed="rId2"/>
          <a:stretch>
            <a:fillRect/>
          </a:stretch>
        </p:blipFill>
        <p:spPr>
          <a:xfrm>
            <a:off x="2533624" y="2276466"/>
            <a:ext cx="7124752" cy="2305067"/>
          </a:xfrm>
          <a:prstGeom prst="rect">
            <a:avLst/>
          </a:prstGeom>
        </p:spPr>
      </p:pic>
      <p:sp>
        <p:nvSpPr>
          <p:cNvPr id="6" name="Oval 5">
            <a:extLst>
              <a:ext uri="{FF2B5EF4-FFF2-40B4-BE49-F238E27FC236}">
                <a16:creationId xmlns:a16="http://schemas.microsoft.com/office/drawing/2014/main" id="{29223111-C339-01DA-66BC-80C2A1A2CEE3}"/>
              </a:ext>
            </a:extLst>
          </p:cNvPr>
          <p:cNvSpPr/>
          <p:nvPr/>
        </p:nvSpPr>
        <p:spPr>
          <a:xfrm>
            <a:off x="2533624" y="4728707"/>
            <a:ext cx="1828800" cy="1676741"/>
          </a:xfrm>
          <a:prstGeom prst="ellipse">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restore process</a:t>
            </a:r>
          </a:p>
        </p:txBody>
      </p:sp>
      <p:sp>
        <p:nvSpPr>
          <p:cNvPr id="7" name="Oval 6">
            <a:extLst>
              <a:ext uri="{FF2B5EF4-FFF2-40B4-BE49-F238E27FC236}">
                <a16:creationId xmlns:a16="http://schemas.microsoft.com/office/drawing/2014/main" id="{01FA7C71-B5BE-9E3F-81CD-E06C1E398609}"/>
              </a:ext>
            </a:extLst>
          </p:cNvPr>
          <p:cNvSpPr/>
          <p:nvPr/>
        </p:nvSpPr>
        <p:spPr>
          <a:xfrm>
            <a:off x="7467600" y="4728707"/>
            <a:ext cx="1828800" cy="1676741"/>
          </a:xfrm>
          <a:prstGeom prst="ellipse">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Post-restore Webhook</a:t>
            </a:r>
          </a:p>
        </p:txBody>
      </p:sp>
      <p:sp>
        <p:nvSpPr>
          <p:cNvPr id="8" name="Arrow: Right 7">
            <a:extLst>
              <a:ext uri="{FF2B5EF4-FFF2-40B4-BE49-F238E27FC236}">
                <a16:creationId xmlns:a16="http://schemas.microsoft.com/office/drawing/2014/main" id="{2077FBA5-0407-59C9-CC90-FFD6B87B11A1}"/>
              </a:ext>
            </a:extLst>
          </p:cNvPr>
          <p:cNvSpPr/>
          <p:nvPr/>
        </p:nvSpPr>
        <p:spPr>
          <a:xfrm>
            <a:off x="5257800" y="5206988"/>
            <a:ext cx="1066800" cy="838200"/>
          </a:xfrm>
          <a:prstGeom prst="rightArrow">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328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E5339-C55F-BEF9-E4AD-48F79A6FAA58}"/>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DDF5E236-5504-2FD1-3CF9-B33015EE6D03}"/>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91E7428B-687E-A0FD-F2A1-92AEA4508F1A}"/>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7B850665-1EC1-77A6-A10D-3D3C03045630}"/>
              </a:ext>
            </a:extLst>
          </p:cNvPr>
          <p:cNvSpPr txBox="1"/>
          <p:nvPr/>
        </p:nvSpPr>
        <p:spPr>
          <a:xfrm>
            <a:off x="609600" y="1295400"/>
            <a:ext cx="10744200" cy="3892732"/>
          </a:xfrm>
          <a:prstGeom prst="rect">
            <a:avLst/>
          </a:prstGeom>
          <a:noFill/>
        </p:spPr>
        <p:txBody>
          <a:bodyPr wrap="square" rtlCol="0">
            <a:spAutoFit/>
          </a:bodyPr>
          <a:lstStyle/>
          <a:p>
            <a:pPr>
              <a:lnSpc>
                <a:spcPct val="200000"/>
              </a:lnSpc>
            </a:pPr>
            <a:r>
              <a:rPr lang="en-US" dirty="0">
                <a:solidFill>
                  <a:schemeClr val="bg1"/>
                </a:solidFill>
              </a:rPr>
              <a:t>After developing a new feature for OrderCloud, you want to test it in an environment that has fake data. Which API URL should you use?</a:t>
            </a:r>
          </a:p>
          <a:p>
            <a:pPr>
              <a:lnSpc>
                <a:spcPct val="200000"/>
              </a:lnSpc>
            </a:pPr>
            <a:endParaRPr lang="en-US" dirty="0">
              <a:solidFill>
                <a:schemeClr val="bg1"/>
              </a:solidFill>
            </a:endParaRPr>
          </a:p>
          <a:p>
            <a:pPr>
              <a:lnSpc>
                <a:spcPct val="200000"/>
              </a:lnSpc>
            </a:pPr>
            <a:r>
              <a:rPr lang="en-US" dirty="0">
                <a:solidFill>
                  <a:schemeClr val="bg1"/>
                </a:solidFill>
              </a:rPr>
              <a:t>a. https://test.ordercloud.io</a:t>
            </a:r>
          </a:p>
          <a:p>
            <a:pPr>
              <a:lnSpc>
                <a:spcPct val="200000"/>
              </a:lnSpc>
            </a:pPr>
            <a:r>
              <a:rPr lang="en-US" dirty="0">
                <a:solidFill>
                  <a:schemeClr val="bg1"/>
                </a:solidFill>
              </a:rPr>
              <a:t>b. https://idontknow.ordercloud.io</a:t>
            </a:r>
          </a:p>
          <a:p>
            <a:pPr>
              <a:lnSpc>
                <a:spcPct val="200000"/>
              </a:lnSpc>
            </a:pPr>
            <a:r>
              <a:rPr lang="en-US" dirty="0">
                <a:solidFill>
                  <a:schemeClr val="bg1"/>
                </a:solidFill>
              </a:rPr>
              <a:t>c. https://sandboxapi.ordercloud.io</a:t>
            </a:r>
          </a:p>
          <a:p>
            <a:pPr>
              <a:lnSpc>
                <a:spcPct val="200000"/>
              </a:lnSpc>
            </a:pPr>
            <a:r>
              <a:rPr lang="en-US" dirty="0">
                <a:solidFill>
                  <a:schemeClr val="bg1"/>
                </a:solidFill>
              </a:rPr>
              <a:t>d. https://api.ordercloud.io</a:t>
            </a:r>
          </a:p>
        </p:txBody>
      </p:sp>
    </p:spTree>
    <p:extLst>
      <p:ext uri="{BB962C8B-B14F-4D97-AF65-F5344CB8AC3E}">
        <p14:creationId xmlns:p14="http://schemas.microsoft.com/office/powerpoint/2010/main" val="15733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CDE78-65FD-AD62-4265-94B22FD43F27}"/>
              </a:ext>
            </a:extLst>
          </p:cNvPr>
          <p:cNvSpPr txBox="1"/>
          <p:nvPr/>
        </p:nvSpPr>
        <p:spPr>
          <a:xfrm>
            <a:off x="5333698" y="174726"/>
            <a:ext cx="16262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Exam Details</a:t>
            </a:r>
          </a:p>
        </p:txBody>
      </p:sp>
      <p:sp>
        <p:nvSpPr>
          <p:cNvPr id="8" name="TextBox 7">
            <a:extLst>
              <a:ext uri="{FF2B5EF4-FFF2-40B4-BE49-F238E27FC236}">
                <a16:creationId xmlns:a16="http://schemas.microsoft.com/office/drawing/2014/main" id="{8B2F5872-20B9-049C-84F7-1AC7D4B38A8C}"/>
              </a:ext>
            </a:extLst>
          </p:cNvPr>
          <p:cNvSpPr txBox="1"/>
          <p:nvPr/>
        </p:nvSpPr>
        <p:spPr>
          <a:xfrm>
            <a:off x="235880" y="889843"/>
            <a:ext cx="11720239" cy="563231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 with anything practical, passing this exam doesn’t guarantee you are an expert in this area, its just to certify that you have </a:t>
            </a:r>
            <a:r>
              <a:rPr lang="en-US" dirty="0">
                <a:solidFill>
                  <a:prstClr val="black"/>
                </a:solidFill>
                <a:latin typeface="Calibri" panose="020F0502020204030204"/>
              </a:rPr>
              <a:t>Order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Cloud basics intact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Easier to pass and relate to concepts if you </a:t>
            </a:r>
            <a:r>
              <a:rPr lang="en-US" dirty="0">
                <a:solidFill>
                  <a:prstClr val="black"/>
                </a:solidFill>
                <a:latin typeface="Calibri" panose="020F0502020204030204"/>
              </a:rPr>
              <a:t>use the API marketplace portal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Original Cost of exam is $350 USD but check with your work organization if there are any partner discounts / coupon codes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Online proctored exam, can take at your place of convenience on a scheduled date and time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day prior to exam date, go to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Kryterion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Web assessor site and check all prerequisites are available in your machine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Keep your desk and surroundings free of clutter and possibly move your desk to corner surrounded by walls as much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Remove any sticky notes or papers on wall or around your exam desk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Need a web cam that can be moved to the side to show your hands, eyes and keyboard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external disturbance during exam like answering doorbells or phone calls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218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Product Management</a:t>
            </a:r>
          </a:p>
        </p:txBody>
      </p:sp>
    </p:spTree>
    <p:extLst>
      <p:ext uri="{BB962C8B-B14F-4D97-AF65-F5344CB8AC3E}">
        <p14:creationId xmlns:p14="http://schemas.microsoft.com/office/powerpoint/2010/main" val="2892799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82E36-2E86-3D05-A1A9-51F1D245D3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755C66-403D-EF78-F4B0-B6078B6FFFFC}"/>
              </a:ext>
            </a:extLst>
          </p:cNvPr>
          <p:cNvSpPr>
            <a:spLocks noGrp="1"/>
          </p:cNvSpPr>
          <p:nvPr>
            <p:ph type="title"/>
          </p:nvPr>
        </p:nvSpPr>
        <p:spPr>
          <a:xfrm>
            <a:off x="402742" y="-39801"/>
            <a:ext cx="11386515" cy="738664"/>
          </a:xfrm>
        </p:spPr>
        <p:txBody>
          <a:bodyPr/>
          <a:lstStyle/>
          <a:p>
            <a:r>
              <a:rPr lang="en-AU" dirty="0"/>
              <a:t>MP / Catalog / Category</a:t>
            </a:r>
          </a:p>
        </p:txBody>
      </p:sp>
      <p:pic>
        <p:nvPicPr>
          <p:cNvPr id="7" name="Picture 6">
            <a:extLst>
              <a:ext uri="{FF2B5EF4-FFF2-40B4-BE49-F238E27FC236}">
                <a16:creationId xmlns:a16="http://schemas.microsoft.com/office/drawing/2014/main" id="{2F492532-A4FD-21D7-A5A9-89918900FA2D}"/>
              </a:ext>
            </a:extLst>
          </p:cNvPr>
          <p:cNvPicPr>
            <a:picLocks noChangeAspect="1"/>
          </p:cNvPicPr>
          <p:nvPr/>
        </p:nvPicPr>
        <p:blipFill>
          <a:blip r:embed="rId2"/>
          <a:stretch>
            <a:fillRect/>
          </a:stretch>
        </p:blipFill>
        <p:spPr>
          <a:xfrm>
            <a:off x="3733800" y="1371600"/>
            <a:ext cx="4619659" cy="4600609"/>
          </a:xfrm>
          <a:prstGeom prst="rect">
            <a:avLst/>
          </a:prstGeom>
        </p:spPr>
      </p:pic>
    </p:spTree>
    <p:extLst>
      <p:ext uri="{BB962C8B-B14F-4D97-AF65-F5344CB8AC3E}">
        <p14:creationId xmlns:p14="http://schemas.microsoft.com/office/powerpoint/2010/main" val="2091611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6BFF6-FD91-28A0-DA7E-DFD242B72A1F}"/>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970233F9-1407-BD10-C3F8-E4145161B6A3}"/>
              </a:ext>
            </a:extLst>
          </p:cNvPr>
          <p:cNvSpPr>
            <a:spLocks noGrp="1"/>
          </p:cNvSpPr>
          <p:nvPr>
            <p:ph type="ftr" sz="quarter" idx="5"/>
          </p:nvPr>
        </p:nvSpPr>
        <p:spPr>
          <a:xfrm>
            <a:off x="4062335" y="6552623"/>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B0F0"/>
                </a:solidFill>
                <a:effectLst/>
                <a:uLnTx/>
                <a:uFillTx/>
                <a:latin typeface="Calibri"/>
                <a:ea typeface="+mn-ea"/>
                <a:cs typeface="+mn-cs"/>
              </a:rPr>
              <a:t>- NAVAN</a:t>
            </a:r>
          </a:p>
        </p:txBody>
      </p:sp>
      <p:sp>
        <p:nvSpPr>
          <p:cNvPr id="4" name="Title 3">
            <a:extLst>
              <a:ext uri="{FF2B5EF4-FFF2-40B4-BE49-F238E27FC236}">
                <a16:creationId xmlns:a16="http://schemas.microsoft.com/office/drawing/2014/main" id="{7F21B94A-A2F9-DF9D-07F5-9120FB6A6C67}"/>
              </a:ext>
            </a:extLst>
          </p:cNvPr>
          <p:cNvSpPr>
            <a:spLocks noGrp="1"/>
          </p:cNvSpPr>
          <p:nvPr>
            <p:ph type="title"/>
          </p:nvPr>
        </p:nvSpPr>
        <p:spPr>
          <a:xfrm>
            <a:off x="402742" y="-39801"/>
            <a:ext cx="11386515" cy="738664"/>
          </a:xfrm>
        </p:spPr>
        <p:txBody>
          <a:bodyPr/>
          <a:lstStyle/>
          <a:p>
            <a:r>
              <a:rPr lang="en-AU" dirty="0"/>
              <a:t>Buyer Product visibility requirements</a:t>
            </a:r>
          </a:p>
        </p:txBody>
      </p:sp>
      <p:pic>
        <p:nvPicPr>
          <p:cNvPr id="5" name="Picture 4">
            <a:extLst>
              <a:ext uri="{FF2B5EF4-FFF2-40B4-BE49-F238E27FC236}">
                <a16:creationId xmlns:a16="http://schemas.microsoft.com/office/drawing/2014/main" id="{651D96F0-3234-C4E8-A2F2-283CBC0943F5}"/>
              </a:ext>
            </a:extLst>
          </p:cNvPr>
          <p:cNvPicPr>
            <a:picLocks noChangeAspect="1"/>
          </p:cNvPicPr>
          <p:nvPr/>
        </p:nvPicPr>
        <p:blipFill>
          <a:blip r:embed="rId2"/>
          <a:stretch>
            <a:fillRect/>
          </a:stretch>
        </p:blipFill>
        <p:spPr>
          <a:xfrm>
            <a:off x="2590800" y="886022"/>
            <a:ext cx="6785300" cy="59436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B6EA153-AF84-2FE1-5D7C-AC782717FD70}"/>
                  </a:ext>
                </a:extLst>
              </p14:cNvPr>
              <p14:cNvContentPartPr/>
              <p14:nvPr/>
            </p14:nvContentPartPr>
            <p14:xfrm>
              <a:off x="3079648" y="913472"/>
              <a:ext cx="291240" cy="284400"/>
            </p14:xfrm>
          </p:contentPart>
        </mc:Choice>
        <mc:Fallback xmlns="">
          <p:pic>
            <p:nvPicPr>
              <p:cNvPr id="6" name="Ink 5">
                <a:extLst>
                  <a:ext uri="{FF2B5EF4-FFF2-40B4-BE49-F238E27FC236}">
                    <a16:creationId xmlns:a16="http://schemas.microsoft.com/office/drawing/2014/main" id="{9B6EA153-AF84-2FE1-5D7C-AC782717FD70}"/>
                  </a:ext>
                </a:extLst>
              </p:cNvPr>
              <p:cNvPicPr/>
              <p:nvPr/>
            </p:nvPicPr>
            <p:blipFill>
              <a:blip r:embed="rId4"/>
              <a:stretch>
                <a:fillRect/>
              </a:stretch>
            </p:blipFill>
            <p:spPr>
              <a:xfrm>
                <a:off x="3026008" y="805832"/>
                <a:ext cx="39888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2F5B48C-C93B-B14D-60CE-5010A05873F3}"/>
                  </a:ext>
                </a:extLst>
              </p14:cNvPr>
              <p14:cNvContentPartPr/>
              <p14:nvPr/>
            </p14:nvContentPartPr>
            <p14:xfrm>
              <a:off x="3146968" y="1888712"/>
              <a:ext cx="262080" cy="195480"/>
            </p14:xfrm>
          </p:contentPart>
        </mc:Choice>
        <mc:Fallback xmlns="">
          <p:pic>
            <p:nvPicPr>
              <p:cNvPr id="7" name="Ink 6">
                <a:extLst>
                  <a:ext uri="{FF2B5EF4-FFF2-40B4-BE49-F238E27FC236}">
                    <a16:creationId xmlns:a16="http://schemas.microsoft.com/office/drawing/2014/main" id="{42F5B48C-C93B-B14D-60CE-5010A05873F3}"/>
                  </a:ext>
                </a:extLst>
              </p:cNvPr>
              <p:cNvPicPr/>
              <p:nvPr/>
            </p:nvPicPr>
            <p:blipFill>
              <a:blip r:embed="rId6"/>
              <a:stretch>
                <a:fillRect/>
              </a:stretch>
            </p:blipFill>
            <p:spPr>
              <a:xfrm>
                <a:off x="3093328" y="1780712"/>
                <a:ext cx="3697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DE49E2D-ADFE-FC36-A54C-148CF9D28F69}"/>
                  </a:ext>
                </a:extLst>
              </p14:cNvPr>
              <p14:cNvContentPartPr/>
              <p14:nvPr/>
            </p14:nvContentPartPr>
            <p14:xfrm>
              <a:off x="3137608" y="3261392"/>
              <a:ext cx="265680" cy="160920"/>
            </p14:xfrm>
          </p:contentPart>
        </mc:Choice>
        <mc:Fallback xmlns="">
          <p:pic>
            <p:nvPicPr>
              <p:cNvPr id="8" name="Ink 7">
                <a:extLst>
                  <a:ext uri="{FF2B5EF4-FFF2-40B4-BE49-F238E27FC236}">
                    <a16:creationId xmlns:a16="http://schemas.microsoft.com/office/drawing/2014/main" id="{EDE49E2D-ADFE-FC36-A54C-148CF9D28F69}"/>
                  </a:ext>
                </a:extLst>
              </p:cNvPr>
              <p:cNvPicPr/>
              <p:nvPr/>
            </p:nvPicPr>
            <p:blipFill>
              <a:blip r:embed="rId8"/>
              <a:stretch>
                <a:fillRect/>
              </a:stretch>
            </p:blipFill>
            <p:spPr>
              <a:xfrm>
                <a:off x="3083968" y="3153392"/>
                <a:ext cx="37332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5217B14-A893-0E4B-08D6-496E4ACDA03F}"/>
                  </a:ext>
                </a:extLst>
              </p14:cNvPr>
              <p14:cNvContentPartPr/>
              <p14:nvPr/>
            </p14:nvContentPartPr>
            <p14:xfrm>
              <a:off x="4119688" y="6476192"/>
              <a:ext cx="1663200" cy="50760"/>
            </p14:xfrm>
          </p:contentPart>
        </mc:Choice>
        <mc:Fallback xmlns="">
          <p:pic>
            <p:nvPicPr>
              <p:cNvPr id="9" name="Ink 8">
                <a:extLst>
                  <a:ext uri="{FF2B5EF4-FFF2-40B4-BE49-F238E27FC236}">
                    <a16:creationId xmlns:a16="http://schemas.microsoft.com/office/drawing/2014/main" id="{35217B14-A893-0E4B-08D6-496E4ACDA03F}"/>
                  </a:ext>
                </a:extLst>
              </p:cNvPr>
              <p:cNvPicPr/>
              <p:nvPr/>
            </p:nvPicPr>
            <p:blipFill>
              <a:blip r:embed="rId10"/>
              <a:stretch>
                <a:fillRect/>
              </a:stretch>
            </p:blipFill>
            <p:spPr>
              <a:xfrm>
                <a:off x="4110688" y="6467552"/>
                <a:ext cx="16808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60B23298-472E-2A3A-E9EC-7AF7CF2B4CC8}"/>
                  </a:ext>
                </a:extLst>
              </p14:cNvPr>
              <p14:cNvContentPartPr/>
              <p14:nvPr/>
            </p14:nvContentPartPr>
            <p14:xfrm>
              <a:off x="3907648" y="6671312"/>
              <a:ext cx="1921680" cy="86400"/>
            </p14:xfrm>
          </p:contentPart>
        </mc:Choice>
        <mc:Fallback xmlns="">
          <p:pic>
            <p:nvPicPr>
              <p:cNvPr id="10" name="Ink 9">
                <a:extLst>
                  <a:ext uri="{FF2B5EF4-FFF2-40B4-BE49-F238E27FC236}">
                    <a16:creationId xmlns:a16="http://schemas.microsoft.com/office/drawing/2014/main" id="{60B23298-472E-2A3A-E9EC-7AF7CF2B4CC8}"/>
                  </a:ext>
                </a:extLst>
              </p:cNvPr>
              <p:cNvPicPr/>
              <p:nvPr/>
            </p:nvPicPr>
            <p:blipFill>
              <a:blip r:embed="rId12"/>
              <a:stretch>
                <a:fillRect/>
              </a:stretch>
            </p:blipFill>
            <p:spPr>
              <a:xfrm>
                <a:off x="3899008" y="6662672"/>
                <a:ext cx="19393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9E6B71C-5A78-7E4D-19FB-02771C1F9026}"/>
                  </a:ext>
                </a:extLst>
              </p14:cNvPr>
              <p14:cNvContentPartPr/>
              <p14:nvPr/>
            </p14:nvContentPartPr>
            <p14:xfrm>
              <a:off x="6626728" y="1082672"/>
              <a:ext cx="1227960" cy="3975840"/>
            </p14:xfrm>
          </p:contentPart>
        </mc:Choice>
        <mc:Fallback xmlns="">
          <p:pic>
            <p:nvPicPr>
              <p:cNvPr id="11" name="Ink 10">
                <a:extLst>
                  <a:ext uri="{FF2B5EF4-FFF2-40B4-BE49-F238E27FC236}">
                    <a16:creationId xmlns:a16="http://schemas.microsoft.com/office/drawing/2014/main" id="{29E6B71C-5A78-7E4D-19FB-02771C1F9026}"/>
                  </a:ext>
                </a:extLst>
              </p:cNvPr>
              <p:cNvPicPr/>
              <p:nvPr/>
            </p:nvPicPr>
            <p:blipFill>
              <a:blip r:embed="rId14"/>
              <a:stretch>
                <a:fillRect/>
              </a:stretch>
            </p:blipFill>
            <p:spPr>
              <a:xfrm>
                <a:off x="6573088" y="974672"/>
                <a:ext cx="1335600" cy="4191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D2D2DA99-F9C4-BD1D-6CAE-0114938F2B2E}"/>
                  </a:ext>
                </a:extLst>
              </p14:cNvPr>
              <p14:cNvContentPartPr/>
              <p14:nvPr/>
            </p14:nvContentPartPr>
            <p14:xfrm>
              <a:off x="7353568" y="5108552"/>
              <a:ext cx="573840" cy="638280"/>
            </p14:xfrm>
          </p:contentPart>
        </mc:Choice>
        <mc:Fallback xmlns="">
          <p:pic>
            <p:nvPicPr>
              <p:cNvPr id="12" name="Ink 11">
                <a:extLst>
                  <a:ext uri="{FF2B5EF4-FFF2-40B4-BE49-F238E27FC236}">
                    <a16:creationId xmlns:a16="http://schemas.microsoft.com/office/drawing/2014/main" id="{D2D2DA99-F9C4-BD1D-6CAE-0114938F2B2E}"/>
                  </a:ext>
                </a:extLst>
              </p:cNvPr>
              <p:cNvPicPr/>
              <p:nvPr/>
            </p:nvPicPr>
            <p:blipFill>
              <a:blip r:embed="rId16"/>
              <a:stretch>
                <a:fillRect/>
              </a:stretch>
            </p:blipFill>
            <p:spPr>
              <a:xfrm>
                <a:off x="7299928" y="5000552"/>
                <a:ext cx="681480" cy="853920"/>
              </a:xfrm>
              <a:prstGeom prst="rect">
                <a:avLst/>
              </a:prstGeom>
            </p:spPr>
          </p:pic>
        </mc:Fallback>
      </mc:AlternateContent>
    </p:spTree>
    <p:extLst>
      <p:ext uri="{BB962C8B-B14F-4D97-AF65-F5344CB8AC3E}">
        <p14:creationId xmlns:p14="http://schemas.microsoft.com/office/powerpoint/2010/main" val="1041015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5817-AECA-C13F-F656-FBE114BC66A1}"/>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2E89B1CD-1595-ADCA-068F-24C9FA6F360D}"/>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A6FB71A9-8CC1-B6C2-9627-2AE6CF140F28}"/>
              </a:ext>
            </a:extLst>
          </p:cNvPr>
          <p:cNvSpPr>
            <a:spLocks noGrp="1"/>
          </p:cNvSpPr>
          <p:nvPr>
            <p:ph type="title"/>
          </p:nvPr>
        </p:nvSpPr>
        <p:spPr>
          <a:xfrm>
            <a:off x="402742" y="-39801"/>
            <a:ext cx="11386515" cy="738664"/>
          </a:xfrm>
        </p:spPr>
        <p:txBody>
          <a:bodyPr/>
          <a:lstStyle/>
          <a:p>
            <a:r>
              <a:rPr lang="en-AU" dirty="0"/>
              <a:t>Specs</a:t>
            </a:r>
          </a:p>
        </p:txBody>
      </p:sp>
      <p:sp>
        <p:nvSpPr>
          <p:cNvPr id="5" name="TextBox 4">
            <a:extLst>
              <a:ext uri="{FF2B5EF4-FFF2-40B4-BE49-F238E27FC236}">
                <a16:creationId xmlns:a16="http://schemas.microsoft.com/office/drawing/2014/main" id="{77E99685-E3EB-6396-0CF5-C2092C9BFB06}"/>
              </a:ext>
            </a:extLst>
          </p:cNvPr>
          <p:cNvSpPr txBox="1"/>
          <p:nvPr/>
        </p:nvSpPr>
        <p:spPr>
          <a:xfrm>
            <a:off x="533400" y="1371600"/>
            <a:ext cx="10058400" cy="2585323"/>
          </a:xfrm>
          <a:prstGeom prst="rect">
            <a:avLst/>
          </a:prstGeom>
          <a:noFill/>
        </p:spPr>
        <p:txBody>
          <a:bodyPr wrap="square">
            <a:spAutoFit/>
          </a:bodyPr>
          <a:lstStyle/>
          <a:p>
            <a:pPr>
              <a:lnSpc>
                <a:spcPct val="200000"/>
              </a:lnSpc>
            </a:pPr>
            <a:r>
              <a:rPr lang="en-US" dirty="0">
                <a:solidFill>
                  <a:schemeClr val="bg1"/>
                </a:solidFill>
              </a:rPr>
              <a:t>Open Text Spec: Allows a user to input or type-in options </a:t>
            </a:r>
            <a:r>
              <a:rPr lang="en-US" dirty="0" err="1">
                <a:solidFill>
                  <a:schemeClr val="bg1"/>
                </a:solidFill>
              </a:rPr>
              <a:t>E..g</a:t>
            </a:r>
            <a:r>
              <a:rPr lang="en-US" dirty="0">
                <a:solidFill>
                  <a:schemeClr val="bg1"/>
                </a:solidFill>
              </a:rPr>
              <a:t>., personalized gifts </a:t>
            </a:r>
          </a:p>
          <a:p>
            <a:pPr>
              <a:lnSpc>
                <a:spcPct val="200000"/>
              </a:lnSpc>
            </a:pPr>
            <a:r>
              <a:rPr lang="en-US" dirty="0">
                <a:solidFill>
                  <a:schemeClr val="bg1"/>
                </a:solidFill>
              </a:rPr>
              <a:t>Options Spec: Limit the user with a set of limited options E.g., size selection</a:t>
            </a:r>
          </a:p>
          <a:p>
            <a:pPr>
              <a:lnSpc>
                <a:spcPct val="200000"/>
              </a:lnSpc>
            </a:pPr>
            <a:r>
              <a:rPr lang="en-US" dirty="0">
                <a:solidFill>
                  <a:schemeClr val="bg1"/>
                </a:solidFill>
              </a:rPr>
              <a:t>Spec Options: Options available for the options spec E.g., the actual sizes</a:t>
            </a:r>
          </a:p>
          <a:p>
            <a:pPr>
              <a:lnSpc>
                <a:spcPct val="200000"/>
              </a:lnSpc>
            </a:pPr>
            <a:r>
              <a:rPr lang="en-US" dirty="0">
                <a:solidFill>
                  <a:schemeClr val="bg1"/>
                </a:solidFill>
              </a:rPr>
              <a:t>Variant Spec: Slice a product based on each spec like, different colors for same size t-shirt</a:t>
            </a:r>
          </a:p>
          <a:p>
            <a:endParaRPr lang="en-US" dirty="0">
              <a:solidFill>
                <a:schemeClr val="bg1"/>
              </a:solidFill>
            </a:endParaRPr>
          </a:p>
        </p:txBody>
      </p:sp>
    </p:spTree>
    <p:extLst>
      <p:ext uri="{BB962C8B-B14F-4D97-AF65-F5344CB8AC3E}">
        <p14:creationId xmlns:p14="http://schemas.microsoft.com/office/powerpoint/2010/main" val="1470622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86A2E-322B-12B2-9627-3698786E9646}"/>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D52A5CC2-44C2-88E9-3CDD-83C2E9D156EC}"/>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F7DF1ED4-1A2A-1648-E00E-3F3CD7D0AEA2}"/>
              </a:ext>
            </a:extLst>
          </p:cNvPr>
          <p:cNvSpPr>
            <a:spLocks noGrp="1"/>
          </p:cNvSpPr>
          <p:nvPr>
            <p:ph type="title"/>
          </p:nvPr>
        </p:nvSpPr>
        <p:spPr>
          <a:xfrm>
            <a:off x="402742" y="-39801"/>
            <a:ext cx="11386515" cy="738664"/>
          </a:xfrm>
        </p:spPr>
        <p:txBody>
          <a:bodyPr/>
          <a:lstStyle/>
          <a:p>
            <a:r>
              <a:rPr lang="en-AU" dirty="0"/>
              <a:t>Important Points</a:t>
            </a:r>
          </a:p>
        </p:txBody>
      </p:sp>
      <p:sp>
        <p:nvSpPr>
          <p:cNvPr id="5" name="TextBox 4">
            <a:extLst>
              <a:ext uri="{FF2B5EF4-FFF2-40B4-BE49-F238E27FC236}">
                <a16:creationId xmlns:a16="http://schemas.microsoft.com/office/drawing/2014/main" id="{AEC678BD-C2CD-89B2-E8C4-F7D5E89A17B0}"/>
              </a:ext>
            </a:extLst>
          </p:cNvPr>
          <p:cNvSpPr txBox="1"/>
          <p:nvPr/>
        </p:nvSpPr>
        <p:spPr>
          <a:xfrm>
            <a:off x="533400" y="1371600"/>
            <a:ext cx="10058400" cy="4247317"/>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US" dirty="0">
                <a:solidFill>
                  <a:schemeClr val="bg1"/>
                </a:solidFill>
              </a:rPr>
              <a:t>Sitecore OrderCloud supports any number of catalogs within a MP</a:t>
            </a:r>
          </a:p>
          <a:p>
            <a:pPr marL="285750" indent="-285750">
              <a:lnSpc>
                <a:spcPct val="200000"/>
              </a:lnSpc>
              <a:buFont typeface="Wingdings" panose="05000000000000000000" pitchFamily="2" charset="2"/>
              <a:buChar char="ü"/>
            </a:pPr>
            <a:r>
              <a:rPr lang="en-US" dirty="0">
                <a:solidFill>
                  <a:schemeClr val="bg1"/>
                </a:solidFill>
              </a:rPr>
              <a:t>Catalog assignment helps share a catalog with any number of buyers</a:t>
            </a:r>
          </a:p>
          <a:p>
            <a:pPr marL="285750" indent="-285750">
              <a:lnSpc>
                <a:spcPct val="200000"/>
              </a:lnSpc>
              <a:buFont typeface="Wingdings" panose="05000000000000000000" pitchFamily="2" charset="2"/>
              <a:buChar char="ü"/>
            </a:pPr>
            <a:r>
              <a:rPr lang="en-US" dirty="0">
                <a:solidFill>
                  <a:schemeClr val="bg1"/>
                </a:solidFill>
              </a:rPr>
              <a:t>Businesses can offer specific products to certain customers through the assignment of catalogs</a:t>
            </a:r>
          </a:p>
          <a:p>
            <a:pPr marL="285750" indent="-285750">
              <a:lnSpc>
                <a:spcPct val="200000"/>
              </a:lnSpc>
              <a:buFont typeface="Wingdings" panose="05000000000000000000" pitchFamily="2" charset="2"/>
              <a:buChar char="ü"/>
            </a:pPr>
            <a:r>
              <a:rPr lang="en-US" dirty="0">
                <a:solidFill>
                  <a:schemeClr val="bg1"/>
                </a:solidFill>
              </a:rPr>
              <a:t>Endpoint to assign a product to a catalog - </a:t>
            </a:r>
            <a:br>
              <a:rPr lang="fr-FR" dirty="0"/>
            </a:br>
            <a:r>
              <a:rPr lang="fr-FR" dirty="0">
                <a:solidFill>
                  <a:schemeClr val="bg1"/>
                </a:solidFill>
              </a:rPr>
              <a:t>POST /</a:t>
            </a:r>
            <a:r>
              <a:rPr lang="fr-FR" dirty="0" err="1">
                <a:solidFill>
                  <a:schemeClr val="bg1"/>
                </a:solidFill>
              </a:rPr>
              <a:t>catalogs</a:t>
            </a:r>
            <a:r>
              <a:rPr lang="fr-FR" dirty="0">
                <a:solidFill>
                  <a:schemeClr val="bg1"/>
                </a:solidFill>
              </a:rPr>
              <a:t>/{</a:t>
            </a:r>
            <a:r>
              <a:rPr lang="fr-FR" dirty="0" err="1">
                <a:solidFill>
                  <a:schemeClr val="bg1"/>
                </a:solidFill>
              </a:rPr>
              <a:t>catalogID</a:t>
            </a:r>
            <a:r>
              <a:rPr lang="fr-FR" dirty="0">
                <a:solidFill>
                  <a:schemeClr val="bg1"/>
                </a:solidFill>
              </a:rPr>
              <a:t>}/</a:t>
            </a:r>
            <a:r>
              <a:rPr lang="fr-FR" dirty="0" err="1">
                <a:solidFill>
                  <a:schemeClr val="bg1"/>
                </a:solidFill>
              </a:rPr>
              <a:t>productassignments</a:t>
            </a:r>
            <a:r>
              <a:rPr lang="fr-FR" dirty="0">
                <a:solidFill>
                  <a:schemeClr val="bg1"/>
                </a:solidFill>
              </a:rPr>
              <a:t>/{</a:t>
            </a:r>
            <a:r>
              <a:rPr lang="fr-FR" dirty="0" err="1">
                <a:solidFill>
                  <a:schemeClr val="bg1"/>
                </a:solidFill>
              </a:rPr>
              <a:t>productID</a:t>
            </a:r>
            <a:r>
              <a:rPr lang="fr-FR" dirty="0">
                <a:solidFill>
                  <a:schemeClr val="bg1"/>
                </a:solidFill>
              </a:rPr>
              <a:t>}</a:t>
            </a:r>
            <a:endParaRPr lang="en-US" dirty="0">
              <a:solidFill>
                <a:schemeClr val="bg1"/>
              </a:solidFill>
            </a:endParaRPr>
          </a:p>
          <a:p>
            <a:pPr marL="285750" indent="-285750">
              <a:lnSpc>
                <a:spcPct val="200000"/>
              </a:lnSpc>
              <a:buFont typeface="Wingdings" panose="05000000000000000000" pitchFamily="2" charset="2"/>
              <a:buChar char="ü"/>
            </a:pPr>
            <a:r>
              <a:rPr lang="en-US" dirty="0">
                <a:solidFill>
                  <a:schemeClr val="bg1"/>
                </a:solidFill>
              </a:rPr>
              <a:t>Products can be assigned to catalog without a category</a:t>
            </a:r>
          </a:p>
          <a:p>
            <a:pPr marL="285750" indent="-285750">
              <a:lnSpc>
                <a:spcPct val="200000"/>
              </a:lnSpc>
              <a:buFont typeface="Wingdings" panose="05000000000000000000" pitchFamily="2" charset="2"/>
              <a:buChar char="ü"/>
            </a:pPr>
            <a:r>
              <a:rPr lang="en-US" dirty="0">
                <a:solidFill>
                  <a:schemeClr val="bg1"/>
                </a:solidFill>
              </a:rPr>
              <a:t>Categories help define a product hierarchy</a:t>
            </a:r>
          </a:p>
          <a:p>
            <a:endParaRPr lang="en-US" dirty="0">
              <a:solidFill>
                <a:schemeClr val="bg1"/>
              </a:solidFill>
            </a:endParaRPr>
          </a:p>
        </p:txBody>
      </p:sp>
    </p:spTree>
    <p:extLst>
      <p:ext uri="{BB962C8B-B14F-4D97-AF65-F5344CB8AC3E}">
        <p14:creationId xmlns:p14="http://schemas.microsoft.com/office/powerpoint/2010/main" val="1189522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6E835-2420-9B55-75A3-1CE3543D56FD}"/>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3B94D276-3E2B-C47D-E61C-87D268821725}"/>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FEFA9028-66D4-6D11-A751-20A46A633D45}"/>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AE73D5DC-1F36-1F7D-56AA-5C90B44A31D7}"/>
              </a:ext>
            </a:extLst>
          </p:cNvPr>
          <p:cNvSpPr txBox="1"/>
          <p:nvPr/>
        </p:nvSpPr>
        <p:spPr>
          <a:xfrm>
            <a:off x="609600" y="1295400"/>
            <a:ext cx="10744200" cy="3892732"/>
          </a:xfrm>
          <a:prstGeom prst="rect">
            <a:avLst/>
          </a:prstGeom>
          <a:noFill/>
        </p:spPr>
        <p:txBody>
          <a:bodyPr wrap="square" rtlCol="0">
            <a:spAutoFit/>
          </a:bodyPr>
          <a:lstStyle/>
          <a:p>
            <a:pPr>
              <a:lnSpc>
                <a:spcPct val="200000"/>
              </a:lnSpc>
            </a:pPr>
            <a:r>
              <a:rPr lang="en-US" dirty="0">
                <a:solidFill>
                  <a:schemeClr val="bg1"/>
                </a:solidFill>
              </a:rPr>
              <a:t>An online shop offers shirts in 3 sizes and four colors: S, M, L and brown, black, grey, and blue. How many variants does this product have, and how can we get the full list of those variants?</a:t>
            </a:r>
          </a:p>
          <a:p>
            <a:pPr>
              <a:lnSpc>
                <a:spcPct val="200000"/>
              </a:lnSpc>
            </a:pPr>
            <a:endParaRPr lang="en-US" dirty="0">
              <a:solidFill>
                <a:schemeClr val="bg1"/>
              </a:solidFill>
            </a:endParaRPr>
          </a:p>
          <a:p>
            <a:pPr>
              <a:lnSpc>
                <a:spcPct val="200000"/>
              </a:lnSpc>
            </a:pPr>
            <a:r>
              <a:rPr lang="en-US" dirty="0">
                <a:solidFill>
                  <a:schemeClr val="bg1"/>
                </a:solidFill>
              </a:rPr>
              <a:t>a. 9 variants, GET /products/{</a:t>
            </a:r>
            <a:r>
              <a:rPr lang="en-US" dirty="0" err="1">
                <a:solidFill>
                  <a:schemeClr val="bg1"/>
                </a:solidFill>
              </a:rPr>
              <a:t>productID</a:t>
            </a:r>
            <a:r>
              <a:rPr lang="en-US" dirty="0">
                <a:solidFill>
                  <a:schemeClr val="bg1"/>
                </a:solidFill>
              </a:rPr>
              <a:t>}/variants</a:t>
            </a:r>
          </a:p>
          <a:p>
            <a:pPr>
              <a:lnSpc>
                <a:spcPct val="200000"/>
              </a:lnSpc>
            </a:pPr>
            <a:r>
              <a:rPr lang="en-US" dirty="0">
                <a:solidFill>
                  <a:schemeClr val="bg1"/>
                </a:solidFill>
              </a:rPr>
              <a:t>b. 10 variants, GET /products/{</a:t>
            </a:r>
            <a:r>
              <a:rPr lang="en-US" dirty="0" err="1">
                <a:solidFill>
                  <a:schemeClr val="bg1"/>
                </a:solidFill>
              </a:rPr>
              <a:t>productID</a:t>
            </a:r>
            <a:r>
              <a:rPr lang="en-US" dirty="0">
                <a:solidFill>
                  <a:schemeClr val="bg1"/>
                </a:solidFill>
              </a:rPr>
              <a:t>}/variants</a:t>
            </a:r>
          </a:p>
          <a:p>
            <a:pPr>
              <a:lnSpc>
                <a:spcPct val="200000"/>
              </a:lnSpc>
            </a:pPr>
            <a:r>
              <a:rPr lang="en-US" dirty="0">
                <a:solidFill>
                  <a:schemeClr val="bg1"/>
                </a:solidFill>
              </a:rPr>
              <a:t>c. 7 variants, GET /products/{</a:t>
            </a:r>
            <a:r>
              <a:rPr lang="en-US" dirty="0" err="1">
                <a:solidFill>
                  <a:schemeClr val="bg1"/>
                </a:solidFill>
              </a:rPr>
              <a:t>productID</a:t>
            </a:r>
            <a:r>
              <a:rPr lang="en-US" dirty="0">
                <a:solidFill>
                  <a:schemeClr val="bg1"/>
                </a:solidFill>
              </a:rPr>
              <a:t>}/variants</a:t>
            </a:r>
          </a:p>
          <a:p>
            <a:pPr>
              <a:lnSpc>
                <a:spcPct val="200000"/>
              </a:lnSpc>
            </a:pPr>
            <a:r>
              <a:rPr lang="en-US" dirty="0">
                <a:solidFill>
                  <a:schemeClr val="bg1"/>
                </a:solidFill>
              </a:rPr>
              <a:t>d. 12 variants, GET /products/{</a:t>
            </a:r>
            <a:r>
              <a:rPr lang="en-US" dirty="0" err="1">
                <a:solidFill>
                  <a:schemeClr val="bg1"/>
                </a:solidFill>
              </a:rPr>
              <a:t>productID</a:t>
            </a:r>
            <a:r>
              <a:rPr lang="en-US" dirty="0">
                <a:solidFill>
                  <a:schemeClr val="bg1"/>
                </a:solidFill>
              </a:rPr>
              <a:t>}/variants</a:t>
            </a:r>
          </a:p>
        </p:txBody>
      </p:sp>
    </p:spTree>
    <p:extLst>
      <p:ext uri="{BB962C8B-B14F-4D97-AF65-F5344CB8AC3E}">
        <p14:creationId xmlns:p14="http://schemas.microsoft.com/office/powerpoint/2010/main" val="767751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Order and Fulfillment Management</a:t>
            </a:r>
          </a:p>
        </p:txBody>
      </p:sp>
    </p:spTree>
    <p:extLst>
      <p:ext uri="{BB962C8B-B14F-4D97-AF65-F5344CB8AC3E}">
        <p14:creationId xmlns:p14="http://schemas.microsoft.com/office/powerpoint/2010/main" val="2437429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54677-5FF8-0546-21DA-8C40F472B8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0824E5-D38B-7DD9-61D8-B4B415F77C85}"/>
              </a:ext>
            </a:extLst>
          </p:cNvPr>
          <p:cNvSpPr>
            <a:spLocks noGrp="1"/>
          </p:cNvSpPr>
          <p:nvPr>
            <p:ph type="title"/>
          </p:nvPr>
        </p:nvSpPr>
        <p:spPr>
          <a:xfrm>
            <a:off x="402742" y="-39801"/>
            <a:ext cx="11386515" cy="738664"/>
          </a:xfrm>
        </p:spPr>
        <p:txBody>
          <a:bodyPr/>
          <a:lstStyle/>
          <a:p>
            <a:r>
              <a:rPr lang="en-AU" dirty="0"/>
              <a:t>Order Direction</a:t>
            </a:r>
          </a:p>
        </p:txBody>
      </p:sp>
      <p:pic>
        <p:nvPicPr>
          <p:cNvPr id="5" name="Picture 4">
            <a:extLst>
              <a:ext uri="{FF2B5EF4-FFF2-40B4-BE49-F238E27FC236}">
                <a16:creationId xmlns:a16="http://schemas.microsoft.com/office/drawing/2014/main" id="{E241D37D-90F5-C8F9-DAE4-AED0B7DC4754}"/>
              </a:ext>
            </a:extLst>
          </p:cNvPr>
          <p:cNvPicPr>
            <a:picLocks noChangeAspect="1"/>
          </p:cNvPicPr>
          <p:nvPr/>
        </p:nvPicPr>
        <p:blipFill>
          <a:blip r:embed="rId2"/>
          <a:stretch>
            <a:fillRect/>
          </a:stretch>
        </p:blipFill>
        <p:spPr>
          <a:xfrm>
            <a:off x="1928782" y="1409685"/>
            <a:ext cx="8334436" cy="4038630"/>
          </a:xfrm>
          <a:prstGeom prst="rect">
            <a:avLst/>
          </a:prstGeom>
        </p:spPr>
      </p:pic>
    </p:spTree>
    <p:extLst>
      <p:ext uri="{BB962C8B-B14F-4D97-AF65-F5344CB8AC3E}">
        <p14:creationId xmlns:p14="http://schemas.microsoft.com/office/powerpoint/2010/main" val="706299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EA37-9192-409C-B2E5-2DFE248D1F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47B9EC6-8AB8-AB0E-9921-2004046D5E90}"/>
              </a:ext>
            </a:extLst>
          </p:cNvPr>
          <p:cNvSpPr>
            <a:spLocks noGrp="1"/>
          </p:cNvSpPr>
          <p:nvPr>
            <p:ph type="title"/>
          </p:nvPr>
        </p:nvSpPr>
        <p:spPr>
          <a:xfrm>
            <a:off x="402742" y="-39801"/>
            <a:ext cx="11386515" cy="738664"/>
          </a:xfrm>
        </p:spPr>
        <p:txBody>
          <a:bodyPr/>
          <a:lstStyle/>
          <a:p>
            <a:r>
              <a:rPr lang="en-AU" dirty="0"/>
              <a:t>Order Direction</a:t>
            </a:r>
          </a:p>
        </p:txBody>
      </p:sp>
      <p:pic>
        <p:nvPicPr>
          <p:cNvPr id="3" name="Picture 2">
            <a:extLst>
              <a:ext uri="{FF2B5EF4-FFF2-40B4-BE49-F238E27FC236}">
                <a16:creationId xmlns:a16="http://schemas.microsoft.com/office/drawing/2014/main" id="{D108B151-DBF7-AD8D-6DC5-DB9AC0D669C9}"/>
              </a:ext>
            </a:extLst>
          </p:cNvPr>
          <p:cNvPicPr>
            <a:picLocks noChangeAspect="1"/>
          </p:cNvPicPr>
          <p:nvPr/>
        </p:nvPicPr>
        <p:blipFill>
          <a:blip r:embed="rId2"/>
          <a:stretch>
            <a:fillRect/>
          </a:stretch>
        </p:blipFill>
        <p:spPr>
          <a:xfrm>
            <a:off x="1066800" y="1066800"/>
            <a:ext cx="10153724" cy="4848260"/>
          </a:xfrm>
          <a:prstGeom prst="rect">
            <a:avLst/>
          </a:prstGeom>
        </p:spPr>
      </p:pic>
      <p:sp>
        <p:nvSpPr>
          <p:cNvPr id="6" name="TextBox 5">
            <a:extLst>
              <a:ext uri="{FF2B5EF4-FFF2-40B4-BE49-F238E27FC236}">
                <a16:creationId xmlns:a16="http://schemas.microsoft.com/office/drawing/2014/main" id="{360D1EA6-12A5-5319-ADA5-3B19461844A1}"/>
              </a:ext>
            </a:extLst>
          </p:cNvPr>
          <p:cNvSpPr txBox="1"/>
          <p:nvPr/>
        </p:nvSpPr>
        <p:spPr>
          <a:xfrm>
            <a:off x="3581400" y="6019800"/>
            <a:ext cx="5562600" cy="646331"/>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Remember that buyer and shopper mean the same.</a:t>
            </a:r>
          </a:p>
        </p:txBody>
      </p:sp>
    </p:spTree>
    <p:extLst>
      <p:ext uri="{BB962C8B-B14F-4D97-AF65-F5344CB8AC3E}">
        <p14:creationId xmlns:p14="http://schemas.microsoft.com/office/powerpoint/2010/main" val="364498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1D652-3ED1-E949-8598-B05E0C37AA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871783-6419-6C1D-B5A8-E9B67340D907}"/>
              </a:ext>
            </a:extLst>
          </p:cNvPr>
          <p:cNvSpPr>
            <a:spLocks noGrp="1"/>
          </p:cNvSpPr>
          <p:nvPr>
            <p:ph type="title"/>
          </p:nvPr>
        </p:nvSpPr>
        <p:spPr>
          <a:xfrm>
            <a:off x="402742" y="-39801"/>
            <a:ext cx="11386515" cy="738664"/>
          </a:xfrm>
        </p:spPr>
        <p:txBody>
          <a:bodyPr/>
          <a:lstStyle/>
          <a:p>
            <a:r>
              <a:rPr lang="en-AU" dirty="0"/>
              <a:t>Order Statuses</a:t>
            </a:r>
          </a:p>
        </p:txBody>
      </p:sp>
      <p:pic>
        <p:nvPicPr>
          <p:cNvPr id="3" name="Picture 2">
            <a:extLst>
              <a:ext uri="{FF2B5EF4-FFF2-40B4-BE49-F238E27FC236}">
                <a16:creationId xmlns:a16="http://schemas.microsoft.com/office/drawing/2014/main" id="{A086BA9B-4DA5-098C-DA9E-53C57FDEF4D5}"/>
              </a:ext>
            </a:extLst>
          </p:cNvPr>
          <p:cNvPicPr>
            <a:picLocks noChangeAspect="1"/>
          </p:cNvPicPr>
          <p:nvPr/>
        </p:nvPicPr>
        <p:blipFill>
          <a:blip r:embed="rId2"/>
          <a:stretch>
            <a:fillRect/>
          </a:stretch>
        </p:blipFill>
        <p:spPr>
          <a:xfrm>
            <a:off x="1752600" y="1219200"/>
            <a:ext cx="8391586" cy="3257574"/>
          </a:xfrm>
          <a:prstGeom prst="rect">
            <a:avLst/>
          </a:prstGeom>
        </p:spPr>
      </p:pic>
      <p:sp>
        <p:nvSpPr>
          <p:cNvPr id="2" name="Oval 1">
            <a:extLst>
              <a:ext uri="{FF2B5EF4-FFF2-40B4-BE49-F238E27FC236}">
                <a16:creationId xmlns:a16="http://schemas.microsoft.com/office/drawing/2014/main" id="{B04C8370-5EB9-0ED1-79F5-2FA769CD38AE}"/>
              </a:ext>
            </a:extLst>
          </p:cNvPr>
          <p:cNvSpPr/>
          <p:nvPr/>
        </p:nvSpPr>
        <p:spPr>
          <a:xfrm>
            <a:off x="152399" y="4800600"/>
            <a:ext cx="1600200" cy="1524000"/>
          </a:xfrm>
          <a:prstGeom prst="ellipse">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Unsubmitted</a:t>
            </a:r>
          </a:p>
        </p:txBody>
      </p:sp>
      <p:sp>
        <p:nvSpPr>
          <p:cNvPr id="5" name="Oval 4">
            <a:extLst>
              <a:ext uri="{FF2B5EF4-FFF2-40B4-BE49-F238E27FC236}">
                <a16:creationId xmlns:a16="http://schemas.microsoft.com/office/drawing/2014/main" id="{433B93D4-2091-3387-0CC8-2EE21208D416}"/>
              </a:ext>
            </a:extLst>
          </p:cNvPr>
          <p:cNvSpPr/>
          <p:nvPr/>
        </p:nvSpPr>
        <p:spPr>
          <a:xfrm>
            <a:off x="2118852" y="4800600"/>
            <a:ext cx="1600200" cy="1524000"/>
          </a:xfrm>
          <a:prstGeom prst="ellipse">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Open</a:t>
            </a:r>
          </a:p>
        </p:txBody>
      </p:sp>
      <p:sp>
        <p:nvSpPr>
          <p:cNvPr id="6" name="Oval 5">
            <a:extLst>
              <a:ext uri="{FF2B5EF4-FFF2-40B4-BE49-F238E27FC236}">
                <a16:creationId xmlns:a16="http://schemas.microsoft.com/office/drawing/2014/main" id="{529966B5-3BED-0730-EA31-05A35AD1AA6E}"/>
              </a:ext>
            </a:extLst>
          </p:cNvPr>
          <p:cNvSpPr/>
          <p:nvPr/>
        </p:nvSpPr>
        <p:spPr>
          <a:xfrm>
            <a:off x="4245386" y="4810432"/>
            <a:ext cx="1600200" cy="1524000"/>
          </a:xfrm>
          <a:prstGeom prst="ellipse">
            <a:avLst/>
          </a:prstGeom>
          <a:solidFill>
            <a:schemeClr val="accent1">
              <a:lumMod val="75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Awaiting Approval</a:t>
            </a:r>
          </a:p>
        </p:txBody>
      </p:sp>
      <p:sp>
        <p:nvSpPr>
          <p:cNvPr id="7" name="Oval 6">
            <a:extLst>
              <a:ext uri="{FF2B5EF4-FFF2-40B4-BE49-F238E27FC236}">
                <a16:creationId xmlns:a16="http://schemas.microsoft.com/office/drawing/2014/main" id="{6DED14B1-868E-7122-1135-CBE0EF11737F}"/>
              </a:ext>
            </a:extLst>
          </p:cNvPr>
          <p:cNvSpPr/>
          <p:nvPr/>
        </p:nvSpPr>
        <p:spPr>
          <a:xfrm>
            <a:off x="6386669" y="4800600"/>
            <a:ext cx="1600200" cy="1524000"/>
          </a:xfrm>
          <a:prstGeom prst="ellipse">
            <a:avLst/>
          </a:prstGeom>
          <a:solidFill>
            <a:schemeClr val="accent1">
              <a:lumMod val="75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Declined</a:t>
            </a:r>
          </a:p>
        </p:txBody>
      </p:sp>
      <p:sp>
        <p:nvSpPr>
          <p:cNvPr id="8" name="Oval 7">
            <a:extLst>
              <a:ext uri="{FF2B5EF4-FFF2-40B4-BE49-F238E27FC236}">
                <a16:creationId xmlns:a16="http://schemas.microsoft.com/office/drawing/2014/main" id="{095DC907-C092-0972-2390-7D7805FFD1EB}"/>
              </a:ext>
            </a:extLst>
          </p:cNvPr>
          <p:cNvSpPr/>
          <p:nvPr/>
        </p:nvSpPr>
        <p:spPr>
          <a:xfrm>
            <a:off x="8458200" y="4800600"/>
            <a:ext cx="1600200" cy="1524000"/>
          </a:xfrm>
          <a:prstGeom prst="ellipse">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9" name="Oval 8">
            <a:extLst>
              <a:ext uri="{FF2B5EF4-FFF2-40B4-BE49-F238E27FC236}">
                <a16:creationId xmlns:a16="http://schemas.microsoft.com/office/drawing/2014/main" id="{BC975FFE-3D68-1BE6-CC06-2C65A29F0C97}"/>
              </a:ext>
            </a:extLst>
          </p:cNvPr>
          <p:cNvSpPr/>
          <p:nvPr/>
        </p:nvSpPr>
        <p:spPr>
          <a:xfrm>
            <a:off x="10363200" y="4810432"/>
            <a:ext cx="1600200" cy="1524000"/>
          </a:xfrm>
          <a:prstGeom prst="ellipse">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Canceled</a:t>
            </a:r>
          </a:p>
        </p:txBody>
      </p:sp>
    </p:spTree>
    <p:extLst>
      <p:ext uri="{BB962C8B-B14F-4D97-AF65-F5344CB8AC3E}">
        <p14:creationId xmlns:p14="http://schemas.microsoft.com/office/powerpoint/2010/main" val="78527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CDE78-65FD-AD62-4265-94B22FD43F27}"/>
              </a:ext>
            </a:extLst>
          </p:cNvPr>
          <p:cNvSpPr txBox="1"/>
          <p:nvPr/>
        </p:nvSpPr>
        <p:spPr>
          <a:xfrm>
            <a:off x="5333698" y="174726"/>
            <a:ext cx="16262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Exam Details</a:t>
            </a:r>
          </a:p>
        </p:txBody>
      </p:sp>
      <p:sp>
        <p:nvSpPr>
          <p:cNvPr id="8" name="TextBox 7">
            <a:extLst>
              <a:ext uri="{FF2B5EF4-FFF2-40B4-BE49-F238E27FC236}">
                <a16:creationId xmlns:a16="http://schemas.microsoft.com/office/drawing/2014/main" id="{8B2F5872-20B9-049C-84F7-1AC7D4B38A8C}"/>
              </a:ext>
            </a:extLst>
          </p:cNvPr>
          <p:cNvSpPr txBox="1"/>
          <p:nvPr/>
        </p:nvSpPr>
        <p:spPr>
          <a:xfrm>
            <a:off x="286690" y="859105"/>
            <a:ext cx="11720239"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 the exam date, be 15 minutes earlier than the scheduled time, you can anyway start the exam only when launch button is visible in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Kryterion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assessor page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any point or time in the exam, you can be intervened by the invigilator and exam will be paused during that time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Kryterion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helpline number: In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2"/>
              </a:rPr>
              <a:t>Kryterion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 Contact Support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page, click “Need Help?” button in the right bottom corner and there you can select your country and find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Kryterion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support phone number:</a:t>
            </a:r>
          </a:p>
        </p:txBody>
      </p:sp>
      <p:pic>
        <p:nvPicPr>
          <p:cNvPr id="4" name="Picture 3">
            <a:extLst>
              <a:ext uri="{FF2B5EF4-FFF2-40B4-BE49-F238E27FC236}">
                <a16:creationId xmlns:a16="http://schemas.microsoft.com/office/drawing/2014/main" id="{38CF7A1A-82CA-47DE-AAB4-7F39250977DA}"/>
              </a:ext>
            </a:extLst>
          </p:cNvPr>
          <p:cNvPicPr>
            <a:picLocks noChangeAspect="1"/>
          </p:cNvPicPr>
          <p:nvPr/>
        </p:nvPicPr>
        <p:blipFill>
          <a:blip r:embed="rId3"/>
          <a:stretch>
            <a:fillRect/>
          </a:stretch>
        </p:blipFill>
        <p:spPr>
          <a:xfrm>
            <a:off x="3662338" y="3245215"/>
            <a:ext cx="5451563" cy="3167427"/>
          </a:xfrm>
          <a:prstGeom prst="rect">
            <a:avLst/>
          </a:prstGeom>
        </p:spPr>
      </p:pic>
    </p:spTree>
    <p:extLst>
      <p:ext uri="{BB962C8B-B14F-4D97-AF65-F5344CB8AC3E}">
        <p14:creationId xmlns:p14="http://schemas.microsoft.com/office/powerpoint/2010/main" val="3346914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5F4E7-F040-3E38-A59E-BE9C3D45049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A7BC66-6C74-74D1-D46F-793F6DBBF78E}"/>
              </a:ext>
            </a:extLst>
          </p:cNvPr>
          <p:cNvSpPr>
            <a:spLocks noGrp="1"/>
          </p:cNvSpPr>
          <p:nvPr>
            <p:ph type="title"/>
          </p:nvPr>
        </p:nvSpPr>
        <p:spPr>
          <a:xfrm>
            <a:off x="402742" y="-39801"/>
            <a:ext cx="11386515" cy="738664"/>
          </a:xfrm>
        </p:spPr>
        <p:txBody>
          <a:bodyPr/>
          <a:lstStyle/>
          <a:p>
            <a:r>
              <a:rPr lang="en-AU" dirty="0"/>
              <a:t>Different payment methods</a:t>
            </a:r>
          </a:p>
        </p:txBody>
      </p:sp>
      <p:sp>
        <p:nvSpPr>
          <p:cNvPr id="2" name="Rectangle: Rounded Corners 1">
            <a:extLst>
              <a:ext uri="{FF2B5EF4-FFF2-40B4-BE49-F238E27FC236}">
                <a16:creationId xmlns:a16="http://schemas.microsoft.com/office/drawing/2014/main" id="{2F7861ED-91B3-93FF-3663-D38769FA0772}"/>
              </a:ext>
            </a:extLst>
          </p:cNvPr>
          <p:cNvSpPr/>
          <p:nvPr/>
        </p:nvSpPr>
        <p:spPr>
          <a:xfrm>
            <a:off x="3352798" y="1143000"/>
            <a:ext cx="4610975" cy="1066800"/>
          </a:xfrm>
          <a:prstGeom prst="roundRect">
            <a:avLst/>
          </a:prstGeom>
          <a:solidFill>
            <a:srgbClr val="37D8E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 card</a:t>
            </a:r>
          </a:p>
        </p:txBody>
      </p:sp>
      <p:sp>
        <p:nvSpPr>
          <p:cNvPr id="5" name="Rectangle: Rounded Corners 4">
            <a:extLst>
              <a:ext uri="{FF2B5EF4-FFF2-40B4-BE49-F238E27FC236}">
                <a16:creationId xmlns:a16="http://schemas.microsoft.com/office/drawing/2014/main" id="{C820968A-181F-1017-8A37-2F79C79284F7}"/>
              </a:ext>
            </a:extLst>
          </p:cNvPr>
          <p:cNvSpPr/>
          <p:nvPr/>
        </p:nvSpPr>
        <p:spPr>
          <a:xfrm>
            <a:off x="3352798" y="2908663"/>
            <a:ext cx="4610975" cy="1066800"/>
          </a:xfrm>
          <a:prstGeom prst="roundRect">
            <a:avLst/>
          </a:prstGeom>
          <a:solidFill>
            <a:srgbClr val="37D8E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Rectangle: Rounded Corners 5">
            <a:extLst>
              <a:ext uri="{FF2B5EF4-FFF2-40B4-BE49-F238E27FC236}">
                <a16:creationId xmlns:a16="http://schemas.microsoft.com/office/drawing/2014/main" id="{C2D7A3F8-F182-CAC8-4621-0472FA7C5B6C}"/>
              </a:ext>
            </a:extLst>
          </p:cNvPr>
          <p:cNvSpPr/>
          <p:nvPr/>
        </p:nvSpPr>
        <p:spPr>
          <a:xfrm>
            <a:off x="3352798" y="4572000"/>
            <a:ext cx="4610975" cy="1066800"/>
          </a:xfrm>
          <a:prstGeom prst="roundRect">
            <a:avLst/>
          </a:prstGeom>
          <a:solidFill>
            <a:srgbClr val="37D8E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Spending Account</a:t>
            </a:r>
          </a:p>
        </p:txBody>
      </p:sp>
      <p:sp>
        <p:nvSpPr>
          <p:cNvPr id="7" name="TextBox 6">
            <a:extLst>
              <a:ext uri="{FF2B5EF4-FFF2-40B4-BE49-F238E27FC236}">
                <a16:creationId xmlns:a16="http://schemas.microsoft.com/office/drawing/2014/main" id="{6D581BE2-82B8-5251-62C1-2777F7298924}"/>
              </a:ext>
            </a:extLst>
          </p:cNvPr>
          <p:cNvSpPr txBox="1"/>
          <p:nvPr/>
        </p:nvSpPr>
        <p:spPr>
          <a:xfrm>
            <a:off x="533400" y="6096000"/>
            <a:ext cx="10820315" cy="646331"/>
          </a:xfrm>
          <a:prstGeom prst="rect">
            <a:avLst/>
          </a:prstGeom>
          <a:noFill/>
        </p:spPr>
        <p:txBody>
          <a:bodyPr wrap="square" rtlCol="0">
            <a:spAutoFit/>
          </a:bodyPr>
          <a:lstStyle/>
          <a:p>
            <a:r>
              <a:rPr lang="en-US" dirty="0">
                <a:solidFill>
                  <a:schemeClr val="bg1"/>
                </a:solidFill>
              </a:rPr>
              <a:t>In OrderCloud, with an option called spending accounts, a registered customer receiving a gift card of $x can use it to pay their order of $x in full. </a:t>
            </a:r>
          </a:p>
        </p:txBody>
      </p:sp>
    </p:spTree>
    <p:extLst>
      <p:ext uri="{BB962C8B-B14F-4D97-AF65-F5344CB8AC3E}">
        <p14:creationId xmlns:p14="http://schemas.microsoft.com/office/powerpoint/2010/main" val="345404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911DA-35AE-A3C6-44EA-9900576DC838}"/>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496B8C2E-9C36-14D8-082C-BE02FEB6F808}"/>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AD74BA62-633C-82BF-9B07-FEEB61C699D6}"/>
              </a:ext>
            </a:extLst>
          </p:cNvPr>
          <p:cNvSpPr>
            <a:spLocks noGrp="1"/>
          </p:cNvSpPr>
          <p:nvPr>
            <p:ph type="title"/>
          </p:nvPr>
        </p:nvSpPr>
        <p:spPr>
          <a:xfrm>
            <a:off x="402742" y="-39801"/>
            <a:ext cx="11386515" cy="738664"/>
          </a:xfrm>
        </p:spPr>
        <p:txBody>
          <a:bodyPr/>
          <a:lstStyle/>
          <a:p>
            <a:r>
              <a:rPr lang="en-AU" dirty="0"/>
              <a:t>Eligible Expression vs Value Expression</a:t>
            </a:r>
          </a:p>
        </p:txBody>
      </p:sp>
      <p:pic>
        <p:nvPicPr>
          <p:cNvPr id="5" name="Picture 4">
            <a:extLst>
              <a:ext uri="{FF2B5EF4-FFF2-40B4-BE49-F238E27FC236}">
                <a16:creationId xmlns:a16="http://schemas.microsoft.com/office/drawing/2014/main" id="{F761A984-3BA1-9EBE-C649-88A3D24C6C9C}"/>
              </a:ext>
            </a:extLst>
          </p:cNvPr>
          <p:cNvPicPr>
            <a:picLocks noChangeAspect="1"/>
          </p:cNvPicPr>
          <p:nvPr/>
        </p:nvPicPr>
        <p:blipFill>
          <a:blip r:embed="rId2"/>
          <a:stretch>
            <a:fillRect/>
          </a:stretch>
        </p:blipFill>
        <p:spPr>
          <a:xfrm>
            <a:off x="5029200" y="914400"/>
            <a:ext cx="6705600" cy="5867400"/>
          </a:xfrm>
          <a:prstGeom prst="rect">
            <a:avLst/>
          </a:prstGeom>
        </p:spPr>
      </p:pic>
      <p:sp>
        <p:nvSpPr>
          <p:cNvPr id="7" name="TextBox 6">
            <a:extLst>
              <a:ext uri="{FF2B5EF4-FFF2-40B4-BE49-F238E27FC236}">
                <a16:creationId xmlns:a16="http://schemas.microsoft.com/office/drawing/2014/main" id="{8A64CBB4-13B4-86CD-770C-389A87DBCEEF}"/>
              </a:ext>
            </a:extLst>
          </p:cNvPr>
          <p:cNvSpPr txBox="1"/>
          <p:nvPr/>
        </p:nvSpPr>
        <p:spPr>
          <a:xfrm>
            <a:off x="533400" y="914400"/>
            <a:ext cx="3810000" cy="568745"/>
          </a:xfrm>
          <a:prstGeom prst="rect">
            <a:avLst/>
          </a:prstGeom>
          <a:noFill/>
        </p:spPr>
        <p:txBody>
          <a:bodyPr wrap="square" rtlCol="0">
            <a:spAutoFit/>
          </a:bodyPr>
          <a:lstStyle/>
          <a:p>
            <a:pPr>
              <a:lnSpc>
                <a:spcPct val="200000"/>
              </a:lnSpc>
            </a:pPr>
            <a:r>
              <a:rPr lang="en-US" dirty="0">
                <a:solidFill>
                  <a:schemeClr val="bg1"/>
                </a:solidFill>
              </a:rPr>
              <a:t>Rule-based Promotion Expressions:</a:t>
            </a:r>
          </a:p>
        </p:txBody>
      </p:sp>
    </p:spTree>
    <p:extLst>
      <p:ext uri="{BB962C8B-B14F-4D97-AF65-F5344CB8AC3E}">
        <p14:creationId xmlns:p14="http://schemas.microsoft.com/office/powerpoint/2010/main" val="2029490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9F05A-FC81-AEFA-536E-AD3A1478BE13}"/>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23035A50-C489-6930-0A11-93D39F55CC77}"/>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673C734E-AAB9-7626-3CEB-880FFEA46FD5}"/>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D63DEA56-127C-F473-A83C-DBE87F9866B6}"/>
              </a:ext>
            </a:extLst>
          </p:cNvPr>
          <p:cNvSpPr txBox="1"/>
          <p:nvPr/>
        </p:nvSpPr>
        <p:spPr>
          <a:xfrm>
            <a:off x="533400" y="914400"/>
            <a:ext cx="10744200" cy="500072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If an order is fulfilled by many suppliers, then the order will be forwarded from the Market Place owner (seller)  to the concerned supplier(s) – this is called order forwarding: Buyer -&gt; Seller -&gt; Supplier – although the order goes via the supplier, the supplier is the one who fulfills the buyer’s order</a:t>
            </a:r>
          </a:p>
          <a:p>
            <a:pPr marL="285750" indent="-285750">
              <a:lnSpc>
                <a:spcPct val="200000"/>
              </a:lnSpc>
              <a:buFont typeface="Arial" panose="020B0604020202020204" pitchFamily="34" charset="0"/>
              <a:buChar char="•"/>
            </a:pPr>
            <a:r>
              <a:rPr lang="en-US" dirty="0">
                <a:solidFill>
                  <a:schemeClr val="bg1"/>
                </a:solidFill>
              </a:rPr>
              <a:t>EligibleExpression: evaluates the current state of the order and returns true or false indicating whether the promotion can be applied to the order </a:t>
            </a:r>
          </a:p>
          <a:p>
            <a:pPr marL="285750" indent="-285750">
              <a:lnSpc>
                <a:spcPct val="200000"/>
              </a:lnSpc>
              <a:buFont typeface="Arial" panose="020B0604020202020204" pitchFamily="34" charset="0"/>
              <a:buChar char="•"/>
            </a:pPr>
            <a:r>
              <a:rPr lang="en-US" dirty="0">
                <a:solidFill>
                  <a:schemeClr val="bg1"/>
                </a:solidFill>
              </a:rPr>
              <a:t>ValueExpression: evaluates the order and returns a monetary value, which is then subtracted from the order subtotal</a:t>
            </a:r>
          </a:p>
          <a:p>
            <a:pPr marL="285750" indent="-285750">
              <a:lnSpc>
                <a:spcPct val="200000"/>
              </a:lnSpc>
              <a:buFont typeface="Arial" panose="020B0604020202020204" pitchFamily="34" charset="0"/>
              <a:buChar char="•"/>
            </a:pPr>
            <a:r>
              <a:rPr lang="en-US" dirty="0">
                <a:solidFill>
                  <a:schemeClr val="bg1"/>
                </a:solidFill>
              </a:rPr>
              <a:t>Users with assigned </a:t>
            </a:r>
            <a:r>
              <a:rPr lang="en-US" dirty="0" err="1">
                <a:solidFill>
                  <a:schemeClr val="bg1"/>
                </a:solidFill>
              </a:rPr>
              <a:t>FullAccess</a:t>
            </a:r>
            <a:r>
              <a:rPr lang="en-US" dirty="0">
                <a:solidFill>
                  <a:schemeClr val="bg1"/>
                </a:solidFill>
              </a:rPr>
              <a:t>, </a:t>
            </a:r>
            <a:r>
              <a:rPr lang="en-US" dirty="0" err="1">
                <a:solidFill>
                  <a:schemeClr val="bg1"/>
                </a:solidFill>
              </a:rPr>
              <a:t>OrderAdmin</a:t>
            </a:r>
            <a:r>
              <a:rPr lang="en-US" dirty="0">
                <a:solidFill>
                  <a:schemeClr val="bg1"/>
                </a:solidFill>
              </a:rPr>
              <a:t>, or Shopper roles can create/submit/update/cancel an order</a:t>
            </a:r>
          </a:p>
          <a:p>
            <a:pPr marL="285750" indent="-285750">
              <a:lnSpc>
                <a:spcPct val="200000"/>
              </a:lnSpc>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694592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54169-0695-EE1A-01CD-E34EF417FB6E}"/>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64183245-63DC-177F-C20B-81D2C5157054}"/>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5DB6AF26-6B37-CBE9-B454-FA4176CE35CD}"/>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0DCC6A0E-2FC7-F284-D1D3-731DB34A956B}"/>
              </a:ext>
            </a:extLst>
          </p:cNvPr>
          <p:cNvSpPr txBox="1"/>
          <p:nvPr/>
        </p:nvSpPr>
        <p:spPr>
          <a:xfrm>
            <a:off x="609600" y="1295400"/>
            <a:ext cx="10744200" cy="3416320"/>
          </a:xfrm>
          <a:prstGeom prst="rect">
            <a:avLst/>
          </a:prstGeom>
          <a:noFill/>
        </p:spPr>
        <p:txBody>
          <a:bodyPr wrap="square" rtlCol="0">
            <a:spAutoFit/>
          </a:bodyPr>
          <a:lstStyle/>
          <a:p>
            <a:r>
              <a:rPr lang="en-US" dirty="0">
                <a:solidFill>
                  <a:schemeClr val="bg1"/>
                </a:solidFill>
              </a:rPr>
              <a:t>BlueStar is an online shoe retailer, and Sitecore OrderCloud powers its commerce solution. Lee made an order that contained two sneakers and one pair of socks. The retailer sent the sneakers to Lee. However, due to the high volume of orders, BlueStar had to send the pair of socks separately after two weeks. What's the status of the order after Lee received the socks? </a:t>
            </a:r>
          </a:p>
          <a:p>
            <a:endParaRPr lang="en-US" dirty="0">
              <a:solidFill>
                <a:schemeClr val="bg1"/>
              </a:solidFill>
            </a:endParaRPr>
          </a:p>
          <a:p>
            <a:r>
              <a:rPr lang="en-US" dirty="0">
                <a:solidFill>
                  <a:schemeClr val="bg1"/>
                </a:solidFill>
              </a:rPr>
              <a:t>a. Unsubmitted</a:t>
            </a:r>
          </a:p>
          <a:p>
            <a:endParaRPr lang="en-US" dirty="0">
              <a:solidFill>
                <a:schemeClr val="bg1"/>
              </a:solidFill>
            </a:endParaRPr>
          </a:p>
          <a:p>
            <a:r>
              <a:rPr lang="en-US" dirty="0">
                <a:solidFill>
                  <a:schemeClr val="bg1"/>
                </a:solidFill>
              </a:rPr>
              <a:t>b. Submitted</a:t>
            </a:r>
          </a:p>
          <a:p>
            <a:endParaRPr lang="en-US" dirty="0">
              <a:solidFill>
                <a:schemeClr val="bg1"/>
              </a:solidFill>
            </a:endParaRPr>
          </a:p>
          <a:p>
            <a:r>
              <a:rPr lang="en-US" dirty="0">
                <a:solidFill>
                  <a:schemeClr val="bg1"/>
                </a:solidFill>
              </a:rPr>
              <a:t>c. Open</a:t>
            </a:r>
          </a:p>
          <a:p>
            <a:endParaRPr lang="en-US" dirty="0">
              <a:solidFill>
                <a:schemeClr val="bg1"/>
              </a:solidFill>
            </a:endParaRPr>
          </a:p>
          <a:p>
            <a:r>
              <a:rPr lang="en-US" dirty="0">
                <a:solidFill>
                  <a:schemeClr val="bg1"/>
                </a:solidFill>
              </a:rPr>
              <a:t>d. Completed</a:t>
            </a:r>
          </a:p>
        </p:txBody>
      </p:sp>
    </p:spTree>
    <p:extLst>
      <p:ext uri="{BB962C8B-B14F-4D97-AF65-F5344CB8AC3E}">
        <p14:creationId xmlns:p14="http://schemas.microsoft.com/office/powerpoint/2010/main" val="2746142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6A7B1-D3FF-6343-A41F-1150C75C7EAC}"/>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414DAA75-DE6E-EA90-7DEB-1889482DFBD4}"/>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A58BB2A8-5096-DC16-2535-CC2D57EF8280}"/>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9D5D5CF0-D271-31C0-8894-FE1E498F2076}"/>
              </a:ext>
            </a:extLst>
          </p:cNvPr>
          <p:cNvSpPr txBox="1"/>
          <p:nvPr/>
        </p:nvSpPr>
        <p:spPr>
          <a:xfrm>
            <a:off x="609600" y="1295400"/>
            <a:ext cx="10744200" cy="4204356"/>
          </a:xfrm>
          <a:prstGeom prst="rect">
            <a:avLst/>
          </a:prstGeom>
          <a:noFill/>
        </p:spPr>
        <p:txBody>
          <a:bodyPr wrap="square" rtlCol="0">
            <a:spAutoFit/>
          </a:bodyPr>
          <a:lstStyle/>
          <a:p>
            <a:pPr>
              <a:lnSpc>
                <a:spcPct val="150000"/>
              </a:lnSpc>
            </a:pPr>
            <a:r>
              <a:rPr lang="en-US" dirty="0">
                <a:solidFill>
                  <a:schemeClr val="bg1"/>
                </a:solidFill>
              </a:rPr>
              <a:t>A shopper made an order on a bouquet website. The order number is OEF7438. The buyer can access the order by calling ____________. (Select all that apply.)</a:t>
            </a:r>
          </a:p>
          <a:p>
            <a:pPr>
              <a:lnSpc>
                <a:spcPct val="150000"/>
              </a:lnSpc>
            </a:pPr>
            <a:endParaRPr lang="en-US" dirty="0">
              <a:solidFill>
                <a:schemeClr val="bg1"/>
              </a:solidFill>
            </a:endParaRPr>
          </a:p>
          <a:p>
            <a:pPr>
              <a:lnSpc>
                <a:spcPct val="150000"/>
              </a:lnSpc>
            </a:pPr>
            <a:r>
              <a:rPr lang="en-US" dirty="0">
                <a:solidFill>
                  <a:schemeClr val="bg1"/>
                </a:solidFill>
              </a:rPr>
              <a:t>a. GET /orders/incoming/OEF7438</a:t>
            </a:r>
          </a:p>
          <a:p>
            <a:pPr>
              <a:lnSpc>
                <a:spcPct val="150000"/>
              </a:lnSpc>
            </a:pPr>
            <a:endParaRPr lang="en-US" dirty="0">
              <a:solidFill>
                <a:schemeClr val="bg1"/>
              </a:solidFill>
            </a:endParaRPr>
          </a:p>
          <a:p>
            <a:pPr>
              <a:lnSpc>
                <a:spcPct val="150000"/>
              </a:lnSpc>
            </a:pPr>
            <a:r>
              <a:rPr lang="en-US" dirty="0">
                <a:solidFill>
                  <a:schemeClr val="bg1"/>
                </a:solidFill>
              </a:rPr>
              <a:t>b. GET /orders/outgoing/OEF7438</a:t>
            </a:r>
          </a:p>
          <a:p>
            <a:pPr>
              <a:lnSpc>
                <a:spcPct val="150000"/>
              </a:lnSpc>
            </a:pPr>
            <a:endParaRPr lang="en-US" dirty="0">
              <a:solidFill>
                <a:schemeClr val="bg1"/>
              </a:solidFill>
            </a:endParaRPr>
          </a:p>
          <a:p>
            <a:pPr>
              <a:lnSpc>
                <a:spcPct val="150000"/>
              </a:lnSpc>
            </a:pPr>
            <a:r>
              <a:rPr lang="en-US" dirty="0">
                <a:solidFill>
                  <a:schemeClr val="bg1"/>
                </a:solidFill>
              </a:rPr>
              <a:t>c. GET /orders/all/OEF7438</a:t>
            </a:r>
          </a:p>
          <a:p>
            <a:pPr>
              <a:lnSpc>
                <a:spcPct val="150000"/>
              </a:lnSpc>
            </a:pPr>
            <a:endParaRPr lang="en-US" dirty="0">
              <a:solidFill>
                <a:schemeClr val="bg1"/>
              </a:solidFill>
            </a:endParaRPr>
          </a:p>
          <a:p>
            <a:pPr>
              <a:lnSpc>
                <a:spcPct val="150000"/>
              </a:lnSpc>
            </a:pPr>
            <a:r>
              <a:rPr lang="en-US" dirty="0">
                <a:solidFill>
                  <a:schemeClr val="bg1"/>
                </a:solidFill>
              </a:rPr>
              <a:t>d. GET /orders/outgoing/OEF7438/lineitems/7438</a:t>
            </a:r>
          </a:p>
        </p:txBody>
      </p:sp>
    </p:spTree>
    <p:extLst>
      <p:ext uri="{BB962C8B-B14F-4D97-AF65-F5344CB8AC3E}">
        <p14:creationId xmlns:p14="http://schemas.microsoft.com/office/powerpoint/2010/main" val="1912408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FD46737-B592-EE83-CF79-4C05F032C40F}"/>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a:t>
            </a:r>
            <a:r>
              <a:rPr lang="en-US" sz="4400" b="1" dirty="0">
                <a:solidFill>
                  <a:prstClr val="white"/>
                </a:solidFill>
                <a:latin typeface="Calibri"/>
              </a:rPr>
              <a:t>7</a:t>
            </a:r>
            <a:endParaRPr kumimoji="0" lang="en-US" sz="44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Troubleshooting</a:t>
            </a:r>
          </a:p>
        </p:txBody>
      </p:sp>
    </p:spTree>
    <p:extLst>
      <p:ext uri="{BB962C8B-B14F-4D97-AF65-F5344CB8AC3E}">
        <p14:creationId xmlns:p14="http://schemas.microsoft.com/office/powerpoint/2010/main" val="3049829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3E40A-BAA1-9C3F-159D-08DDF60972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32DF0D-240D-8098-12BC-0477BB563863}"/>
              </a:ext>
            </a:extLst>
          </p:cNvPr>
          <p:cNvSpPr>
            <a:spLocks noGrp="1"/>
          </p:cNvSpPr>
          <p:nvPr>
            <p:ph type="title"/>
          </p:nvPr>
        </p:nvSpPr>
        <p:spPr>
          <a:xfrm>
            <a:off x="402742" y="-39801"/>
            <a:ext cx="11386515" cy="738664"/>
          </a:xfrm>
        </p:spPr>
        <p:txBody>
          <a:bodyPr/>
          <a:lstStyle/>
          <a:p>
            <a:r>
              <a:rPr lang="en-AU" dirty="0"/>
              <a:t>Unsuccessful Http Status Codes</a:t>
            </a:r>
          </a:p>
        </p:txBody>
      </p:sp>
      <p:pic>
        <p:nvPicPr>
          <p:cNvPr id="5" name="Picture 4">
            <a:extLst>
              <a:ext uri="{FF2B5EF4-FFF2-40B4-BE49-F238E27FC236}">
                <a16:creationId xmlns:a16="http://schemas.microsoft.com/office/drawing/2014/main" id="{91E21660-BA9B-035F-AE6F-43CF3518802F}"/>
              </a:ext>
            </a:extLst>
          </p:cNvPr>
          <p:cNvPicPr>
            <a:picLocks noChangeAspect="1"/>
          </p:cNvPicPr>
          <p:nvPr/>
        </p:nvPicPr>
        <p:blipFill>
          <a:blip r:embed="rId2"/>
          <a:stretch>
            <a:fillRect/>
          </a:stretch>
        </p:blipFill>
        <p:spPr>
          <a:xfrm>
            <a:off x="2245890" y="1190608"/>
            <a:ext cx="7534330" cy="4476783"/>
          </a:xfrm>
          <a:prstGeom prst="rect">
            <a:avLst/>
          </a:prstGeom>
        </p:spPr>
      </p:pic>
      <p:grpSp>
        <p:nvGrpSpPr>
          <p:cNvPr id="14" name="Group 13">
            <a:extLst>
              <a:ext uri="{FF2B5EF4-FFF2-40B4-BE49-F238E27FC236}">
                <a16:creationId xmlns:a16="http://schemas.microsoft.com/office/drawing/2014/main" id="{038D57AD-83E3-B418-600C-0F7E45B961DF}"/>
              </a:ext>
            </a:extLst>
          </p:cNvPr>
          <p:cNvGrpSpPr/>
          <p:nvPr/>
        </p:nvGrpSpPr>
        <p:grpSpPr>
          <a:xfrm>
            <a:off x="4648888" y="2314592"/>
            <a:ext cx="1565280" cy="713520"/>
            <a:chOff x="4648888" y="2314592"/>
            <a:chExt cx="1565280" cy="71352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36A155D-21E1-061B-7192-13A0F9C5C7CA}"/>
                    </a:ext>
                  </a:extLst>
                </p14:cNvPr>
                <p14:cNvContentPartPr/>
                <p14:nvPr/>
              </p14:nvContentPartPr>
              <p14:xfrm>
                <a:off x="4648888" y="2449232"/>
                <a:ext cx="239400" cy="410760"/>
              </p14:xfrm>
            </p:contentPart>
          </mc:Choice>
          <mc:Fallback xmlns="">
            <p:pic>
              <p:nvPicPr>
                <p:cNvPr id="6" name="Ink 5">
                  <a:extLst>
                    <a:ext uri="{FF2B5EF4-FFF2-40B4-BE49-F238E27FC236}">
                      <a16:creationId xmlns:a16="http://schemas.microsoft.com/office/drawing/2014/main" id="{B36A155D-21E1-061B-7192-13A0F9C5C7CA}"/>
                    </a:ext>
                  </a:extLst>
                </p:cNvPr>
                <p:cNvPicPr/>
                <p:nvPr/>
              </p:nvPicPr>
              <p:blipFill>
                <a:blip r:embed="rId4"/>
                <a:stretch>
                  <a:fillRect/>
                </a:stretch>
              </p:blipFill>
              <p:spPr>
                <a:xfrm>
                  <a:off x="4639888" y="2440592"/>
                  <a:ext cx="25704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2CD9DA0-7A55-C84B-A672-FCAB7FC2E853}"/>
                    </a:ext>
                  </a:extLst>
                </p14:cNvPr>
                <p14:cNvContentPartPr/>
                <p14:nvPr/>
              </p14:nvContentPartPr>
              <p14:xfrm>
                <a:off x="5096368" y="2521592"/>
                <a:ext cx="469080" cy="275760"/>
              </p14:xfrm>
            </p:contentPart>
          </mc:Choice>
          <mc:Fallback xmlns="">
            <p:pic>
              <p:nvPicPr>
                <p:cNvPr id="7" name="Ink 6">
                  <a:extLst>
                    <a:ext uri="{FF2B5EF4-FFF2-40B4-BE49-F238E27FC236}">
                      <a16:creationId xmlns:a16="http://schemas.microsoft.com/office/drawing/2014/main" id="{22CD9DA0-7A55-C84B-A672-FCAB7FC2E853}"/>
                    </a:ext>
                  </a:extLst>
                </p:cNvPr>
                <p:cNvPicPr/>
                <p:nvPr/>
              </p:nvPicPr>
              <p:blipFill>
                <a:blip r:embed="rId6"/>
                <a:stretch>
                  <a:fillRect/>
                </a:stretch>
              </p:blipFill>
              <p:spPr>
                <a:xfrm>
                  <a:off x="5087368" y="2512952"/>
                  <a:ext cx="4867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403F94F-0F46-5DD3-2137-692088CAFAFD}"/>
                    </a:ext>
                  </a:extLst>
                </p14:cNvPr>
                <p14:cNvContentPartPr/>
                <p14:nvPr/>
              </p14:nvContentPartPr>
              <p14:xfrm>
                <a:off x="5697928" y="2314592"/>
                <a:ext cx="227520" cy="713520"/>
              </p14:xfrm>
            </p:contentPart>
          </mc:Choice>
          <mc:Fallback xmlns="">
            <p:pic>
              <p:nvPicPr>
                <p:cNvPr id="9" name="Ink 8">
                  <a:extLst>
                    <a:ext uri="{FF2B5EF4-FFF2-40B4-BE49-F238E27FC236}">
                      <a16:creationId xmlns:a16="http://schemas.microsoft.com/office/drawing/2014/main" id="{C403F94F-0F46-5DD3-2137-692088CAFAFD}"/>
                    </a:ext>
                  </a:extLst>
                </p:cNvPr>
                <p:cNvPicPr/>
                <p:nvPr/>
              </p:nvPicPr>
              <p:blipFill>
                <a:blip r:embed="rId8"/>
                <a:stretch>
                  <a:fillRect/>
                </a:stretch>
              </p:blipFill>
              <p:spPr>
                <a:xfrm>
                  <a:off x="5688928" y="2305952"/>
                  <a:ext cx="245160" cy="731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696BE867-A729-FC68-E176-868BD2719562}"/>
                    </a:ext>
                  </a:extLst>
                </p14:cNvPr>
                <p14:cNvContentPartPr/>
                <p14:nvPr/>
              </p14:nvContentPartPr>
              <p14:xfrm>
                <a:off x="5961088" y="2645072"/>
                <a:ext cx="234000" cy="364680"/>
              </p14:xfrm>
            </p:contentPart>
          </mc:Choice>
          <mc:Fallback xmlns="">
            <p:pic>
              <p:nvPicPr>
                <p:cNvPr id="11" name="Ink 10">
                  <a:extLst>
                    <a:ext uri="{FF2B5EF4-FFF2-40B4-BE49-F238E27FC236}">
                      <a16:creationId xmlns:a16="http://schemas.microsoft.com/office/drawing/2014/main" id="{696BE867-A729-FC68-E176-868BD2719562}"/>
                    </a:ext>
                  </a:extLst>
                </p:cNvPr>
                <p:cNvPicPr/>
                <p:nvPr/>
              </p:nvPicPr>
              <p:blipFill>
                <a:blip r:embed="rId10"/>
                <a:stretch>
                  <a:fillRect/>
                </a:stretch>
              </p:blipFill>
              <p:spPr>
                <a:xfrm>
                  <a:off x="5952088" y="2636432"/>
                  <a:ext cx="2516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60F0C84A-E8AD-8406-96B7-120968B8A6FC}"/>
                    </a:ext>
                  </a:extLst>
                </p14:cNvPr>
                <p14:cNvContentPartPr/>
                <p14:nvPr/>
              </p14:nvContentPartPr>
              <p14:xfrm>
                <a:off x="6006088" y="2688272"/>
                <a:ext cx="208080" cy="93960"/>
              </p14:xfrm>
            </p:contentPart>
          </mc:Choice>
          <mc:Fallback xmlns="">
            <p:pic>
              <p:nvPicPr>
                <p:cNvPr id="13" name="Ink 12">
                  <a:extLst>
                    <a:ext uri="{FF2B5EF4-FFF2-40B4-BE49-F238E27FC236}">
                      <a16:creationId xmlns:a16="http://schemas.microsoft.com/office/drawing/2014/main" id="{60F0C84A-E8AD-8406-96B7-120968B8A6FC}"/>
                    </a:ext>
                  </a:extLst>
                </p:cNvPr>
                <p:cNvPicPr/>
                <p:nvPr/>
              </p:nvPicPr>
              <p:blipFill>
                <a:blip r:embed="rId12"/>
                <a:stretch>
                  <a:fillRect/>
                </a:stretch>
              </p:blipFill>
              <p:spPr>
                <a:xfrm>
                  <a:off x="5997448" y="2679632"/>
                  <a:ext cx="225720" cy="111600"/>
                </a:xfrm>
                <a:prstGeom prst="rect">
                  <a:avLst/>
                </a:prstGeom>
              </p:spPr>
            </p:pic>
          </mc:Fallback>
        </mc:AlternateContent>
      </p:grpSp>
    </p:spTree>
    <p:extLst>
      <p:ext uri="{BB962C8B-B14F-4D97-AF65-F5344CB8AC3E}">
        <p14:creationId xmlns:p14="http://schemas.microsoft.com/office/powerpoint/2010/main" val="3869025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30506-BA8C-990D-CB50-1EF489562D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8DB1D4-6A0D-9D65-235C-FAED4BACD060}"/>
              </a:ext>
            </a:extLst>
          </p:cNvPr>
          <p:cNvSpPr>
            <a:spLocks noGrp="1"/>
          </p:cNvSpPr>
          <p:nvPr>
            <p:ph type="title"/>
          </p:nvPr>
        </p:nvSpPr>
        <p:spPr>
          <a:xfrm>
            <a:off x="402742" y="-39801"/>
            <a:ext cx="11386515" cy="738664"/>
          </a:xfrm>
        </p:spPr>
        <p:txBody>
          <a:bodyPr/>
          <a:lstStyle/>
          <a:p>
            <a:r>
              <a:rPr lang="en-AU" dirty="0"/>
              <a:t>Minimum Password requirements</a:t>
            </a:r>
          </a:p>
        </p:txBody>
      </p:sp>
      <p:pic>
        <p:nvPicPr>
          <p:cNvPr id="3" name="Picture 2">
            <a:extLst>
              <a:ext uri="{FF2B5EF4-FFF2-40B4-BE49-F238E27FC236}">
                <a16:creationId xmlns:a16="http://schemas.microsoft.com/office/drawing/2014/main" id="{953A0752-42C3-2D4E-AA37-DAEEA367AE15}"/>
              </a:ext>
            </a:extLst>
          </p:cNvPr>
          <p:cNvPicPr>
            <a:picLocks noChangeAspect="1"/>
          </p:cNvPicPr>
          <p:nvPr/>
        </p:nvPicPr>
        <p:blipFill>
          <a:blip r:embed="rId2"/>
          <a:stretch>
            <a:fillRect/>
          </a:stretch>
        </p:blipFill>
        <p:spPr>
          <a:xfrm>
            <a:off x="2209800" y="1438260"/>
            <a:ext cx="7210478" cy="398147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8F8C1C7-36B8-0218-741B-747CCE595925}"/>
                  </a:ext>
                </a:extLst>
              </p14:cNvPr>
              <p14:cNvContentPartPr/>
              <p14:nvPr/>
            </p14:nvContentPartPr>
            <p14:xfrm>
              <a:off x="6886648" y="2059712"/>
              <a:ext cx="296640" cy="5040"/>
            </p14:xfrm>
          </p:contentPart>
        </mc:Choice>
        <mc:Fallback xmlns="">
          <p:pic>
            <p:nvPicPr>
              <p:cNvPr id="6" name="Ink 5">
                <a:extLst>
                  <a:ext uri="{FF2B5EF4-FFF2-40B4-BE49-F238E27FC236}">
                    <a16:creationId xmlns:a16="http://schemas.microsoft.com/office/drawing/2014/main" id="{78F8C1C7-36B8-0218-741B-747CCE595925}"/>
                  </a:ext>
                </a:extLst>
              </p:cNvPr>
              <p:cNvPicPr/>
              <p:nvPr/>
            </p:nvPicPr>
            <p:blipFill>
              <a:blip r:embed="rId4"/>
              <a:stretch>
                <a:fillRect/>
              </a:stretch>
            </p:blipFill>
            <p:spPr>
              <a:xfrm>
                <a:off x="6877648" y="2050712"/>
                <a:ext cx="3142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6F9B5AE-B11C-E1F4-6D9B-34AD6CB3A3AD}"/>
                  </a:ext>
                </a:extLst>
              </p14:cNvPr>
              <p14:cNvContentPartPr/>
              <p14:nvPr/>
            </p14:nvContentPartPr>
            <p14:xfrm>
              <a:off x="6891688" y="1981952"/>
              <a:ext cx="280800" cy="34560"/>
            </p14:xfrm>
          </p:contentPart>
        </mc:Choice>
        <mc:Fallback xmlns="">
          <p:pic>
            <p:nvPicPr>
              <p:cNvPr id="7" name="Ink 6">
                <a:extLst>
                  <a:ext uri="{FF2B5EF4-FFF2-40B4-BE49-F238E27FC236}">
                    <a16:creationId xmlns:a16="http://schemas.microsoft.com/office/drawing/2014/main" id="{36F9B5AE-B11C-E1F4-6D9B-34AD6CB3A3AD}"/>
                  </a:ext>
                </a:extLst>
              </p:cNvPr>
              <p:cNvPicPr/>
              <p:nvPr/>
            </p:nvPicPr>
            <p:blipFill>
              <a:blip r:embed="rId6"/>
              <a:stretch>
                <a:fillRect/>
              </a:stretch>
            </p:blipFill>
            <p:spPr>
              <a:xfrm>
                <a:off x="6882688" y="1973312"/>
                <a:ext cx="298440" cy="52200"/>
              </a:xfrm>
              <a:prstGeom prst="rect">
                <a:avLst/>
              </a:prstGeom>
            </p:spPr>
          </p:pic>
        </mc:Fallback>
      </mc:AlternateContent>
    </p:spTree>
    <p:extLst>
      <p:ext uri="{BB962C8B-B14F-4D97-AF65-F5344CB8AC3E}">
        <p14:creationId xmlns:p14="http://schemas.microsoft.com/office/powerpoint/2010/main" val="3827024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D39E5-F4AE-C9E7-694F-006CE3EEB32E}"/>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DF48434B-F918-AC92-9CA5-4F7ED22F8A7D}"/>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4C235014-B256-D484-3157-C4E2F61BEBC2}"/>
              </a:ext>
            </a:extLst>
          </p:cNvPr>
          <p:cNvSpPr>
            <a:spLocks noGrp="1"/>
          </p:cNvSpPr>
          <p:nvPr>
            <p:ph type="title"/>
          </p:nvPr>
        </p:nvSpPr>
        <p:spPr>
          <a:xfrm>
            <a:off x="402742" y="-39801"/>
            <a:ext cx="11386515" cy="738664"/>
          </a:xfrm>
        </p:spPr>
        <p:txBody>
          <a:bodyPr/>
          <a:lstStyle/>
          <a:p>
            <a:r>
              <a:rPr lang="en-AU" dirty="0"/>
              <a:t>Important points</a:t>
            </a:r>
          </a:p>
        </p:txBody>
      </p:sp>
      <p:sp>
        <p:nvSpPr>
          <p:cNvPr id="3" name="TextBox 2">
            <a:extLst>
              <a:ext uri="{FF2B5EF4-FFF2-40B4-BE49-F238E27FC236}">
                <a16:creationId xmlns:a16="http://schemas.microsoft.com/office/drawing/2014/main" id="{9078F79A-EB75-27E4-412C-2462C475E119}"/>
              </a:ext>
            </a:extLst>
          </p:cNvPr>
          <p:cNvSpPr txBox="1"/>
          <p:nvPr/>
        </p:nvSpPr>
        <p:spPr>
          <a:xfrm>
            <a:off x="533400" y="914400"/>
            <a:ext cx="10744200"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PasswordConfig object within a security profile is useful to setup password rules</a:t>
            </a:r>
          </a:p>
          <a:p>
            <a:pPr marL="285750" indent="-285750">
              <a:lnSpc>
                <a:spcPct val="200000"/>
              </a:lnSpc>
              <a:buFont typeface="Arial" panose="020B0604020202020204" pitchFamily="34" charset="0"/>
              <a:buChar char="•"/>
            </a:pPr>
            <a:r>
              <a:rPr lang="en-US" dirty="0">
                <a:solidFill>
                  <a:schemeClr val="bg1"/>
                </a:solidFill>
              </a:rPr>
              <a:t>For buyer user to view and purchase product, the following assignments are necessary: Product catalog assignment, Catalog buyer assignment and Price schedule assignments</a:t>
            </a:r>
          </a:p>
          <a:p>
            <a:pPr marL="285750" indent="-285750">
              <a:lnSpc>
                <a:spcPct val="200000"/>
              </a:lnSpc>
              <a:buFont typeface="Arial" panose="020B0604020202020204" pitchFamily="34" charset="0"/>
              <a:buChar char="•"/>
            </a:pPr>
            <a:r>
              <a:rPr lang="en-US" dirty="0">
                <a:solidFill>
                  <a:schemeClr val="bg1"/>
                </a:solidFill>
              </a:rPr>
              <a:t>PUT vs Patch Http verbs: Former creates or replaces an item with unique id but latter updates the item</a:t>
            </a:r>
          </a:p>
          <a:p>
            <a:pPr marL="285750" indent="-285750">
              <a:lnSpc>
                <a:spcPct val="200000"/>
              </a:lnSpc>
              <a:buFont typeface="Arial" panose="020B0604020202020204" pitchFamily="34" charset="0"/>
              <a:buChar char="•"/>
            </a:pPr>
            <a:endParaRPr lang="en-US" dirty="0">
              <a:solidFill>
                <a:schemeClr val="bg1"/>
              </a:solidFill>
            </a:endParaRPr>
          </a:p>
        </p:txBody>
      </p:sp>
      <p:grpSp>
        <p:nvGrpSpPr>
          <p:cNvPr id="7" name="Group 6">
            <a:extLst>
              <a:ext uri="{FF2B5EF4-FFF2-40B4-BE49-F238E27FC236}">
                <a16:creationId xmlns:a16="http://schemas.microsoft.com/office/drawing/2014/main" id="{5E6A8971-E272-65E9-5B6E-475E87EC6D83}"/>
              </a:ext>
            </a:extLst>
          </p:cNvPr>
          <p:cNvGrpSpPr/>
          <p:nvPr/>
        </p:nvGrpSpPr>
        <p:grpSpPr>
          <a:xfrm>
            <a:off x="7637248" y="2430152"/>
            <a:ext cx="360" cy="360"/>
            <a:chOff x="7637248" y="2430152"/>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FFD7CF4D-FAA7-F86F-8A9B-E50951C53607}"/>
                    </a:ext>
                  </a:extLst>
                </p14:cNvPr>
                <p14:cNvContentPartPr/>
                <p14:nvPr/>
              </p14:nvContentPartPr>
              <p14:xfrm>
                <a:off x="7637248" y="2430152"/>
                <a:ext cx="360" cy="360"/>
              </p14:xfrm>
            </p:contentPart>
          </mc:Choice>
          <mc:Fallback xmlns="">
            <p:pic>
              <p:nvPicPr>
                <p:cNvPr id="5" name="Ink 4">
                  <a:extLst>
                    <a:ext uri="{FF2B5EF4-FFF2-40B4-BE49-F238E27FC236}">
                      <a16:creationId xmlns:a16="http://schemas.microsoft.com/office/drawing/2014/main" id="{FFD7CF4D-FAA7-F86F-8A9B-E50951C53607}"/>
                    </a:ext>
                  </a:extLst>
                </p:cNvPr>
                <p:cNvPicPr/>
                <p:nvPr/>
              </p:nvPicPr>
              <p:blipFill>
                <a:blip r:embed="rId3"/>
                <a:stretch>
                  <a:fillRect/>
                </a:stretch>
              </p:blipFill>
              <p:spPr>
                <a:xfrm>
                  <a:off x="7619608" y="232215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C1994BC5-62E8-8957-67AA-58CD9BAE940D}"/>
                    </a:ext>
                  </a:extLst>
                </p14:cNvPr>
                <p14:cNvContentPartPr/>
                <p14:nvPr/>
              </p14:nvContentPartPr>
              <p14:xfrm>
                <a:off x="7637248" y="2430152"/>
                <a:ext cx="360" cy="360"/>
              </p14:xfrm>
            </p:contentPart>
          </mc:Choice>
          <mc:Fallback xmlns="">
            <p:pic>
              <p:nvPicPr>
                <p:cNvPr id="6" name="Ink 5">
                  <a:extLst>
                    <a:ext uri="{FF2B5EF4-FFF2-40B4-BE49-F238E27FC236}">
                      <a16:creationId xmlns:a16="http://schemas.microsoft.com/office/drawing/2014/main" id="{C1994BC5-62E8-8957-67AA-58CD9BAE940D}"/>
                    </a:ext>
                  </a:extLst>
                </p:cNvPr>
                <p:cNvPicPr/>
                <p:nvPr/>
              </p:nvPicPr>
              <p:blipFill>
                <a:blip r:embed="rId3"/>
                <a:stretch>
                  <a:fillRect/>
                </a:stretch>
              </p:blipFill>
              <p:spPr>
                <a:xfrm>
                  <a:off x="7619608" y="2322152"/>
                  <a:ext cx="36000" cy="216000"/>
                </a:xfrm>
                <a:prstGeom prst="rect">
                  <a:avLst/>
                </a:prstGeom>
              </p:spPr>
            </p:pic>
          </mc:Fallback>
        </mc:AlternateContent>
      </p:grpSp>
    </p:spTree>
    <p:extLst>
      <p:ext uri="{BB962C8B-B14F-4D97-AF65-F5344CB8AC3E}">
        <p14:creationId xmlns:p14="http://schemas.microsoft.com/office/powerpoint/2010/main" val="1202855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4BF5B-AC61-BBED-4A77-B565680BECA1}"/>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F3B570F1-BC1A-4213-D18D-F6C9CF837934}"/>
              </a:ext>
            </a:extLst>
          </p:cNvPr>
          <p:cNvSpPr>
            <a:spLocks noGrp="1"/>
          </p:cNvSpPr>
          <p:nvPr>
            <p:ph type="ftr" sz="quarter" idx="5"/>
          </p:nvPr>
        </p:nvSpPr>
        <p:spPr>
          <a:xfrm>
            <a:off x="4062335" y="6552623"/>
            <a:ext cx="3901440" cy="276999"/>
          </a:xfrm>
        </p:spPr>
        <p:txBody>
          <a:bodyPr/>
          <a:lstStyle/>
          <a:p>
            <a:r>
              <a:rPr lang="en-AU" dirty="0">
                <a:solidFill>
                  <a:srgbClr val="00B0F0"/>
                </a:solidFill>
              </a:rPr>
              <a:t>- NAVAN</a:t>
            </a:r>
          </a:p>
        </p:txBody>
      </p:sp>
      <p:sp>
        <p:nvSpPr>
          <p:cNvPr id="4" name="Title 3">
            <a:extLst>
              <a:ext uri="{FF2B5EF4-FFF2-40B4-BE49-F238E27FC236}">
                <a16:creationId xmlns:a16="http://schemas.microsoft.com/office/drawing/2014/main" id="{A0872EF5-9911-B5FF-3B9E-B2E357A2B903}"/>
              </a:ext>
            </a:extLst>
          </p:cNvPr>
          <p:cNvSpPr>
            <a:spLocks noGrp="1"/>
          </p:cNvSpPr>
          <p:nvPr>
            <p:ph type="title"/>
          </p:nvPr>
        </p:nvSpPr>
        <p:spPr>
          <a:xfrm>
            <a:off x="402742" y="-39801"/>
            <a:ext cx="11386515" cy="738664"/>
          </a:xfrm>
        </p:spPr>
        <p:txBody>
          <a:bodyPr/>
          <a:lstStyle/>
          <a:p>
            <a:r>
              <a:rPr lang="en-AU" dirty="0"/>
              <a:t>Quiz time</a:t>
            </a:r>
          </a:p>
        </p:txBody>
      </p:sp>
      <p:sp>
        <p:nvSpPr>
          <p:cNvPr id="3" name="TextBox 2">
            <a:extLst>
              <a:ext uri="{FF2B5EF4-FFF2-40B4-BE49-F238E27FC236}">
                <a16:creationId xmlns:a16="http://schemas.microsoft.com/office/drawing/2014/main" id="{4E6BDB58-D22C-A04C-BCAF-802B0C6FED40}"/>
              </a:ext>
            </a:extLst>
          </p:cNvPr>
          <p:cNvSpPr txBox="1"/>
          <p:nvPr/>
        </p:nvSpPr>
        <p:spPr>
          <a:xfrm>
            <a:off x="609600" y="1295400"/>
            <a:ext cx="10744200" cy="3338735"/>
          </a:xfrm>
          <a:prstGeom prst="rect">
            <a:avLst/>
          </a:prstGeom>
          <a:noFill/>
        </p:spPr>
        <p:txBody>
          <a:bodyPr wrap="square" rtlCol="0">
            <a:spAutoFit/>
          </a:bodyPr>
          <a:lstStyle/>
          <a:p>
            <a:pPr>
              <a:lnSpc>
                <a:spcPct val="200000"/>
              </a:lnSpc>
            </a:pPr>
            <a:r>
              <a:rPr lang="en-US" dirty="0">
                <a:solidFill>
                  <a:schemeClr val="bg1"/>
                </a:solidFill>
              </a:rPr>
              <a:t>While using the /password/reset endpoint, what does the </a:t>
            </a:r>
            <a:r>
              <a:rPr lang="en-US" dirty="0" err="1">
                <a:solidFill>
                  <a:schemeClr val="bg1"/>
                </a:solidFill>
              </a:rPr>
              <a:t>errorcode</a:t>
            </a:r>
            <a:r>
              <a:rPr lang="en-US" dirty="0">
                <a:solidFill>
                  <a:schemeClr val="bg1"/>
                </a:solidFill>
              </a:rPr>
              <a:t> </a:t>
            </a:r>
            <a:r>
              <a:rPr lang="en-US" dirty="0" err="1">
                <a:solidFill>
                  <a:schemeClr val="bg1"/>
                </a:solidFill>
              </a:rPr>
              <a:t>PasswordReset.InvalidVerification</a:t>
            </a:r>
            <a:r>
              <a:rPr lang="en-US" dirty="0">
                <a:solidFill>
                  <a:schemeClr val="bg1"/>
                </a:solidFill>
              </a:rPr>
              <a:t> mean?</a:t>
            </a:r>
          </a:p>
          <a:p>
            <a:pPr>
              <a:lnSpc>
                <a:spcPct val="200000"/>
              </a:lnSpc>
            </a:pPr>
            <a:endParaRPr lang="en-US" dirty="0">
              <a:solidFill>
                <a:schemeClr val="bg1"/>
              </a:solidFill>
            </a:endParaRPr>
          </a:p>
          <a:p>
            <a:pPr>
              <a:lnSpc>
                <a:spcPct val="200000"/>
              </a:lnSpc>
            </a:pPr>
            <a:r>
              <a:rPr lang="en-US" dirty="0">
                <a:solidFill>
                  <a:schemeClr val="bg1"/>
                </a:solidFill>
              </a:rPr>
              <a:t>a. Password reset attempt with expired token</a:t>
            </a:r>
          </a:p>
          <a:p>
            <a:pPr>
              <a:lnSpc>
                <a:spcPct val="200000"/>
              </a:lnSpc>
            </a:pPr>
            <a:r>
              <a:rPr lang="en-US" dirty="0">
                <a:solidFill>
                  <a:schemeClr val="bg1"/>
                </a:solidFill>
              </a:rPr>
              <a:t>b. User will need to wait until retrying again </a:t>
            </a:r>
          </a:p>
          <a:p>
            <a:pPr>
              <a:lnSpc>
                <a:spcPct val="200000"/>
              </a:lnSpc>
            </a:pPr>
            <a:r>
              <a:rPr lang="en-US" dirty="0">
                <a:solidFill>
                  <a:schemeClr val="bg1"/>
                </a:solidFill>
              </a:rPr>
              <a:t>c. Credit card information is wrong</a:t>
            </a:r>
          </a:p>
          <a:p>
            <a:pPr>
              <a:lnSpc>
                <a:spcPct val="200000"/>
              </a:lnSpc>
            </a:pPr>
            <a:r>
              <a:rPr lang="en-US" dirty="0">
                <a:solidFill>
                  <a:schemeClr val="bg1"/>
                </a:solidFill>
              </a:rPr>
              <a:t>d. The user is dead</a:t>
            </a:r>
          </a:p>
        </p:txBody>
      </p:sp>
      <p:sp>
        <p:nvSpPr>
          <p:cNvPr id="2" name="TextBox 1">
            <a:extLst>
              <a:ext uri="{FF2B5EF4-FFF2-40B4-BE49-F238E27FC236}">
                <a16:creationId xmlns:a16="http://schemas.microsoft.com/office/drawing/2014/main" id="{A8AC8E2E-876C-6C70-8FB7-FDD2E2011397}"/>
              </a:ext>
            </a:extLst>
          </p:cNvPr>
          <p:cNvSpPr txBox="1"/>
          <p:nvPr/>
        </p:nvSpPr>
        <p:spPr>
          <a:xfrm>
            <a:off x="3352800" y="5867400"/>
            <a:ext cx="5715000" cy="369332"/>
          </a:xfrm>
          <a:prstGeom prst="rect">
            <a:avLst/>
          </a:prstGeom>
          <a:noFill/>
        </p:spPr>
        <p:txBody>
          <a:bodyPr wrap="square" rtlCol="0">
            <a:spAutoFit/>
          </a:bodyPr>
          <a:lstStyle/>
          <a:p>
            <a:r>
              <a:rPr lang="en-US" dirty="0">
                <a:solidFill>
                  <a:schemeClr val="bg1"/>
                </a:solidFill>
                <a:hlinkClick r:id="rId2"/>
              </a:rPr>
              <a:t>https://ordercloud.io/knowledge-base/authentication</a:t>
            </a:r>
            <a:endParaRPr lang="en-US" dirty="0">
              <a:solidFill>
                <a:schemeClr val="bg1"/>
              </a:solidFill>
            </a:endParaRPr>
          </a:p>
        </p:txBody>
      </p:sp>
    </p:spTree>
    <p:extLst>
      <p:ext uri="{BB962C8B-B14F-4D97-AF65-F5344CB8AC3E}">
        <p14:creationId xmlns:p14="http://schemas.microsoft.com/office/powerpoint/2010/main" val="369868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CDE78-65FD-AD62-4265-94B22FD43F27}"/>
              </a:ext>
            </a:extLst>
          </p:cNvPr>
          <p:cNvSpPr txBox="1"/>
          <p:nvPr/>
        </p:nvSpPr>
        <p:spPr>
          <a:xfrm>
            <a:off x="4764058" y="75679"/>
            <a:ext cx="2663883" cy="400110"/>
          </a:xfrm>
          <a:prstGeom prst="rect">
            <a:avLst/>
          </a:prstGeom>
          <a:noFill/>
        </p:spPr>
        <p:txBody>
          <a:bodyPr wrap="square" rtlCol="0">
            <a:spAutoFit/>
          </a:bodyPr>
          <a:lstStyle/>
          <a:p>
            <a:r>
              <a:rPr lang="en-US" sz="2000" b="1" dirty="0">
                <a:solidFill>
                  <a:schemeClr val="bg1"/>
                </a:solidFill>
              </a:rPr>
              <a:t>Exam Competencies</a:t>
            </a:r>
          </a:p>
        </p:txBody>
      </p:sp>
      <p:pic>
        <p:nvPicPr>
          <p:cNvPr id="6" name="Picture 5">
            <a:extLst>
              <a:ext uri="{FF2B5EF4-FFF2-40B4-BE49-F238E27FC236}">
                <a16:creationId xmlns:a16="http://schemas.microsoft.com/office/drawing/2014/main" id="{7A14D0E6-B869-AFB7-44FB-88BAEDE6EFD6}"/>
              </a:ext>
            </a:extLst>
          </p:cNvPr>
          <p:cNvPicPr>
            <a:picLocks noChangeAspect="1"/>
          </p:cNvPicPr>
          <p:nvPr/>
        </p:nvPicPr>
        <p:blipFill>
          <a:blip r:embed="rId2"/>
          <a:stretch>
            <a:fillRect/>
          </a:stretch>
        </p:blipFill>
        <p:spPr>
          <a:xfrm>
            <a:off x="2438400" y="1600200"/>
            <a:ext cx="7391400" cy="4495800"/>
          </a:xfrm>
          <a:prstGeom prst="rect">
            <a:avLst/>
          </a:prstGeom>
        </p:spPr>
      </p:pic>
    </p:spTree>
    <p:extLst>
      <p:ext uri="{BB962C8B-B14F-4D97-AF65-F5344CB8AC3E}">
        <p14:creationId xmlns:p14="http://schemas.microsoft.com/office/powerpoint/2010/main" val="928533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801"/>
            <a:ext cx="11484457" cy="757555"/>
          </a:xfrm>
        </p:spPr>
        <p:txBody>
          <a:bodyPr/>
          <a:lstStyle/>
          <a:p>
            <a:r>
              <a:rPr lang="en-US" dirty="0"/>
              <a:t>References</a:t>
            </a:r>
          </a:p>
        </p:txBody>
      </p:sp>
      <p:sp>
        <p:nvSpPr>
          <p:cNvPr id="12" name="Text Placeholder 2">
            <a:extLst>
              <a:ext uri="{FF2B5EF4-FFF2-40B4-BE49-F238E27FC236}">
                <a16:creationId xmlns:a16="http://schemas.microsoft.com/office/drawing/2014/main" id="{2EAC5532-70E3-44EC-8B98-0E685EB79D9A}"/>
              </a:ext>
            </a:extLst>
          </p:cNvPr>
          <p:cNvSpPr>
            <a:spLocks noGrp="1"/>
          </p:cNvSpPr>
          <p:nvPr>
            <p:ph type="body" idx="1"/>
          </p:nvPr>
        </p:nvSpPr>
        <p:spPr>
          <a:xfrm>
            <a:off x="418833" y="609600"/>
            <a:ext cx="11408258" cy="2893100"/>
          </a:xfrm>
        </p:spPr>
        <p:txBody>
          <a:bodyPr/>
          <a:lstStyle/>
          <a:p>
            <a:endParaRPr lang="en-US" sz="2000" b="1" dirty="0">
              <a:solidFill>
                <a:schemeClr val="bg1"/>
              </a:solidFill>
              <a:hlinkClick r:id="rId2"/>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AU" dirty="0">
              <a:solidFill>
                <a:schemeClr val="bg1"/>
              </a:solidFill>
            </a:endParaRPr>
          </a:p>
          <a:p>
            <a:endParaRPr lang="en-US" dirty="0">
              <a:solidFill>
                <a:schemeClr val="bg1"/>
              </a:solidFill>
              <a:hlinkClick r:id="rId2">
                <a:extLst>
                  <a:ext uri="{A12FA001-AC4F-418D-AE19-62706E023703}">
                    <ahyp:hlinkClr xmlns:ahyp="http://schemas.microsoft.com/office/drawing/2018/hyperlinkcolor" val="tx"/>
                  </a:ext>
                </a:extLst>
              </a:hlinkClick>
            </a:endParaRPr>
          </a:p>
          <a:p>
            <a:endParaRPr lang="en-US" dirty="0">
              <a:solidFill>
                <a:schemeClr val="bg1"/>
              </a:solidFill>
              <a:hlinkClick r:id="rId2">
                <a:extLst>
                  <a:ext uri="{A12FA001-AC4F-418D-AE19-62706E023703}">
                    <ahyp:hlinkClr xmlns:ahyp="http://schemas.microsoft.com/office/drawing/2018/hyperlinkcolor" val="tx"/>
                  </a:ext>
                </a:extLst>
              </a:hlinkClick>
            </a:endParaRPr>
          </a:p>
          <a:p>
            <a:endParaRPr lang="en-US" dirty="0">
              <a:solidFill>
                <a:schemeClr val="bg1"/>
              </a:solidFill>
            </a:endParaRPr>
          </a:p>
          <a:p>
            <a:endParaRPr lang="en-US" sz="2400" b="1" dirty="0">
              <a:solidFill>
                <a:schemeClr val="bg1"/>
              </a:solidFill>
            </a:endParaRPr>
          </a:p>
          <a:p>
            <a:endParaRPr lang="en-US" dirty="0">
              <a:solidFill>
                <a:schemeClr val="bg1"/>
              </a:solidFill>
            </a:endParaRPr>
          </a:p>
        </p:txBody>
      </p:sp>
      <p:sp>
        <p:nvSpPr>
          <p:cNvPr id="3" name="Footer Placeholder 2">
            <a:extLst>
              <a:ext uri="{FF2B5EF4-FFF2-40B4-BE49-F238E27FC236}">
                <a16:creationId xmlns:a16="http://schemas.microsoft.com/office/drawing/2014/main" id="{4DB0BBCB-C6BD-4CD7-BC09-05284BAD396E}"/>
              </a:ext>
            </a:extLst>
          </p:cNvPr>
          <p:cNvSpPr>
            <a:spLocks noGrp="1"/>
          </p:cNvSpPr>
          <p:nvPr>
            <p:ph type="ftr" sz="quarter" idx="5"/>
          </p:nvPr>
        </p:nvSpPr>
        <p:spPr/>
        <p:txBody>
          <a:bodyPr/>
          <a:lstStyle/>
          <a:p>
            <a:r>
              <a:rPr lang="en-AU"/>
              <a:t>- NAVAN</a:t>
            </a:r>
          </a:p>
        </p:txBody>
      </p:sp>
      <p:sp>
        <p:nvSpPr>
          <p:cNvPr id="5" name="TextBox 4">
            <a:extLst>
              <a:ext uri="{FF2B5EF4-FFF2-40B4-BE49-F238E27FC236}">
                <a16:creationId xmlns:a16="http://schemas.microsoft.com/office/drawing/2014/main" id="{CDF43ADF-B724-4C60-B13A-D16B1C4EA6C7}"/>
              </a:ext>
            </a:extLst>
          </p:cNvPr>
          <p:cNvSpPr txBox="1"/>
          <p:nvPr/>
        </p:nvSpPr>
        <p:spPr>
          <a:xfrm>
            <a:off x="304800" y="994174"/>
            <a:ext cx="6172199" cy="369332"/>
          </a:xfrm>
          <a:prstGeom prst="rect">
            <a:avLst/>
          </a:prstGeom>
          <a:noFill/>
        </p:spPr>
        <p:txBody>
          <a:bodyPr wrap="square" rtlCol="0">
            <a:spAutoFit/>
          </a:bodyPr>
          <a:lstStyle/>
          <a:p>
            <a:r>
              <a:rPr lang="en-AU" dirty="0">
                <a:solidFill>
                  <a:schemeClr val="bg1"/>
                </a:solidFill>
              </a:rPr>
              <a:t>https://ordercloud.io/  </a:t>
            </a:r>
          </a:p>
        </p:txBody>
      </p:sp>
    </p:spTree>
    <p:extLst>
      <p:ext uri="{BB962C8B-B14F-4D97-AF65-F5344CB8AC3E}">
        <p14:creationId xmlns:p14="http://schemas.microsoft.com/office/powerpoint/2010/main" val="402690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888AA-5CB3-8833-9AB1-A3A9E3CEB92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F6F6AB1-D9FE-BA18-E044-69E4165E6C9F}"/>
              </a:ext>
            </a:extLst>
          </p:cNvPr>
          <p:cNvSpPr txBox="1"/>
          <p:nvPr/>
        </p:nvSpPr>
        <p:spPr>
          <a:xfrm>
            <a:off x="4764058" y="75679"/>
            <a:ext cx="2663883" cy="400110"/>
          </a:xfrm>
          <a:prstGeom prst="rect">
            <a:avLst/>
          </a:prstGeom>
          <a:noFill/>
        </p:spPr>
        <p:txBody>
          <a:bodyPr wrap="square" rtlCol="0">
            <a:spAutoFit/>
          </a:bodyPr>
          <a:lstStyle/>
          <a:p>
            <a:r>
              <a:rPr lang="en-US" sz="2000" b="1" dirty="0">
                <a:solidFill>
                  <a:schemeClr val="bg1"/>
                </a:solidFill>
              </a:rPr>
              <a:t>Exam Question Split-up</a:t>
            </a:r>
          </a:p>
        </p:txBody>
      </p:sp>
      <p:graphicFrame>
        <p:nvGraphicFramePr>
          <p:cNvPr id="2" name="Table 1">
            <a:extLst>
              <a:ext uri="{FF2B5EF4-FFF2-40B4-BE49-F238E27FC236}">
                <a16:creationId xmlns:a16="http://schemas.microsoft.com/office/drawing/2014/main" id="{FD1BED6C-5453-4B82-A5CB-BA711D38A4B0}"/>
              </a:ext>
            </a:extLst>
          </p:cNvPr>
          <p:cNvGraphicFramePr>
            <a:graphicFrameLocks noGrp="1"/>
          </p:cNvGraphicFramePr>
          <p:nvPr>
            <p:extLst>
              <p:ext uri="{D42A27DB-BD31-4B8C-83A1-F6EECF244321}">
                <p14:modId xmlns:p14="http://schemas.microsoft.com/office/powerpoint/2010/main" val="1270928633"/>
              </p:ext>
            </p:extLst>
          </p:nvPr>
        </p:nvGraphicFramePr>
        <p:xfrm>
          <a:off x="6553200" y="1066800"/>
          <a:ext cx="5268226" cy="3291840"/>
        </p:xfrm>
        <a:graphic>
          <a:graphicData uri="http://schemas.openxmlformats.org/drawingml/2006/table">
            <a:tbl>
              <a:tblPr firstRow="1" bandRow="1">
                <a:tableStyleId>{5C22544A-7EE6-4342-B048-85BDC9FD1C3A}</a:tableStyleId>
              </a:tblPr>
              <a:tblGrid>
                <a:gridCol w="3423638">
                  <a:extLst>
                    <a:ext uri="{9D8B030D-6E8A-4147-A177-3AD203B41FA5}">
                      <a16:colId xmlns:a16="http://schemas.microsoft.com/office/drawing/2014/main" val="3711146049"/>
                    </a:ext>
                  </a:extLst>
                </a:gridCol>
                <a:gridCol w="1844588">
                  <a:extLst>
                    <a:ext uri="{9D8B030D-6E8A-4147-A177-3AD203B41FA5}">
                      <a16:colId xmlns:a16="http://schemas.microsoft.com/office/drawing/2014/main" val="3770666418"/>
                    </a:ext>
                  </a:extLst>
                </a:gridCol>
              </a:tblGrid>
              <a:tr h="338667">
                <a:tc>
                  <a:txBody>
                    <a:bodyPr/>
                    <a:lstStyle/>
                    <a:p>
                      <a:r>
                        <a:rPr lang="en-US" dirty="0"/>
                        <a:t>Competency</a:t>
                      </a:r>
                    </a:p>
                  </a:txBody>
                  <a:tcPr/>
                </a:tc>
                <a:tc>
                  <a:txBody>
                    <a:bodyPr/>
                    <a:lstStyle/>
                    <a:p>
                      <a:r>
                        <a:rPr lang="en-US" dirty="0"/>
                        <a:t>No. of questions</a:t>
                      </a:r>
                    </a:p>
                  </a:txBody>
                  <a:tcPr/>
                </a:tc>
                <a:extLst>
                  <a:ext uri="{0D108BD9-81ED-4DB2-BD59-A6C34878D82A}">
                    <a16:rowId xmlns:a16="http://schemas.microsoft.com/office/drawing/2014/main" val="1779164546"/>
                  </a:ext>
                </a:extLst>
              </a:tr>
              <a:tr h="338667">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675163687"/>
                  </a:ext>
                </a:extLst>
              </a:tr>
              <a:tr h="338667">
                <a:tc>
                  <a:txBody>
                    <a:bodyPr/>
                    <a:lstStyle/>
                    <a:p>
                      <a:r>
                        <a:rPr lang="en-US" dirty="0"/>
                        <a:t>2</a:t>
                      </a:r>
                    </a:p>
                  </a:txBody>
                  <a:tcPr/>
                </a:tc>
                <a:tc>
                  <a:txBody>
                    <a:bodyPr/>
                    <a:lstStyle/>
                    <a:p>
                      <a:r>
                        <a:rPr lang="en-US" dirty="0"/>
                        <a:t>6</a:t>
                      </a:r>
                    </a:p>
                  </a:txBody>
                  <a:tcPr/>
                </a:tc>
                <a:extLst>
                  <a:ext uri="{0D108BD9-81ED-4DB2-BD59-A6C34878D82A}">
                    <a16:rowId xmlns:a16="http://schemas.microsoft.com/office/drawing/2014/main" val="509202925"/>
                  </a:ext>
                </a:extLst>
              </a:tr>
              <a:tr h="338667">
                <a:tc>
                  <a:txBody>
                    <a:bodyPr/>
                    <a:lstStyle/>
                    <a:p>
                      <a:r>
                        <a:rPr lang="en-US" dirty="0"/>
                        <a:t>3</a:t>
                      </a:r>
                    </a:p>
                  </a:txBody>
                  <a:tcPr/>
                </a:tc>
                <a:tc>
                  <a:txBody>
                    <a:bodyPr/>
                    <a:lstStyle/>
                    <a:p>
                      <a:r>
                        <a:rPr lang="en-US" dirty="0"/>
                        <a:t>7</a:t>
                      </a:r>
                    </a:p>
                  </a:txBody>
                  <a:tcPr/>
                </a:tc>
                <a:extLst>
                  <a:ext uri="{0D108BD9-81ED-4DB2-BD59-A6C34878D82A}">
                    <a16:rowId xmlns:a16="http://schemas.microsoft.com/office/drawing/2014/main" val="2390683699"/>
                  </a:ext>
                </a:extLst>
              </a:tr>
              <a:tr h="338667">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789608"/>
                  </a:ext>
                </a:extLst>
              </a:tr>
              <a:tr h="338667">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3400362389"/>
                  </a:ext>
                </a:extLst>
              </a:tr>
              <a:tr h="338667">
                <a:tc>
                  <a:txBody>
                    <a:bodyPr/>
                    <a:lstStyle/>
                    <a:p>
                      <a:r>
                        <a:rPr lang="en-US" dirty="0"/>
                        <a:t>6</a:t>
                      </a:r>
                    </a:p>
                  </a:txBody>
                  <a:tcPr/>
                </a:tc>
                <a:tc>
                  <a:txBody>
                    <a:bodyPr/>
                    <a:lstStyle/>
                    <a:p>
                      <a:r>
                        <a:rPr lang="en-US" dirty="0"/>
                        <a:t>9</a:t>
                      </a:r>
                    </a:p>
                  </a:txBody>
                  <a:tcPr/>
                </a:tc>
                <a:extLst>
                  <a:ext uri="{0D108BD9-81ED-4DB2-BD59-A6C34878D82A}">
                    <a16:rowId xmlns:a16="http://schemas.microsoft.com/office/drawing/2014/main" val="3602132759"/>
                  </a:ext>
                </a:extLst>
              </a:tr>
              <a:tr h="338667">
                <a:tc>
                  <a:txBody>
                    <a:bodyPr/>
                    <a:lstStyle/>
                    <a:p>
                      <a:r>
                        <a:rPr lang="en-US" dirty="0"/>
                        <a:t>7</a:t>
                      </a:r>
                    </a:p>
                  </a:txBody>
                  <a:tcPr/>
                </a:tc>
                <a:tc>
                  <a:txBody>
                    <a:bodyPr/>
                    <a:lstStyle/>
                    <a:p>
                      <a:r>
                        <a:rPr lang="en-US" dirty="0"/>
                        <a:t>4</a:t>
                      </a:r>
                    </a:p>
                  </a:txBody>
                  <a:tcPr/>
                </a:tc>
                <a:extLst>
                  <a:ext uri="{0D108BD9-81ED-4DB2-BD59-A6C34878D82A}">
                    <a16:rowId xmlns:a16="http://schemas.microsoft.com/office/drawing/2014/main" val="2541159427"/>
                  </a:ext>
                </a:extLst>
              </a:tr>
              <a:tr h="338667">
                <a:tc>
                  <a:txBody>
                    <a:bodyPr/>
                    <a:lstStyle/>
                    <a:p>
                      <a:r>
                        <a:rPr lang="en-US" b="1" dirty="0"/>
                        <a:t>Total</a:t>
                      </a:r>
                    </a:p>
                  </a:txBody>
                  <a:tcPr/>
                </a:tc>
                <a:tc>
                  <a:txBody>
                    <a:bodyPr/>
                    <a:lstStyle/>
                    <a:p>
                      <a:r>
                        <a:rPr lang="en-US" b="1" dirty="0"/>
                        <a:t>40</a:t>
                      </a:r>
                    </a:p>
                  </a:txBody>
                  <a:tcPr/>
                </a:tc>
                <a:extLst>
                  <a:ext uri="{0D108BD9-81ED-4DB2-BD59-A6C34878D82A}">
                    <a16:rowId xmlns:a16="http://schemas.microsoft.com/office/drawing/2014/main" val="2299590399"/>
                  </a:ext>
                </a:extLst>
              </a:tr>
            </a:tbl>
          </a:graphicData>
        </a:graphic>
      </p:graphicFrame>
      <p:pic>
        <p:nvPicPr>
          <p:cNvPr id="6" name="Picture 5">
            <a:extLst>
              <a:ext uri="{FF2B5EF4-FFF2-40B4-BE49-F238E27FC236}">
                <a16:creationId xmlns:a16="http://schemas.microsoft.com/office/drawing/2014/main" id="{4CA651CB-FACE-596C-3801-307E88D47B79}"/>
              </a:ext>
            </a:extLst>
          </p:cNvPr>
          <p:cNvPicPr>
            <a:picLocks noChangeAspect="1"/>
          </p:cNvPicPr>
          <p:nvPr/>
        </p:nvPicPr>
        <p:blipFill>
          <a:blip r:embed="rId2"/>
          <a:stretch>
            <a:fillRect/>
          </a:stretch>
        </p:blipFill>
        <p:spPr>
          <a:xfrm>
            <a:off x="228600" y="990600"/>
            <a:ext cx="6060897" cy="5715000"/>
          </a:xfrm>
          <a:prstGeom prst="rect">
            <a:avLst/>
          </a:prstGeom>
        </p:spPr>
      </p:pic>
    </p:spTree>
    <p:extLst>
      <p:ext uri="{BB962C8B-B14F-4D97-AF65-F5344CB8AC3E}">
        <p14:creationId xmlns:p14="http://schemas.microsoft.com/office/powerpoint/2010/main" val="196121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6DAA43E-E08E-8384-B0ED-CD1568641E01}"/>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086D9F37-9713-2F46-0577-C178A43C4554}"/>
              </a:ext>
            </a:extLst>
          </p:cNvPr>
          <p:cNvSpPr txBox="1"/>
          <p:nvPr/>
        </p:nvSpPr>
        <p:spPr>
          <a:xfrm>
            <a:off x="384400" y="2638886"/>
            <a:ext cx="1159016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alibri"/>
                <a:ea typeface="+mn-ea"/>
                <a:cs typeface="+mn-cs"/>
              </a:rPr>
              <a:t>Competency 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prstClr val="white"/>
                </a:solidFill>
                <a:latin typeface="Calibri"/>
              </a:rPr>
              <a:t>OrderCloud Architecture and Conventions</a:t>
            </a:r>
          </a:p>
        </p:txBody>
      </p:sp>
    </p:spTree>
    <p:extLst>
      <p:ext uri="{BB962C8B-B14F-4D97-AF65-F5344CB8AC3E}">
        <p14:creationId xmlns:p14="http://schemas.microsoft.com/office/powerpoint/2010/main" val="126114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D4DC3-051C-CE35-1B0A-7B4858030CC4}"/>
            </a:ext>
          </a:extLst>
        </p:cNvPr>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147F3203-7249-4455-82D9-B3B199E8DBD8}"/>
              </a:ext>
            </a:extLst>
          </p:cNvPr>
          <p:cNvSpPr>
            <a:spLocks noGrp="1"/>
          </p:cNvSpPr>
          <p:nvPr>
            <p:ph type="ftr" sz="quarter" idx="5"/>
          </p:nvPr>
        </p:nvSpPr>
        <p:spPr>
          <a:xfrm>
            <a:off x="4062335" y="6552623"/>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B0F0"/>
                </a:solidFill>
                <a:effectLst/>
                <a:uLnTx/>
                <a:uFillTx/>
                <a:latin typeface="Calibri"/>
                <a:ea typeface="+mn-ea"/>
                <a:cs typeface="+mn-cs"/>
              </a:rPr>
              <a:t>- NAVAN</a:t>
            </a:r>
          </a:p>
        </p:txBody>
      </p:sp>
      <p:sp>
        <p:nvSpPr>
          <p:cNvPr id="4" name="Title 3">
            <a:extLst>
              <a:ext uri="{FF2B5EF4-FFF2-40B4-BE49-F238E27FC236}">
                <a16:creationId xmlns:a16="http://schemas.microsoft.com/office/drawing/2014/main" id="{6A5F2ABD-DC49-623C-EE7F-F739355BA975}"/>
              </a:ext>
            </a:extLst>
          </p:cNvPr>
          <p:cNvSpPr>
            <a:spLocks noGrp="1"/>
          </p:cNvSpPr>
          <p:nvPr>
            <p:ph type="title"/>
          </p:nvPr>
        </p:nvSpPr>
        <p:spPr>
          <a:xfrm>
            <a:off x="402742" y="-39801"/>
            <a:ext cx="11386515" cy="738664"/>
          </a:xfrm>
        </p:spPr>
        <p:txBody>
          <a:bodyPr/>
          <a:lstStyle/>
          <a:p>
            <a:r>
              <a:rPr lang="en-AU" dirty="0"/>
              <a:t>What is </a:t>
            </a:r>
            <a:r>
              <a:rPr lang="en-AU" dirty="0" err="1"/>
              <a:t>OrderCloud</a:t>
            </a:r>
            <a:r>
              <a:rPr lang="en-AU" dirty="0"/>
              <a:t>?</a:t>
            </a:r>
          </a:p>
        </p:txBody>
      </p:sp>
      <p:sp>
        <p:nvSpPr>
          <p:cNvPr id="10" name="Oval 9">
            <a:extLst>
              <a:ext uri="{FF2B5EF4-FFF2-40B4-BE49-F238E27FC236}">
                <a16:creationId xmlns:a16="http://schemas.microsoft.com/office/drawing/2014/main" id="{0932D1B8-3BD6-39A6-8482-C3ED43E9342D}"/>
              </a:ext>
            </a:extLst>
          </p:cNvPr>
          <p:cNvSpPr/>
          <p:nvPr/>
        </p:nvSpPr>
        <p:spPr>
          <a:xfrm>
            <a:off x="8267700" y="1671793"/>
            <a:ext cx="2362200" cy="9144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Language Agnostic</a:t>
            </a:r>
          </a:p>
        </p:txBody>
      </p:sp>
      <p:sp>
        <p:nvSpPr>
          <p:cNvPr id="11" name="Oval 10">
            <a:extLst>
              <a:ext uri="{FF2B5EF4-FFF2-40B4-BE49-F238E27FC236}">
                <a16:creationId xmlns:a16="http://schemas.microsoft.com/office/drawing/2014/main" id="{53127F13-76CF-5F08-C099-15AA6D9A0ECF}"/>
              </a:ext>
            </a:extLst>
          </p:cNvPr>
          <p:cNvSpPr/>
          <p:nvPr/>
        </p:nvSpPr>
        <p:spPr>
          <a:xfrm>
            <a:off x="8915400" y="3053800"/>
            <a:ext cx="2362200" cy="9144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Multiple SDK Support</a:t>
            </a:r>
          </a:p>
        </p:txBody>
      </p:sp>
      <p:sp>
        <p:nvSpPr>
          <p:cNvPr id="12" name="Oval 11">
            <a:extLst>
              <a:ext uri="{FF2B5EF4-FFF2-40B4-BE49-F238E27FC236}">
                <a16:creationId xmlns:a16="http://schemas.microsoft.com/office/drawing/2014/main" id="{EA79122F-1324-5657-4AF4-C7099A57C1C3}"/>
              </a:ext>
            </a:extLst>
          </p:cNvPr>
          <p:cNvSpPr/>
          <p:nvPr/>
        </p:nvSpPr>
        <p:spPr>
          <a:xfrm>
            <a:off x="1371600" y="4611613"/>
            <a:ext cx="23622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JSON-over-Http</a:t>
            </a:r>
          </a:p>
        </p:txBody>
      </p:sp>
      <p:sp>
        <p:nvSpPr>
          <p:cNvPr id="13" name="Oval 12">
            <a:extLst>
              <a:ext uri="{FF2B5EF4-FFF2-40B4-BE49-F238E27FC236}">
                <a16:creationId xmlns:a16="http://schemas.microsoft.com/office/drawing/2014/main" id="{0A4B6B3B-72A2-8C73-09D7-491A021E3DBA}"/>
              </a:ext>
            </a:extLst>
          </p:cNvPr>
          <p:cNvSpPr/>
          <p:nvPr/>
        </p:nvSpPr>
        <p:spPr>
          <a:xfrm>
            <a:off x="1371600" y="1639813"/>
            <a:ext cx="2362200" cy="9144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API-First</a:t>
            </a:r>
          </a:p>
        </p:txBody>
      </p:sp>
      <p:sp>
        <p:nvSpPr>
          <p:cNvPr id="14" name="Oval 13">
            <a:extLst>
              <a:ext uri="{FF2B5EF4-FFF2-40B4-BE49-F238E27FC236}">
                <a16:creationId xmlns:a16="http://schemas.microsoft.com/office/drawing/2014/main" id="{0C0D0E8E-9822-1B75-5FCB-3EF589B7E5BA}"/>
              </a:ext>
            </a:extLst>
          </p:cNvPr>
          <p:cNvSpPr/>
          <p:nvPr/>
        </p:nvSpPr>
        <p:spPr>
          <a:xfrm>
            <a:off x="4800600" y="4698378"/>
            <a:ext cx="2362200" cy="91440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OAuth 2 Specification</a:t>
            </a:r>
          </a:p>
        </p:txBody>
      </p:sp>
      <p:sp>
        <p:nvSpPr>
          <p:cNvPr id="15" name="Oval 14">
            <a:extLst>
              <a:ext uri="{FF2B5EF4-FFF2-40B4-BE49-F238E27FC236}">
                <a16:creationId xmlns:a16="http://schemas.microsoft.com/office/drawing/2014/main" id="{17979E1B-9D6A-4126-EE07-3EEF983179DE}"/>
              </a:ext>
            </a:extLst>
          </p:cNvPr>
          <p:cNvSpPr/>
          <p:nvPr/>
        </p:nvSpPr>
        <p:spPr>
          <a:xfrm>
            <a:off x="8077200" y="4740268"/>
            <a:ext cx="2362200" cy="9144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Open API 3.0 Specification</a:t>
            </a:r>
          </a:p>
        </p:txBody>
      </p:sp>
      <p:sp>
        <p:nvSpPr>
          <p:cNvPr id="16" name="Oval 15">
            <a:extLst>
              <a:ext uri="{FF2B5EF4-FFF2-40B4-BE49-F238E27FC236}">
                <a16:creationId xmlns:a16="http://schemas.microsoft.com/office/drawing/2014/main" id="{76559313-0383-8231-1827-9E57901B0D20}"/>
              </a:ext>
            </a:extLst>
          </p:cNvPr>
          <p:cNvSpPr/>
          <p:nvPr/>
        </p:nvSpPr>
        <p:spPr>
          <a:xfrm>
            <a:off x="6095999" y="3150190"/>
            <a:ext cx="2362200" cy="91440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SSL Support</a:t>
            </a:r>
          </a:p>
        </p:txBody>
      </p:sp>
      <p:sp>
        <p:nvSpPr>
          <p:cNvPr id="17" name="Oval 16">
            <a:extLst>
              <a:ext uri="{FF2B5EF4-FFF2-40B4-BE49-F238E27FC236}">
                <a16:creationId xmlns:a16="http://schemas.microsoft.com/office/drawing/2014/main" id="{395FB82E-D982-D6E4-0E8B-0D7CBA43348E}"/>
              </a:ext>
            </a:extLst>
          </p:cNvPr>
          <p:cNvSpPr/>
          <p:nvPr/>
        </p:nvSpPr>
        <p:spPr>
          <a:xfrm>
            <a:off x="4724400" y="1602002"/>
            <a:ext cx="2362200" cy="9144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RESTful APIs</a:t>
            </a:r>
          </a:p>
        </p:txBody>
      </p:sp>
      <p:sp>
        <p:nvSpPr>
          <p:cNvPr id="2" name="Oval 1">
            <a:extLst>
              <a:ext uri="{FF2B5EF4-FFF2-40B4-BE49-F238E27FC236}">
                <a16:creationId xmlns:a16="http://schemas.microsoft.com/office/drawing/2014/main" id="{39972251-B018-AC91-1D0D-CD1C0B83CB5F}"/>
              </a:ext>
            </a:extLst>
          </p:cNvPr>
          <p:cNvSpPr/>
          <p:nvPr/>
        </p:nvSpPr>
        <p:spPr>
          <a:xfrm>
            <a:off x="685800" y="3106740"/>
            <a:ext cx="2362200" cy="914400"/>
          </a:xfrm>
          <a:prstGeom prst="ellipse">
            <a:avLst/>
          </a:prstGeom>
          <a:solidFill>
            <a:schemeClr val="accent6">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Headless Architecture</a:t>
            </a:r>
          </a:p>
        </p:txBody>
      </p:sp>
      <p:sp>
        <p:nvSpPr>
          <p:cNvPr id="3" name="Oval 2">
            <a:extLst>
              <a:ext uri="{FF2B5EF4-FFF2-40B4-BE49-F238E27FC236}">
                <a16:creationId xmlns:a16="http://schemas.microsoft.com/office/drawing/2014/main" id="{FFC497C0-4075-3AF0-74ED-910594BD14A5}"/>
              </a:ext>
            </a:extLst>
          </p:cNvPr>
          <p:cNvSpPr/>
          <p:nvPr/>
        </p:nvSpPr>
        <p:spPr>
          <a:xfrm>
            <a:off x="3390899" y="3115174"/>
            <a:ext cx="2362200" cy="914400"/>
          </a:xfrm>
          <a:prstGeom prst="ellipse">
            <a:avLst/>
          </a:prstGeom>
          <a:solidFill>
            <a:schemeClr val="accent5">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
        <p:nvSpPr>
          <p:cNvPr id="5" name="TextBox 4">
            <a:extLst>
              <a:ext uri="{FF2B5EF4-FFF2-40B4-BE49-F238E27FC236}">
                <a16:creationId xmlns:a16="http://schemas.microsoft.com/office/drawing/2014/main" id="{7A5D3AEF-7571-F351-780F-4748DE0683E7}"/>
              </a:ext>
            </a:extLst>
          </p:cNvPr>
          <p:cNvSpPr txBox="1"/>
          <p:nvPr/>
        </p:nvSpPr>
        <p:spPr>
          <a:xfrm>
            <a:off x="1447800" y="1000293"/>
            <a:ext cx="9372600" cy="369332"/>
          </a:xfrm>
          <a:prstGeom prst="rect">
            <a:avLst/>
          </a:prstGeom>
          <a:noFill/>
        </p:spPr>
        <p:txBody>
          <a:bodyPr wrap="square" rtlCol="0">
            <a:spAutoFit/>
          </a:bodyPr>
          <a:lstStyle/>
          <a:p>
            <a:r>
              <a:rPr lang="en-US" dirty="0">
                <a:solidFill>
                  <a:schemeClr val="bg1"/>
                </a:solidFill>
              </a:rPr>
              <a:t>Sitecore OrderCloud is a cloud-based, API-first, and headless marketplace development platform.</a:t>
            </a:r>
          </a:p>
        </p:txBody>
      </p:sp>
      <p:sp>
        <p:nvSpPr>
          <p:cNvPr id="6" name="TextBox 5">
            <a:extLst>
              <a:ext uri="{FF2B5EF4-FFF2-40B4-BE49-F238E27FC236}">
                <a16:creationId xmlns:a16="http://schemas.microsoft.com/office/drawing/2014/main" id="{CB06CABE-60AA-6408-C50C-1F87B240FB32}"/>
              </a:ext>
            </a:extLst>
          </p:cNvPr>
          <p:cNvSpPr txBox="1"/>
          <p:nvPr/>
        </p:nvSpPr>
        <p:spPr>
          <a:xfrm>
            <a:off x="2639960" y="6078540"/>
            <a:ext cx="6912077" cy="369332"/>
          </a:xfrm>
          <a:prstGeom prst="rect">
            <a:avLst/>
          </a:prstGeom>
          <a:noFill/>
        </p:spPr>
        <p:txBody>
          <a:bodyPr wrap="square" rtlCol="0">
            <a:spAutoFit/>
          </a:bodyPr>
          <a:lstStyle/>
          <a:p>
            <a:r>
              <a:rPr lang="en-US" dirty="0">
                <a:solidFill>
                  <a:schemeClr val="bg1"/>
                </a:solidFill>
              </a:rPr>
              <a:t>MACH Architecture: Microservices, API-First, Cloud-native, Headless</a:t>
            </a:r>
          </a:p>
        </p:txBody>
      </p:sp>
    </p:spTree>
    <p:extLst>
      <p:ext uri="{BB962C8B-B14F-4D97-AF65-F5344CB8AC3E}">
        <p14:creationId xmlns:p14="http://schemas.microsoft.com/office/powerpoint/2010/main" val="280324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2D050"/>
        </a:solidFill>
        <a:ln>
          <a:solidFill>
            <a:srgbClr val="FFFF00"/>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9059</TotalTime>
  <Words>2426</Words>
  <Application>Microsoft Office PowerPoint</Application>
  <PresentationFormat>Widescreen</PresentationFormat>
  <Paragraphs>380</Paragraphs>
  <Slides>60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60</vt:i4>
      </vt:variant>
    </vt:vector>
  </HeadingPairs>
  <TitlesOfParts>
    <vt:vector size="69" baseType="lpstr">
      <vt:lpstr>Arial</vt:lpstr>
      <vt:lpstr>Calibri</vt:lpstr>
      <vt:lpstr>Calibri Light</vt:lpstr>
      <vt:lpstr>Carlito</vt:lpstr>
      <vt:lpstr>Trebuchet MS</vt:lpstr>
      <vt:lpstr>Wingdings</vt:lpstr>
      <vt:lpstr>Office Theme</vt:lpstr>
      <vt:lpstr>1_Office Theme</vt:lpstr>
      <vt:lpstr>2_Office Theme</vt:lpstr>
      <vt:lpstr>Sitecore OrderCloud Certification SITECORE USER GROUP Coimbatore   Feb 24, 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OrderCloud?</vt:lpstr>
      <vt:lpstr>Third-party integration</vt:lpstr>
      <vt:lpstr>Platform extensibility</vt:lpstr>
      <vt:lpstr>Me Endpoints</vt:lpstr>
      <vt:lpstr>Me and My Stuff Entities</vt:lpstr>
      <vt:lpstr>Building Blocks</vt:lpstr>
      <vt:lpstr>OrderCloud Basics</vt:lpstr>
      <vt:lpstr>OrderCloud Basics</vt:lpstr>
      <vt:lpstr>Commerce Strategies</vt:lpstr>
      <vt:lpstr>Commerce Strategies</vt:lpstr>
      <vt:lpstr>Segment and Persona</vt:lpstr>
      <vt:lpstr>Segment and Persona</vt:lpstr>
      <vt:lpstr>Important points</vt:lpstr>
      <vt:lpstr>PowerPoint Presentation</vt:lpstr>
      <vt:lpstr>Order Checkout Integration Event</vt:lpstr>
      <vt:lpstr>OrderReturn Integration Event type</vt:lpstr>
      <vt:lpstr>Important points</vt:lpstr>
      <vt:lpstr>Important points</vt:lpstr>
      <vt:lpstr>Quiz time</vt:lpstr>
      <vt:lpstr>PowerPoint Presentation</vt:lpstr>
      <vt:lpstr>API Client User Access</vt:lpstr>
      <vt:lpstr>API Client End points</vt:lpstr>
      <vt:lpstr>Authentication - Order Cloud Workflows</vt:lpstr>
      <vt:lpstr>Token Durations</vt:lpstr>
      <vt:lpstr>Important points</vt:lpstr>
      <vt:lpstr>Quiz time</vt:lpstr>
      <vt:lpstr>Quiz time</vt:lpstr>
      <vt:lpstr>PowerPoint Presentation</vt:lpstr>
      <vt:lpstr>Environments</vt:lpstr>
      <vt:lpstr>Important points</vt:lpstr>
      <vt:lpstr>Quiz time</vt:lpstr>
      <vt:lpstr>PowerPoint Presentation</vt:lpstr>
      <vt:lpstr>MP / Catalog / Category</vt:lpstr>
      <vt:lpstr>Buyer Product visibility requirements</vt:lpstr>
      <vt:lpstr>Specs</vt:lpstr>
      <vt:lpstr>Important Points</vt:lpstr>
      <vt:lpstr>Quiz time</vt:lpstr>
      <vt:lpstr>PowerPoint Presentation</vt:lpstr>
      <vt:lpstr>Order Direction</vt:lpstr>
      <vt:lpstr>Order Direction</vt:lpstr>
      <vt:lpstr>Order Statuses</vt:lpstr>
      <vt:lpstr>Different payment methods</vt:lpstr>
      <vt:lpstr>Eligible Expression vs Value Expression</vt:lpstr>
      <vt:lpstr>Important points</vt:lpstr>
      <vt:lpstr>Quiz time</vt:lpstr>
      <vt:lpstr>Quiz time</vt:lpstr>
      <vt:lpstr>PowerPoint Presentation</vt:lpstr>
      <vt:lpstr>Unsuccessful Http Status Codes</vt:lpstr>
      <vt:lpstr>Minimum Password requirements</vt:lpstr>
      <vt:lpstr>Important points</vt:lpstr>
      <vt:lpstr>Quiz time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 OFF EVENT SITECORE USER GROUP PUNE MAY 23, 2020</dc:title>
  <dc:creator>navadmin</dc:creator>
  <cp:lastModifiedBy>Navaneeth Sundarrajan</cp:lastModifiedBy>
  <cp:revision>627</cp:revision>
  <dcterms:created xsi:type="dcterms:W3CDTF">2020-05-22T09:40:25Z</dcterms:created>
  <dcterms:modified xsi:type="dcterms:W3CDTF">2024-02-24T05:25:28Z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2015-02-26T00:00:00Z</vt:filetime>
  </property>
  <property fmtid="{D5CDD505-2E9C-101B-9397-08002B2CF9AE}" pid="3" name="Creator">
    <vt:lpwstr>Microsoft® PowerPoint® 2013</vt:lpwstr>
  </property>
  <property fmtid="{D5CDD505-2E9C-101B-9397-08002B2CF9AE}" pid="4" name="LastSaved">
    <vt:filetime>2020-05-22T00:00:00Z</vt:filetime>
  </property>
</Properties>
</file>