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1" d="100"/>
          <a:sy n="71" d="100"/>
        </p:scale>
        <p:origin x="618" y="6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64495A-8D94-4951-93D9-F6E43FCE6368}" type="datetimeFigureOut">
              <a:rPr lang="en-IN"/>
              <a:t>27-03-2024</a:t>
            </a:fld>
            <a:endParaRPr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C336D90-A420-4327-84CB-8ABC2471E581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7955AA-70D0-45B2-B85A-CEC25777A479}" type="slidenum">
              <a:rPr lang="en-IN"/>
              <a:t>1</a:t>
            </a:fld>
            <a:endParaRPr lang="en-IN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850157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24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608829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C3C5A6-A4F6-F5FF-ECBD-72EE1DDB80C4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5439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345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16775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746F04-6BB4-B5A8-677A-DDF84896A0E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8911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98532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72739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AF6C4D-3B78-045E-19A0-95F4578F19A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6F86E9-1761-4036-7154-9607FE1C76FB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A4DB45-E3DA-0894-7F85-55E909369211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D22C00-DCD0-8C90-A521-4C517E5DB46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61477-A918-605A-7E6C-0C51011F484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959E3B-42FC-7A5B-996D-353E89CD5F4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AA0857-CAEF-F9E4-D7CA-9149E2AF4B1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BFD756-6321-C1BA-490F-6049E3B8B8A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364650-95DC-E2C4-6D4A-DA37CB2C5F8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904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13376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98114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2266C2-2C61-C580-41F0-9DFA7EE6CF11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475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07851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61184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B9616-9780-0D18-10F6-D275D31A6C1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31D890A-24D3-441D-93C2-511F6B27376B}" type="datetimeFigureOut">
              <a:rPr lang="en-IN"/>
              <a:t>27-03-2024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8333E1-CB9B-4D9E-85FD-E0C0AB9908D8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2043720"/>
            <a:ext cx="9144000" cy="1109849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IN" sz="4800"/>
              <a:t>Writing a Dissertation - Doing a research</a:t>
            </a:r>
            <a:br>
              <a:rPr lang="en-IN" strike="sngStrike"/>
            </a:b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830637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IN"/>
              <a:t>Navaneeth T M</a:t>
            </a:r>
            <a:endParaRPr/>
          </a:p>
          <a:p>
            <a:pPr>
              <a:defRPr/>
            </a:pPr>
            <a:r>
              <a:rPr lang="en-IN"/>
              <a:t>UGC Research Fellow (PhD), </a:t>
            </a:r>
            <a:endParaRPr/>
          </a:p>
          <a:p>
            <a:pPr>
              <a:defRPr/>
            </a:pPr>
            <a:r>
              <a:rPr lang="en-IN"/>
              <a:t>Department of Journalism and Mass Communication, </a:t>
            </a:r>
            <a:endParaRPr/>
          </a:p>
          <a:p>
            <a:pPr>
              <a:defRPr/>
            </a:pPr>
            <a:r>
              <a:rPr lang="en-IN"/>
              <a:t>University of Calicut</a:t>
            </a:r>
            <a:endParaRPr lang="en-IN"/>
          </a:p>
        </p:txBody>
      </p:sp>
      <p:sp>
        <p:nvSpPr>
          <p:cNvPr id="4" name="Title 1"/>
          <p:cNvSpPr txBox="1"/>
          <p:nvPr/>
        </p:nvSpPr>
        <p:spPr bwMode="auto">
          <a:xfrm>
            <a:off x="1524000" y="2476500"/>
            <a:ext cx="9144000" cy="11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5000" lnSpcReduction="20000"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IN" sz="11400"/>
              <a:t>Part 1 – Introduction to Research</a:t>
            </a:r>
            <a:br>
              <a:rPr lang="en-IN" strike="sngStrike"/>
            </a:b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1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810631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838714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836422335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92623"/>
            <a:ext cx="5897656" cy="4684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b="0" i="0" u="none">
                <a:solidFill>
                  <a:schemeClr val="tx1"/>
                </a:solidFill>
              </a:rPr>
              <a:t>Research Interest/ Problem</a:t>
            </a:r>
            <a:endParaRPr b="0" i="0" u="none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Background reading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Research Questions/ Objectives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Literature review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Making </a:t>
            </a:r>
            <a:r>
              <a:rPr lang="en-IN" b="0" i="0">
                <a:solidFill>
                  <a:schemeClr val="tx1"/>
                </a:solidFill>
              </a:rPr>
              <a:t>a conceptual framework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Designing the research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>
                <a:solidFill>
                  <a:schemeClr val="tx1"/>
                </a:solidFill>
              </a:rPr>
              <a:t>Data collection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u="sng">
                <a:solidFill>
                  <a:schemeClr val="tx1"/>
                </a:solidFill>
              </a:rPr>
              <a:t>Analysing the data and get the results</a:t>
            </a:r>
            <a:endParaRPr b="1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u="sng">
                <a:solidFill>
                  <a:schemeClr val="tx1"/>
                </a:solidFill>
              </a:rPr>
              <a:t>Interpret the data – Discussion</a:t>
            </a:r>
            <a:endParaRPr/>
          </a:p>
        </p:txBody>
      </p:sp>
      <p:sp>
        <p:nvSpPr>
          <p:cNvPr id="46076661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234E30F-5144-AF18-64D0-48D5EC438C6D}" type="slidenum">
              <a:rPr lang="en-IN"/>
              <a:t/>
            </a:fld>
            <a:endParaRPr lang="en-IN"/>
          </a:p>
        </p:txBody>
      </p:sp>
      <p:sp>
        <p:nvSpPr>
          <p:cNvPr id="892969451" name="Right Brace 4"/>
          <p:cNvSpPr/>
          <p:nvPr/>
        </p:nvSpPr>
        <p:spPr bwMode="auto">
          <a:xfrm>
            <a:off x="5607423" y="1344704"/>
            <a:ext cx="977152" cy="322729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83121746" name="Content Placeholder 2"/>
          <p:cNvSpPr txBox="1"/>
          <p:nvPr/>
        </p:nvSpPr>
        <p:spPr bwMode="auto">
          <a:xfrm>
            <a:off x="7017122" y="1639210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Pre-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Review of Literature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1621954645" name="Right Brace 6"/>
          <p:cNvSpPr/>
          <p:nvPr/>
        </p:nvSpPr>
        <p:spPr bwMode="auto">
          <a:xfrm>
            <a:off x="6452907" y="5007369"/>
            <a:ext cx="977152" cy="766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30002856" name="Content Placeholder 2"/>
          <p:cNvSpPr txBox="1"/>
          <p:nvPr/>
        </p:nvSpPr>
        <p:spPr bwMode="auto">
          <a:xfrm>
            <a:off x="7691716" y="4398028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Post-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Data analysis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2627847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838714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1432314503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92623"/>
            <a:ext cx="5897656" cy="4684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b="0" i="0" u="none">
                <a:solidFill>
                  <a:schemeClr val="bg2">
                    <a:lumMod val="75000"/>
                  </a:schemeClr>
                </a:solidFill>
              </a:rPr>
              <a:t>Research Interest/ Problem</a:t>
            </a:r>
            <a:endParaRPr b="0" i="0" u="none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Background reading</a:t>
            </a:r>
            <a:endParaRPr b="0" i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Research Questions/ Objectives</a:t>
            </a:r>
            <a:endParaRPr b="0" i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Literature review</a:t>
            </a:r>
            <a:endParaRPr b="0" i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Making </a:t>
            </a: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a conceptual framework</a:t>
            </a:r>
            <a:endParaRPr b="0" i="0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bg2">
                    <a:lumMod val="75000"/>
                  </a:schemeClr>
                </a:solidFill>
              </a:rPr>
              <a:t>Designing the research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>
                <a:solidFill>
                  <a:schemeClr val="bg2">
                    <a:lumMod val="75000"/>
                  </a:schemeClr>
                </a:solidFill>
              </a:rPr>
              <a:t>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u="none">
                <a:solidFill>
                  <a:schemeClr val="bg2">
                    <a:lumMod val="75000"/>
                  </a:schemeClr>
                </a:solidFill>
              </a:rPr>
              <a:t>Analysing the data and get the results</a:t>
            </a:r>
            <a:endParaRPr b="0" u="none"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u="none">
                <a:solidFill>
                  <a:schemeClr val="bg2">
                    <a:lumMod val="75000"/>
                  </a:schemeClr>
                </a:solidFill>
              </a:rPr>
              <a:t>Interpret the data – Discussion</a:t>
            </a:r>
            <a:endParaRPr/>
          </a:p>
        </p:txBody>
      </p:sp>
      <p:sp>
        <p:nvSpPr>
          <p:cNvPr id="4827749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07C8DE-E554-A6A5-CC78-2CD1C5634ED3}" type="slidenum">
              <a:rPr lang="en-IN"/>
              <a:t/>
            </a:fld>
            <a:endParaRPr lang="en-IN"/>
          </a:p>
        </p:txBody>
      </p:sp>
      <p:sp>
        <p:nvSpPr>
          <p:cNvPr id="192010595" name="Right Brace 4"/>
          <p:cNvSpPr/>
          <p:nvPr/>
        </p:nvSpPr>
        <p:spPr bwMode="auto">
          <a:xfrm>
            <a:off x="5607423" y="1344704"/>
            <a:ext cx="977152" cy="322729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565866115" name="Content Placeholder 2"/>
          <p:cNvSpPr txBox="1"/>
          <p:nvPr/>
        </p:nvSpPr>
        <p:spPr bwMode="auto">
          <a:xfrm>
            <a:off x="7017122" y="1639210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Pre- Data Collection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Introduction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Review of Literature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467876749" name="Right Brace 6"/>
          <p:cNvSpPr/>
          <p:nvPr/>
        </p:nvSpPr>
        <p:spPr bwMode="auto">
          <a:xfrm>
            <a:off x="6452907" y="5007369"/>
            <a:ext cx="977152" cy="766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76144367" name="Content Placeholder 2"/>
          <p:cNvSpPr txBox="1"/>
          <p:nvPr/>
        </p:nvSpPr>
        <p:spPr bwMode="auto">
          <a:xfrm>
            <a:off x="7691716" y="4398028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b="1" u="sng">
                <a:solidFill>
                  <a:schemeClr val="tx1">
                    <a:lumMod val="85000"/>
                    <a:lumOff val="15000"/>
                  </a:schemeClr>
                </a:solidFill>
              </a:rPr>
              <a:t>Post- Data Collection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Data analysis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Discussion </a:t>
            </a: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&amp; Conclusion</a:t>
            </a:r>
            <a:endParaRPr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5623329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838714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1062954376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92623"/>
            <a:ext cx="5897656" cy="4684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b="0" i="0" u="none">
                <a:solidFill>
                  <a:schemeClr val="tx1"/>
                </a:solidFill>
              </a:rPr>
              <a:t>Research Interest/ Problem</a:t>
            </a:r>
            <a:endParaRPr b="0" i="0" u="none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Background reading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Research Questions/ Objectives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Literature review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Making </a:t>
            </a:r>
            <a:r>
              <a:rPr lang="en-IN" b="0" i="0">
                <a:solidFill>
                  <a:schemeClr val="tx1"/>
                </a:solidFill>
              </a:rPr>
              <a:t>a conceptual framework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Designing the research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>
                <a:solidFill>
                  <a:schemeClr val="tx1"/>
                </a:solidFill>
              </a:rPr>
              <a:t>Data collection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u="none">
                <a:solidFill>
                  <a:schemeClr val="tx1"/>
                </a:solidFill>
              </a:rPr>
              <a:t>Analysing the data and get the results</a:t>
            </a:r>
            <a:endParaRPr b="0" u="none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u="none">
                <a:solidFill>
                  <a:schemeClr val="tx1"/>
                </a:solidFill>
              </a:rPr>
              <a:t>Interpret the data – Discussion</a:t>
            </a:r>
            <a:endParaRPr/>
          </a:p>
        </p:txBody>
      </p:sp>
      <p:sp>
        <p:nvSpPr>
          <p:cNvPr id="57284242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953F-706C-AA09-7EE8-3EB68FA26995}" type="slidenum">
              <a:rPr lang="en-IN"/>
              <a:t/>
            </a:fld>
            <a:endParaRPr lang="en-IN"/>
          </a:p>
        </p:txBody>
      </p:sp>
      <p:sp>
        <p:nvSpPr>
          <p:cNvPr id="1079839677" name="Right Brace 4"/>
          <p:cNvSpPr/>
          <p:nvPr/>
        </p:nvSpPr>
        <p:spPr bwMode="auto">
          <a:xfrm>
            <a:off x="5607423" y="1344704"/>
            <a:ext cx="977152" cy="322729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3111712" name="Content Placeholder 2"/>
          <p:cNvSpPr txBox="1"/>
          <p:nvPr/>
        </p:nvSpPr>
        <p:spPr bwMode="auto">
          <a:xfrm>
            <a:off x="7017122" y="1639210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Pre-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Review of Literature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1819427525" name="Right Brace 6"/>
          <p:cNvSpPr/>
          <p:nvPr/>
        </p:nvSpPr>
        <p:spPr bwMode="auto">
          <a:xfrm>
            <a:off x="6452907" y="5007369"/>
            <a:ext cx="977152" cy="766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296270772" name="Content Placeholder 2"/>
          <p:cNvSpPr txBox="1"/>
          <p:nvPr/>
        </p:nvSpPr>
        <p:spPr bwMode="auto">
          <a:xfrm>
            <a:off x="7691716" y="4398028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Post-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Data analysis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6763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Let’s focus on the writing side.</a:t>
            </a:r>
            <a:endParaRPr/>
          </a:p>
        </p:txBody>
      </p:sp>
      <p:sp>
        <p:nvSpPr>
          <p:cNvPr id="109465202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4477457" cy="435133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sz="2800" b="0" i="0" u="sng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Pre- Data Collection</a:t>
            </a:r>
            <a:endParaRPr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Introduction</a:t>
            </a:r>
            <a:endParaRPr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sz="2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Review of Literature</a:t>
            </a:r>
            <a:endParaRPr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en-IN" sz="2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Methodology</a:t>
            </a:r>
            <a:endParaRPr lang="en-IN" sz="2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Arial"/>
                <a:cs typeface="Arial"/>
              </a:rPr>
              <a:t>Data collection</a:t>
            </a:r>
            <a:endParaRPr lang="en-US" sz="2800" b="0" i="0" u="none" strike="noStrike" cap="none" spc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en-IN"/>
          </a:p>
        </p:txBody>
      </p:sp>
      <p:sp>
        <p:nvSpPr>
          <p:cNvPr id="1600001898" name="Content Placeholder 2"/>
          <p:cNvSpPr>
            <a:spLocks noGrp="1"/>
          </p:cNvSpPr>
          <p:nvPr/>
        </p:nvSpPr>
        <p:spPr bwMode="auto">
          <a:xfrm flipH="0" flipV="0">
            <a:off x="6622047" y="1978024"/>
            <a:ext cx="4477456" cy="435133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b="0" i="0" u="sng" strike="noStrike" cap="none" spc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Arial"/>
                <a:cs typeface="Arial"/>
              </a:rPr>
              <a:t>Post-Data Collection</a:t>
            </a:r>
            <a:endParaRPr sz="28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lang="en-US"/>
              <a:t>4. Analysis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5. Discussion &amp; Conclusion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>
                <a:solidFill>
                  <a:schemeClr val="bg2">
                    <a:lumMod val="75000"/>
                  </a:schemeClr>
                </a:solidFill>
              </a:rPr>
              <a:t>6. Conclusion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746132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Questions??</a:t>
            </a:r>
            <a:endParaRPr/>
          </a:p>
        </p:txBody>
      </p:sp>
      <p:sp>
        <p:nvSpPr>
          <p:cNvPr id="12973497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887506"/>
            <a:ext cx="5257800" cy="528945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IN" sz="3200"/>
              <a:t>“Research is What I am doing when I don’t know what I am Doing”</a:t>
            </a:r>
            <a:endParaRPr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IN" sz="3200"/>
              <a:t> -  Werner Von Braun</a:t>
            </a:r>
            <a:endParaRPr lang="en-IN" sz="3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312877" y="1762473"/>
            <a:ext cx="5482740" cy="295647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2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Research and Life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825625"/>
            <a:ext cx="6140825" cy="435133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To submit dissertation / Thesis – To complete PG or PhD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Decision making in life – asking other people for opinion, experience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Problem solving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Exploring feasibility of new ideas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Critical thinking etc.</a:t>
            </a:r>
            <a:endParaRPr/>
          </a:p>
          <a:p>
            <a:pPr>
              <a:defRPr/>
            </a:pPr>
            <a:endParaRPr lang="en-IN"/>
          </a:p>
          <a:p>
            <a:pPr>
              <a:defRPr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00046" y="2130238"/>
            <a:ext cx="4648814" cy="34502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3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What is formalised research?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4"/>
            <a:ext cx="6181166" cy="446966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  <a:defRPr/>
            </a:pPr>
            <a:r>
              <a:rPr lang="en-IN" sz="3200"/>
              <a:t>Re-Search  - You have an area of interest &gt; you </a:t>
            </a:r>
            <a:r>
              <a:rPr lang="en-IN" sz="320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IN" sz="3200">
                <a:solidFill>
                  <a:srgbClr val="FF0000"/>
                </a:solidFill>
              </a:rPr>
              <a:t>o</a:t>
            </a:r>
            <a:r>
              <a:rPr lang="en-IN" sz="3200">
                <a:solidFill>
                  <a:srgbClr val="FFFF00"/>
                </a:solidFill>
              </a:rPr>
              <a:t>o</a:t>
            </a:r>
            <a:r>
              <a:rPr lang="en-IN" sz="320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en-IN" sz="3200">
                <a:solidFill>
                  <a:srgbClr val="00B050"/>
                </a:solidFill>
              </a:rPr>
              <a:t>l</a:t>
            </a:r>
            <a:r>
              <a:rPr lang="en-IN" sz="3200">
                <a:solidFill>
                  <a:srgbClr val="FF0000"/>
                </a:solidFill>
              </a:rPr>
              <a:t>e</a:t>
            </a:r>
            <a:r>
              <a:rPr lang="en-IN" sz="3200"/>
              <a:t> for better knowledge in it &gt; You do not find better knowledge &gt; Then you conduct a </a:t>
            </a:r>
            <a:r>
              <a:rPr lang="en-IN" sz="3200">
                <a:solidFill>
                  <a:srgbClr val="FF0000"/>
                </a:solidFill>
              </a:rPr>
              <a:t>formalised search </a:t>
            </a:r>
            <a:r>
              <a:rPr lang="en-IN" sz="3200"/>
              <a:t>out of your curiosity.</a:t>
            </a:r>
            <a:endParaRPr/>
          </a:p>
          <a:p>
            <a:pPr>
              <a:lnSpc>
                <a:spcPct val="160000"/>
              </a:lnSpc>
              <a:defRPr/>
            </a:pPr>
            <a:r>
              <a:rPr lang="en-IN" sz="3200"/>
              <a:t>Process of this formalised search is called Research process </a:t>
            </a:r>
            <a:endParaRPr/>
          </a:p>
          <a:p>
            <a:pPr>
              <a:defRPr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19366" y="1976718"/>
            <a:ext cx="4785471" cy="36295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4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Formal Research as a career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4"/>
            <a:ext cx="6060141" cy="44696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Academic research (PhD or Post-doctoral)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Research projects (Non-profit organisations, think tanks etc.)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Research for private companies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Private research firms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Market research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Independent research and writing</a:t>
            </a:r>
            <a:endParaRPr/>
          </a:p>
          <a:p>
            <a:pPr>
              <a:defRPr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19366" y="1976718"/>
            <a:ext cx="4785471" cy="362959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5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Different types of research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825624"/>
            <a:ext cx="6060141" cy="44696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n-IN"/>
              <a:t>Basic and Applied research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>
                <a:solidFill>
                  <a:srgbClr val="FF0000"/>
                </a:solidFill>
              </a:rPr>
              <a:t>Quantitative, qualitative and mixed method research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Cross sectional research, Longitudinal research</a:t>
            </a:r>
            <a:endParaRPr/>
          </a:p>
          <a:p>
            <a:pPr>
              <a:lnSpc>
                <a:spcPct val="150000"/>
              </a:lnSpc>
              <a:defRPr/>
            </a:pPr>
            <a:r>
              <a:rPr lang="en-IN"/>
              <a:t>Descriptive and correlational research</a:t>
            </a:r>
            <a:endParaRPr/>
          </a:p>
          <a:p>
            <a:pPr>
              <a:defRPr/>
            </a:pP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6</a:t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IN"/>
              <a:t>Research process is like many other process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506071"/>
            <a:ext cx="5257800" cy="467089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IN"/>
              <a:t>Film production</a:t>
            </a:r>
            <a:endParaRPr/>
          </a:p>
          <a:p>
            <a:pPr>
              <a:defRPr/>
            </a:pPr>
            <a:r>
              <a:rPr lang="en-IN"/>
              <a:t>Journalistic process</a:t>
            </a:r>
            <a:endParaRPr/>
          </a:p>
          <a:p>
            <a:pPr>
              <a:defRPr/>
            </a:pPr>
            <a:r>
              <a:rPr lang="en-IN"/>
              <a:t>Process of writing a book etc.</a:t>
            </a:r>
            <a:endParaRPr/>
          </a:p>
          <a:p>
            <a:pPr>
              <a:defRPr/>
            </a:pPr>
            <a:endParaRPr lang="en-IN"/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en-IN" sz="4000"/>
              <a:t>It Has a </a:t>
            </a:r>
            <a:r>
              <a:rPr lang="en-IN" sz="4000">
                <a:solidFill>
                  <a:srgbClr val="FF0000"/>
                </a:solidFill>
              </a:rPr>
              <a:t>Pre-</a:t>
            </a:r>
            <a:r>
              <a:rPr lang="en-IN" sz="4000"/>
              <a:t> and </a:t>
            </a:r>
            <a:r>
              <a:rPr lang="en-IN" sz="4000">
                <a:solidFill>
                  <a:srgbClr val="FF0000"/>
                </a:solidFill>
              </a:rPr>
              <a:t>Post</a:t>
            </a:r>
            <a:r>
              <a:rPr lang="en-IN" sz="4000"/>
              <a:t> production process. </a:t>
            </a:r>
            <a:endParaRPr/>
          </a:p>
          <a:p>
            <a:pPr marL="0" indent="0">
              <a:lnSpc>
                <a:spcPct val="160000"/>
              </a:lnSpc>
              <a:buNone/>
              <a:defRPr/>
            </a:pPr>
            <a:r>
              <a:rPr lang="en-IN" sz="4000"/>
              <a:t>Pre-data collection, Post- data collection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D208FE-3ED9-4141-89F9-47BAA2465F7C}" type="slidenum">
              <a:rPr lang="en-IN"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6000" y="2046474"/>
            <a:ext cx="5715000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852246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838714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19306245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92623"/>
            <a:ext cx="5897656" cy="4684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Research Interest/ Problem</a:t>
            </a:r>
            <a:endParaRPr b="1" i="0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Background reading</a:t>
            </a:r>
            <a:endParaRPr b="1" i="0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Research Questions/ Objectives</a:t>
            </a:r>
            <a:endParaRPr b="1" i="0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Literature review</a:t>
            </a:r>
            <a:endParaRPr b="1" i="0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Making </a:t>
            </a:r>
            <a:r>
              <a:rPr lang="en-IN" b="1" i="0" u="sng">
                <a:solidFill>
                  <a:schemeClr val="tx1"/>
                </a:solidFill>
              </a:rPr>
              <a:t>a conceptual framework</a:t>
            </a:r>
            <a:endParaRPr b="1" i="0"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i="0" u="sng">
                <a:solidFill>
                  <a:schemeClr val="tx1"/>
                </a:solidFill>
              </a:rPr>
              <a:t>Designing the research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/>
                </a:solidFill>
              </a:rPr>
              <a:t>Data collection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/>
                </a:solidFill>
              </a:rPr>
              <a:t>Analysing the data and get the results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/>
                </a:solidFill>
              </a:rPr>
              <a:t>Interpret the data – Discussion</a:t>
            </a:r>
            <a:endParaRPr/>
          </a:p>
        </p:txBody>
      </p:sp>
      <p:sp>
        <p:nvSpPr>
          <p:cNvPr id="209657745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A206EF-A32A-4DA7-69C8-6ED943BFD6A2}" type="slidenum">
              <a:rPr lang="en-IN"/>
              <a:t/>
            </a:fld>
            <a:endParaRPr lang="en-IN"/>
          </a:p>
        </p:txBody>
      </p:sp>
      <p:sp>
        <p:nvSpPr>
          <p:cNvPr id="632389894" name="Right Brace 4"/>
          <p:cNvSpPr/>
          <p:nvPr/>
        </p:nvSpPr>
        <p:spPr bwMode="auto">
          <a:xfrm>
            <a:off x="5607423" y="1344704"/>
            <a:ext cx="977152" cy="322729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94745982" name="Content Placeholder 2"/>
          <p:cNvSpPr txBox="1"/>
          <p:nvPr/>
        </p:nvSpPr>
        <p:spPr bwMode="auto">
          <a:xfrm>
            <a:off x="7017122" y="1639210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Pre-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Review of Literature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603027913" name="Right Brace 6"/>
          <p:cNvSpPr/>
          <p:nvPr/>
        </p:nvSpPr>
        <p:spPr bwMode="auto">
          <a:xfrm>
            <a:off x="6452907" y="5007369"/>
            <a:ext cx="977152" cy="766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720840005" name="Content Placeholder 2"/>
          <p:cNvSpPr txBox="1"/>
          <p:nvPr/>
        </p:nvSpPr>
        <p:spPr bwMode="auto">
          <a:xfrm>
            <a:off x="7691716" y="4398028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Post-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Data analysis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8172083" name="Title 1"/>
          <p:cNvSpPr>
            <a:spLocks noGrp="1"/>
          </p:cNvSpPr>
          <p:nvPr>
            <p:ph type="title"/>
          </p:nvPr>
        </p:nvSpPr>
        <p:spPr bwMode="auto">
          <a:xfrm>
            <a:off x="838199" y="365124"/>
            <a:ext cx="10515600" cy="838714"/>
          </a:xfrm>
        </p:spPr>
        <p:txBody>
          <a:bodyPr/>
          <a:lstStyle/>
          <a:p>
            <a:pPr>
              <a:defRPr/>
            </a:pPr>
            <a:r>
              <a:rPr lang="en-IN"/>
              <a:t>Process consists of</a:t>
            </a:r>
            <a:endParaRPr lang="en-IN"/>
          </a:p>
        </p:txBody>
      </p:sp>
      <p:sp>
        <p:nvSpPr>
          <p:cNvPr id="2017664533" name="Content Placeholder 2"/>
          <p:cNvSpPr>
            <a:spLocks noGrp="1"/>
          </p:cNvSpPr>
          <p:nvPr>
            <p:ph idx="1"/>
          </p:nvPr>
        </p:nvSpPr>
        <p:spPr bwMode="auto">
          <a:xfrm>
            <a:off x="838199" y="1492623"/>
            <a:ext cx="5897656" cy="4684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IN" b="0" i="0" u="none">
                <a:solidFill>
                  <a:schemeClr val="tx1"/>
                </a:solidFill>
              </a:rPr>
              <a:t>Research Interest/ Problem</a:t>
            </a:r>
            <a:endParaRPr b="0" i="0" u="none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Background reading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Research Questions/ Objectives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Literature review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Making </a:t>
            </a:r>
            <a:r>
              <a:rPr lang="en-IN" b="0" i="0">
                <a:solidFill>
                  <a:schemeClr val="tx1"/>
                </a:solidFill>
              </a:rPr>
              <a:t>a conceptual framework</a:t>
            </a:r>
            <a:endParaRPr b="0" i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0" i="0">
                <a:solidFill>
                  <a:schemeClr val="tx1"/>
                </a:solidFill>
              </a:rPr>
              <a:t>Designing the research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 b="1" u="sng">
                <a:solidFill>
                  <a:schemeClr val="tx1"/>
                </a:solidFill>
              </a:rPr>
              <a:t>Data collection</a:t>
            </a:r>
            <a:endParaRPr u="sng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/>
                </a:solidFill>
              </a:rPr>
              <a:t>Analysing the data and get the results</a:t>
            </a:r>
            <a:endParaRPr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tx1"/>
                </a:solidFill>
              </a:rPr>
              <a:t>Interpret the data – Discussion</a:t>
            </a:r>
            <a:endParaRPr/>
          </a:p>
        </p:txBody>
      </p:sp>
      <p:sp>
        <p:nvSpPr>
          <p:cNvPr id="205750193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3740A52-0DFA-7DF1-A9C6-5B74E9859CD4}" type="slidenum">
              <a:rPr lang="en-IN"/>
              <a:t/>
            </a:fld>
            <a:endParaRPr lang="en-IN"/>
          </a:p>
        </p:txBody>
      </p:sp>
      <p:sp>
        <p:nvSpPr>
          <p:cNvPr id="1218756533" name="Right Brace 4"/>
          <p:cNvSpPr/>
          <p:nvPr/>
        </p:nvSpPr>
        <p:spPr bwMode="auto">
          <a:xfrm>
            <a:off x="5607423" y="1344704"/>
            <a:ext cx="977152" cy="3227294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440469235" name="Content Placeholder 2"/>
          <p:cNvSpPr txBox="1"/>
          <p:nvPr/>
        </p:nvSpPr>
        <p:spPr bwMode="auto">
          <a:xfrm>
            <a:off x="7017122" y="1639210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Pre-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Review of Literature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Methodology</a:t>
            </a:r>
            <a:endParaRPr/>
          </a:p>
        </p:txBody>
      </p:sp>
      <p:sp>
        <p:nvSpPr>
          <p:cNvPr id="1802910659" name="Right Brace 6"/>
          <p:cNvSpPr/>
          <p:nvPr/>
        </p:nvSpPr>
        <p:spPr bwMode="auto">
          <a:xfrm>
            <a:off x="6452907" y="5007369"/>
            <a:ext cx="977152" cy="766482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sp>
        <p:nvSpPr>
          <p:cNvPr id="1721725277" name="Content Placeholder 2"/>
          <p:cNvSpPr txBox="1"/>
          <p:nvPr/>
        </p:nvSpPr>
        <p:spPr bwMode="auto">
          <a:xfrm>
            <a:off x="7691716" y="4398028"/>
            <a:ext cx="3904129" cy="21408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IN" u="sng">
                <a:solidFill>
                  <a:schemeClr val="bg2">
                    <a:lumMod val="75000"/>
                  </a:schemeClr>
                </a:solidFill>
              </a:rPr>
              <a:t>Post- Data Collection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Data analysis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Discussion </a:t>
            </a:r>
            <a:r>
              <a:rPr lang="en-IN">
                <a:solidFill>
                  <a:schemeClr val="bg2">
                    <a:lumMod val="75000"/>
                  </a:schemeClr>
                </a:solidFill>
              </a:rPr>
              <a:t>&amp; Conclusion</a:t>
            </a:r>
            <a:endParaRPr>
              <a:solidFill>
                <a:schemeClr val="bg2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  <a:defRPr/>
            </a:pPr>
            <a:r>
              <a:rPr lang="en-IN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Writing a Dissertation - Doing a research </dc:title>
  <dc:creator>Navaneeth.T.M</dc:creator>
  <cp:lastModifiedBy/>
  <cp:revision>2</cp:revision>
  <dcterms:created xsi:type="dcterms:W3CDTF">2024-03-26T19:58:54Z</dcterms:created>
  <dcterms:modified xsi:type="dcterms:W3CDTF">2025-02-06T13:03:41Z</dcterms:modified>
</cp:coreProperties>
</file>