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1" d="100"/>
          <a:sy n="71" d="100"/>
        </p:scale>
        <p:origin x="61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DC86-A866-44D2-8819-F1E6E96D389B}"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C5550-ED63-4435-9C14-D7030F8F157F}" type="slidenum">
              <a:rPr lang="en-IN" smtClean="0"/>
              <a:t>‹#›</a:t>
            </a:fld>
            <a:endParaRPr lang="en-IN"/>
          </a:p>
        </p:txBody>
      </p:sp>
    </p:spTree>
    <p:extLst>
      <p:ext uri="{BB962C8B-B14F-4D97-AF65-F5344CB8AC3E}">
        <p14:creationId xmlns:p14="http://schemas.microsoft.com/office/powerpoint/2010/main" val="1138300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67955AA-70D0-45B2-B85A-CEC25777A479}" type="slidenum">
              <a:rPr lang="en-IN" smtClean="0"/>
              <a:t>1</a:t>
            </a:fld>
            <a:endParaRPr lang="en-IN"/>
          </a:p>
        </p:txBody>
      </p:sp>
    </p:spTree>
    <p:extLst>
      <p:ext uri="{BB962C8B-B14F-4D97-AF65-F5344CB8AC3E}">
        <p14:creationId xmlns:p14="http://schemas.microsoft.com/office/powerpoint/2010/main" val="134776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A8E03F8-4ACF-4EB8-9B4B-C2F7F9D1C51C}"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362538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8E03F8-4ACF-4EB8-9B4B-C2F7F9D1C51C}"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236395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8E03F8-4ACF-4EB8-9B4B-C2F7F9D1C51C}"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21176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8E03F8-4ACF-4EB8-9B4B-C2F7F9D1C51C}"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331138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8E03F8-4ACF-4EB8-9B4B-C2F7F9D1C51C}" type="datetimeFigureOut">
              <a:rPr lang="en-IN" smtClean="0"/>
              <a:t>27-03-2024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93101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A8E03F8-4ACF-4EB8-9B4B-C2F7F9D1C51C}"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372178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8E03F8-4ACF-4EB8-9B4B-C2F7F9D1C51C}" type="datetimeFigureOut">
              <a:rPr lang="en-IN" smtClean="0"/>
              <a:t>27-03-2024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296155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A8E03F8-4ACF-4EB8-9B4B-C2F7F9D1C51C}" type="datetimeFigureOut">
              <a:rPr lang="en-IN" smtClean="0"/>
              <a:t>27-03-2024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3640647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E03F8-4ACF-4EB8-9B4B-C2F7F9D1C51C}" type="datetimeFigureOut">
              <a:rPr lang="en-IN" smtClean="0"/>
              <a:t>27-03-2024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2495575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E03F8-4ACF-4EB8-9B4B-C2F7F9D1C51C}"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235851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8E03F8-4ACF-4EB8-9B4B-C2F7F9D1C51C}" type="datetimeFigureOut">
              <a:rPr lang="en-IN" smtClean="0"/>
              <a:t>27-03-2024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42E13F-CEFD-42C6-B702-DFF3CC15CEED}" type="slidenum">
              <a:rPr lang="en-IN" smtClean="0"/>
              <a:t>‹#›</a:t>
            </a:fld>
            <a:endParaRPr lang="en-IN"/>
          </a:p>
        </p:txBody>
      </p:sp>
    </p:spTree>
    <p:extLst>
      <p:ext uri="{BB962C8B-B14F-4D97-AF65-F5344CB8AC3E}">
        <p14:creationId xmlns:p14="http://schemas.microsoft.com/office/powerpoint/2010/main" val="345288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E03F8-4ACF-4EB8-9B4B-C2F7F9D1C51C}" type="datetimeFigureOut">
              <a:rPr lang="en-IN" smtClean="0"/>
              <a:t>27-03-2024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2E13F-CEFD-42C6-B702-DFF3CC15CEED}" type="slidenum">
              <a:rPr lang="en-IN" smtClean="0"/>
              <a:t>‹#›</a:t>
            </a:fld>
            <a:endParaRPr lang="en-IN"/>
          </a:p>
        </p:txBody>
      </p:sp>
    </p:spTree>
    <p:extLst>
      <p:ext uri="{BB962C8B-B14F-4D97-AF65-F5344CB8AC3E}">
        <p14:creationId xmlns:p14="http://schemas.microsoft.com/office/powerpoint/2010/main" val="2870755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43720"/>
            <a:ext cx="9144000" cy="1109849"/>
          </a:xfrm>
        </p:spPr>
        <p:txBody>
          <a:bodyPr>
            <a:normAutofit fontScale="90000"/>
          </a:bodyPr>
          <a:lstStyle/>
          <a:p>
            <a:r>
              <a:rPr lang="en-IN" sz="4800" dirty="0" smtClean="0"/>
              <a:t>Writing a Dissertation - Doing a research</a:t>
            </a:r>
            <a:r>
              <a:rPr lang="en-IN" strike="sngStrike" dirty="0" smtClean="0"/>
              <a:t/>
            </a:r>
            <a:br>
              <a:rPr lang="en-IN" strike="sngStrike" dirty="0" smtClean="0"/>
            </a:br>
            <a:endParaRPr lang="en-IN" dirty="0"/>
          </a:p>
        </p:txBody>
      </p:sp>
      <p:sp>
        <p:nvSpPr>
          <p:cNvPr id="4" name="Title 1"/>
          <p:cNvSpPr txBox="1">
            <a:spLocks/>
          </p:cNvSpPr>
          <p:nvPr/>
        </p:nvSpPr>
        <p:spPr>
          <a:xfrm>
            <a:off x="1524000" y="2476500"/>
            <a:ext cx="9144000" cy="1718982"/>
          </a:xfrm>
          <a:prstGeom prst="rect">
            <a:avLst/>
          </a:prstGeom>
        </p:spPr>
        <p:txBody>
          <a:bodyPr vert="horz" lIns="91440" tIns="45720" rIns="91440" bIns="45720" rtlCol="0" anchor="b">
            <a:normAutofit fontScale="4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11400" dirty="0" smtClean="0"/>
              <a:t>Part 2 – Research </a:t>
            </a:r>
            <a:r>
              <a:rPr lang="en-IN" sz="11400" dirty="0" smtClean="0"/>
              <a:t>Process </a:t>
            </a:r>
          </a:p>
          <a:p>
            <a:r>
              <a:rPr lang="en-IN" sz="11400" dirty="0" smtClean="0"/>
              <a:t>(From an Interest to a Question)</a:t>
            </a:r>
            <a:r>
              <a:rPr lang="en-IN" dirty="0" smtClean="0"/>
              <a:t/>
            </a:r>
            <a:br>
              <a:rPr lang="en-IN" dirty="0" smtClean="0"/>
            </a:br>
            <a:endParaRPr lang="en-IN" dirty="0"/>
          </a:p>
        </p:txBody>
      </p:sp>
      <p:sp>
        <p:nvSpPr>
          <p:cNvPr id="6" name="Slide Number Placeholder 5"/>
          <p:cNvSpPr>
            <a:spLocks noGrp="1"/>
          </p:cNvSpPr>
          <p:nvPr>
            <p:ph type="sldNum" sz="quarter" idx="12"/>
          </p:nvPr>
        </p:nvSpPr>
        <p:spPr/>
        <p:txBody>
          <a:bodyPr/>
          <a:lstStyle/>
          <a:p>
            <a:fld id="{DFD208FE-3ED9-4141-89F9-47BAA2465F7C}" type="slidenum">
              <a:rPr lang="en-IN" smtClean="0"/>
              <a:t>1</a:t>
            </a:fld>
            <a:endParaRPr lang="en-IN"/>
          </a:p>
        </p:txBody>
      </p:sp>
    </p:spTree>
    <p:extLst>
      <p:ext uri="{BB962C8B-B14F-4D97-AF65-F5344CB8AC3E}">
        <p14:creationId xmlns:p14="http://schemas.microsoft.com/office/powerpoint/2010/main" val="130309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Background reading</a:t>
            </a:r>
            <a:endParaRPr lang="en-IN" dirty="0">
              <a:solidFill>
                <a:srgbClr val="FF0000"/>
              </a:solidFill>
            </a:endParaRPr>
          </a:p>
        </p:txBody>
      </p:sp>
      <p:sp>
        <p:nvSpPr>
          <p:cNvPr id="3" name="Content Placeholder 2"/>
          <p:cNvSpPr>
            <a:spLocks noGrp="1"/>
          </p:cNvSpPr>
          <p:nvPr>
            <p:ph idx="1"/>
          </p:nvPr>
        </p:nvSpPr>
        <p:spPr/>
        <p:txBody>
          <a:bodyPr>
            <a:normAutofit fontScale="92500"/>
          </a:bodyPr>
          <a:lstStyle/>
          <a:p>
            <a:pPr marL="0" indent="0">
              <a:lnSpc>
                <a:spcPct val="150000"/>
              </a:lnSpc>
              <a:buNone/>
            </a:pPr>
            <a:r>
              <a:rPr lang="en-IN" dirty="0" smtClean="0"/>
              <a:t>This phase provide immensely to the </a:t>
            </a:r>
            <a:r>
              <a:rPr lang="en-IN" dirty="0" smtClean="0">
                <a:solidFill>
                  <a:srgbClr val="FF0000"/>
                </a:solidFill>
                <a:effectLst>
                  <a:outerShdw blurRad="38100" dist="38100" dir="2700000" algn="tl">
                    <a:srgbClr val="000000">
                      <a:alpha val="43137"/>
                    </a:srgbClr>
                  </a:outerShdw>
                </a:effectLst>
              </a:rPr>
              <a:t>Pre-data collection </a:t>
            </a:r>
            <a:r>
              <a:rPr lang="en-IN" dirty="0" smtClean="0"/>
              <a:t>phase of research.</a:t>
            </a:r>
          </a:p>
          <a:p>
            <a:pPr marL="514350" indent="-514350">
              <a:lnSpc>
                <a:spcPct val="150000"/>
              </a:lnSpc>
              <a:buAutoNum type="arabicPeriod"/>
            </a:pPr>
            <a:r>
              <a:rPr lang="en-IN" dirty="0" smtClean="0"/>
              <a:t>General articles, News articles etc.</a:t>
            </a:r>
          </a:p>
          <a:p>
            <a:pPr marL="514350" indent="-514350">
              <a:lnSpc>
                <a:spcPct val="150000"/>
              </a:lnSpc>
              <a:buAutoNum type="arabicPeriod"/>
            </a:pPr>
            <a:r>
              <a:rPr lang="en-IN" dirty="0" smtClean="0"/>
              <a:t>Review articles</a:t>
            </a:r>
          </a:p>
          <a:p>
            <a:pPr marL="514350" indent="-514350">
              <a:lnSpc>
                <a:spcPct val="150000"/>
              </a:lnSpc>
              <a:buAutoNum type="arabicPeriod"/>
            </a:pPr>
            <a:r>
              <a:rPr lang="en-IN" dirty="0" smtClean="0"/>
              <a:t>Recently published works</a:t>
            </a:r>
          </a:p>
          <a:p>
            <a:pPr marL="0" indent="0">
              <a:lnSpc>
                <a:spcPct val="150000"/>
              </a:lnSpc>
              <a:buNone/>
            </a:pPr>
            <a:r>
              <a:rPr lang="en-IN" dirty="0" smtClean="0"/>
              <a:t>Take notes </a:t>
            </a:r>
            <a:r>
              <a:rPr lang="en-IN" dirty="0" smtClean="0">
                <a:sym typeface="Wingdings" panose="05000000000000000000" pitchFamily="2" charset="2"/>
              </a:rPr>
              <a:t> </a:t>
            </a:r>
            <a:r>
              <a:rPr lang="en-IN" dirty="0" smtClean="0"/>
              <a:t>Identify research gap, controversies, different perspectives</a:t>
            </a:r>
          </a:p>
          <a:p>
            <a:pPr marL="0" indent="0">
              <a:lnSpc>
                <a:spcPct val="150000"/>
              </a:lnSpc>
              <a:buNone/>
            </a:pPr>
            <a:r>
              <a:rPr lang="en-IN" dirty="0" smtClean="0">
                <a:sym typeface="Wingdings" panose="05000000000000000000" pitchFamily="2" charset="2"/>
              </a:rPr>
              <a:t> Influential works</a:t>
            </a:r>
            <a:endParaRPr lang="en-IN" dirty="0" smtClean="0"/>
          </a:p>
          <a:p>
            <a:pPr marL="0" indent="0">
              <a:lnSpc>
                <a:spcPct val="150000"/>
              </a:lnSpc>
              <a:buNone/>
            </a:pPr>
            <a:endParaRPr lang="en-IN" dirty="0" smtClean="0"/>
          </a:p>
          <a:p>
            <a:pPr marL="971550" lvl="1" indent="-514350">
              <a:lnSpc>
                <a:spcPct val="150000"/>
              </a:lnSpc>
              <a:buFont typeface="+mj-lt"/>
              <a:buAutoNum type="arabicPeriod"/>
            </a:pPr>
            <a:endParaRPr lang="en-IN" dirty="0"/>
          </a:p>
        </p:txBody>
      </p:sp>
      <p:sp>
        <p:nvSpPr>
          <p:cNvPr id="4" name="Slide Number Placeholder 3"/>
          <p:cNvSpPr>
            <a:spLocks noGrp="1"/>
          </p:cNvSpPr>
          <p:nvPr>
            <p:ph type="sldNum" sz="quarter" idx="12"/>
          </p:nvPr>
        </p:nvSpPr>
        <p:spPr/>
        <p:txBody>
          <a:bodyPr/>
          <a:lstStyle/>
          <a:p>
            <a:fld id="{DFD208FE-3ED9-4141-89F9-47BAA2465F7C}" type="slidenum">
              <a:rPr lang="en-IN" smtClean="0"/>
              <a:t>10</a:t>
            </a:fld>
            <a:endParaRPr lang="en-IN"/>
          </a:p>
        </p:txBody>
      </p:sp>
    </p:spTree>
    <p:extLst>
      <p:ext uri="{BB962C8B-B14F-4D97-AF65-F5344CB8AC3E}">
        <p14:creationId xmlns:p14="http://schemas.microsoft.com/office/powerpoint/2010/main" val="2551320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a:t>
            </a:r>
            <a:r>
              <a:rPr lang="en-IN" dirty="0" smtClean="0"/>
              <a:t>. </a:t>
            </a:r>
            <a:r>
              <a:rPr lang="en-IN" dirty="0"/>
              <a:t>Background Reading</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pPr marL="514350" indent="-514350">
              <a:lnSpc>
                <a:spcPct val="150000"/>
              </a:lnSpc>
              <a:buAutoNum type="arabicPeriod"/>
            </a:pPr>
            <a:r>
              <a:rPr lang="en-IN" dirty="0" smtClean="0"/>
              <a:t>Academic databases (Google scholar, Scopus)</a:t>
            </a:r>
          </a:p>
          <a:p>
            <a:pPr marL="514350" indent="-514350">
              <a:lnSpc>
                <a:spcPct val="150000"/>
              </a:lnSpc>
              <a:buAutoNum type="arabicPeriod"/>
            </a:pPr>
            <a:r>
              <a:rPr lang="en-IN" dirty="0" smtClean="0"/>
              <a:t>Boolean search (AND, OR, NOT)</a:t>
            </a:r>
          </a:p>
          <a:p>
            <a:pPr marL="514350" indent="-514350">
              <a:lnSpc>
                <a:spcPct val="150000"/>
              </a:lnSpc>
              <a:buAutoNum type="arabicPeriod"/>
            </a:pPr>
            <a:r>
              <a:rPr lang="en-IN" dirty="0" smtClean="0"/>
              <a:t>Filtering the results </a:t>
            </a:r>
          </a:p>
          <a:p>
            <a:pPr marL="514350" indent="-514350">
              <a:lnSpc>
                <a:spcPct val="150000"/>
              </a:lnSpc>
              <a:buAutoNum type="arabicPeriod"/>
            </a:pPr>
            <a:r>
              <a:rPr lang="en-IN" dirty="0" smtClean="0"/>
              <a:t>Filtering and organising the articles</a:t>
            </a:r>
          </a:p>
          <a:p>
            <a:pPr marL="514350" indent="-514350">
              <a:lnSpc>
                <a:spcPct val="150000"/>
              </a:lnSpc>
              <a:buAutoNum type="arabicPeriod"/>
            </a:pPr>
            <a:r>
              <a:rPr lang="en-IN" dirty="0" smtClean="0"/>
              <a:t>How to read.</a:t>
            </a:r>
          </a:p>
          <a:p>
            <a:pPr marL="514350" indent="-514350">
              <a:lnSpc>
                <a:spcPct val="150000"/>
              </a:lnSpc>
              <a:buAutoNum type="arabicPeriod"/>
            </a:pPr>
            <a:r>
              <a:rPr lang="en-IN" dirty="0" smtClean="0"/>
              <a:t>Organising the materials read</a:t>
            </a:r>
          </a:p>
          <a:p>
            <a:pPr marL="0" indent="0">
              <a:lnSpc>
                <a:spcPct val="150000"/>
              </a:lnSpc>
              <a:buNone/>
            </a:pPr>
            <a:endParaRPr lang="en-IN" dirty="0" smtClean="0"/>
          </a:p>
          <a:p>
            <a:pPr marL="971550" lvl="1" indent="-514350">
              <a:lnSpc>
                <a:spcPct val="150000"/>
              </a:lnSpc>
              <a:buFont typeface="+mj-lt"/>
              <a:buAutoNum type="arabicPeriod"/>
            </a:pPr>
            <a:endParaRPr lang="en-IN" dirty="0"/>
          </a:p>
        </p:txBody>
      </p:sp>
      <p:sp>
        <p:nvSpPr>
          <p:cNvPr id="4" name="Slide Number Placeholder 3"/>
          <p:cNvSpPr>
            <a:spLocks noGrp="1"/>
          </p:cNvSpPr>
          <p:nvPr>
            <p:ph type="sldNum" sz="quarter" idx="12"/>
          </p:nvPr>
        </p:nvSpPr>
        <p:spPr/>
        <p:txBody>
          <a:bodyPr/>
          <a:lstStyle/>
          <a:p>
            <a:fld id="{DFD208FE-3ED9-4141-89F9-47BAA2465F7C}" type="slidenum">
              <a:rPr lang="en-IN" smtClean="0"/>
              <a:t>11</a:t>
            </a:fld>
            <a:endParaRPr lang="en-IN"/>
          </a:p>
        </p:txBody>
      </p:sp>
    </p:spTree>
    <p:extLst>
      <p:ext uri="{BB962C8B-B14F-4D97-AF65-F5344CB8AC3E}">
        <p14:creationId xmlns:p14="http://schemas.microsoft.com/office/powerpoint/2010/main" val="3174928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8112"/>
          </a:xfrm>
        </p:spPr>
        <p:txBody>
          <a:bodyPr/>
          <a:lstStyle/>
          <a:p>
            <a:r>
              <a:rPr lang="en-IN" dirty="0" smtClean="0"/>
              <a:t>2. Background Reading</a:t>
            </a:r>
            <a:endParaRPr lang="en-IN" dirty="0"/>
          </a:p>
        </p:txBody>
      </p:sp>
      <p:sp>
        <p:nvSpPr>
          <p:cNvPr id="3" name="Content Placeholder 2"/>
          <p:cNvSpPr>
            <a:spLocks noGrp="1"/>
          </p:cNvSpPr>
          <p:nvPr>
            <p:ph idx="1"/>
          </p:nvPr>
        </p:nvSpPr>
        <p:spPr>
          <a:xfrm>
            <a:off x="838200" y="1313238"/>
            <a:ext cx="10515600" cy="4863725"/>
          </a:xfrm>
        </p:spPr>
        <p:txBody>
          <a:bodyPr>
            <a:noAutofit/>
          </a:bodyPr>
          <a:lstStyle/>
          <a:p>
            <a:pPr>
              <a:lnSpc>
                <a:spcPct val="100000"/>
              </a:lnSpc>
            </a:pPr>
            <a:r>
              <a:rPr lang="en-IN" sz="2400" dirty="0" smtClean="0"/>
              <a:t>Background reading can contribute to the </a:t>
            </a:r>
            <a:r>
              <a:rPr lang="en-IN" sz="2400" b="1" dirty="0" smtClean="0"/>
              <a:t>‘Introduction</a:t>
            </a:r>
            <a:r>
              <a:rPr lang="en-IN" sz="2400" dirty="0" smtClean="0"/>
              <a:t>’ Chapter of the dissertation</a:t>
            </a:r>
          </a:p>
          <a:p>
            <a:pPr>
              <a:lnSpc>
                <a:spcPct val="100000"/>
              </a:lnSpc>
            </a:pPr>
            <a:r>
              <a:rPr lang="en-IN" sz="2400" dirty="0" smtClean="0"/>
              <a:t>After the background reading you can </a:t>
            </a:r>
            <a:r>
              <a:rPr lang="en-IN" sz="2400" b="1" dirty="0" smtClean="0"/>
              <a:t>create an outline of the introduction </a:t>
            </a:r>
            <a:r>
              <a:rPr lang="en-IN" sz="2400" dirty="0" smtClean="0"/>
              <a:t>chapter</a:t>
            </a:r>
          </a:p>
          <a:p>
            <a:pPr>
              <a:lnSpc>
                <a:spcPct val="100000"/>
              </a:lnSpc>
            </a:pPr>
            <a:r>
              <a:rPr lang="en-IN" sz="2400" dirty="0" smtClean="0"/>
              <a:t>Introduction – </a:t>
            </a:r>
          </a:p>
          <a:p>
            <a:pPr lvl="1">
              <a:lnSpc>
                <a:spcPct val="100000"/>
              </a:lnSpc>
            </a:pPr>
            <a:r>
              <a:rPr lang="en-IN" dirty="0" smtClean="0"/>
              <a:t>Background of the study</a:t>
            </a:r>
          </a:p>
          <a:p>
            <a:pPr lvl="1">
              <a:lnSpc>
                <a:spcPct val="100000"/>
              </a:lnSpc>
            </a:pPr>
            <a:r>
              <a:rPr lang="en-IN" dirty="0" smtClean="0"/>
              <a:t>Relevance of the study</a:t>
            </a:r>
          </a:p>
          <a:p>
            <a:pPr lvl="1">
              <a:lnSpc>
                <a:spcPct val="100000"/>
              </a:lnSpc>
            </a:pPr>
            <a:r>
              <a:rPr lang="en-IN" dirty="0" smtClean="0"/>
              <a:t>Significance of the study</a:t>
            </a:r>
          </a:p>
          <a:p>
            <a:pPr lvl="1">
              <a:lnSpc>
                <a:spcPct val="200000"/>
              </a:lnSpc>
            </a:pPr>
            <a:r>
              <a:rPr lang="en-IN" dirty="0" smtClean="0"/>
              <a:t>Problem statement</a:t>
            </a:r>
            <a:endParaRPr lang="en-IN" sz="1400" dirty="0"/>
          </a:p>
        </p:txBody>
      </p:sp>
      <p:sp>
        <p:nvSpPr>
          <p:cNvPr id="4" name="Slide Number Placeholder 3"/>
          <p:cNvSpPr>
            <a:spLocks noGrp="1"/>
          </p:cNvSpPr>
          <p:nvPr>
            <p:ph type="sldNum" sz="quarter" idx="12"/>
          </p:nvPr>
        </p:nvSpPr>
        <p:spPr/>
        <p:txBody>
          <a:bodyPr/>
          <a:lstStyle/>
          <a:p>
            <a:fld id="{DFD208FE-3ED9-4141-89F9-47BAA2465F7C}" type="slidenum">
              <a:rPr lang="en-IN" smtClean="0"/>
              <a:t>12</a:t>
            </a:fld>
            <a:endParaRPr lang="en-IN"/>
          </a:p>
        </p:txBody>
      </p:sp>
    </p:spTree>
    <p:extLst>
      <p:ext uri="{BB962C8B-B14F-4D97-AF65-F5344CB8AC3E}">
        <p14:creationId xmlns:p14="http://schemas.microsoft.com/office/powerpoint/2010/main" val="637857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715"/>
          </a:xfrm>
        </p:spPr>
        <p:txBody>
          <a:bodyPr/>
          <a:lstStyle/>
          <a:p>
            <a:r>
              <a:rPr lang="en-IN" dirty="0" smtClean="0"/>
              <a:t>Process consists of</a:t>
            </a:r>
            <a:endParaRPr lang="en-IN" dirty="0"/>
          </a:p>
        </p:txBody>
      </p:sp>
      <p:sp>
        <p:nvSpPr>
          <p:cNvPr id="3" name="Content Placeholder 2"/>
          <p:cNvSpPr>
            <a:spLocks noGrp="1"/>
          </p:cNvSpPr>
          <p:nvPr>
            <p:ph idx="1"/>
          </p:nvPr>
        </p:nvSpPr>
        <p:spPr>
          <a:xfrm>
            <a:off x="838200" y="1492624"/>
            <a:ext cx="5897657" cy="4684339"/>
          </a:xfrm>
        </p:spPr>
        <p:txBody>
          <a:bodyPr>
            <a:normAutofit lnSpcReduction="10000"/>
          </a:bodyPr>
          <a:lstStyle/>
          <a:p>
            <a:pPr marL="514350" indent="-514350">
              <a:buFont typeface="+mj-lt"/>
              <a:buAutoNum type="arabicPeriod"/>
            </a:pPr>
            <a:r>
              <a:rPr lang="en-IN" dirty="0" smtClean="0">
                <a:solidFill>
                  <a:srgbClr val="FF0000"/>
                </a:solidFill>
              </a:rPr>
              <a:t>Research Interest/ Problem</a:t>
            </a:r>
          </a:p>
          <a:p>
            <a:pPr marL="514350" indent="-514350">
              <a:buFont typeface="+mj-lt"/>
              <a:buAutoNum type="arabicPeriod"/>
            </a:pPr>
            <a:r>
              <a:rPr lang="en-IN" u="sng" dirty="0" smtClean="0">
                <a:solidFill>
                  <a:srgbClr val="FF0000"/>
                </a:solidFill>
                <a:effectLst>
                  <a:outerShdw blurRad="38100" dist="38100" dir="2700000" algn="tl">
                    <a:srgbClr val="000000">
                      <a:alpha val="43137"/>
                    </a:srgbClr>
                  </a:outerShdw>
                </a:effectLst>
              </a:rPr>
              <a:t>Background reading</a:t>
            </a:r>
          </a:p>
          <a:p>
            <a:pPr marL="514350" indent="-514350">
              <a:buFont typeface="+mj-lt"/>
              <a:buAutoNum type="arabicPeriod"/>
            </a:pPr>
            <a:r>
              <a:rPr lang="en-IN" dirty="0" smtClean="0">
                <a:solidFill>
                  <a:srgbClr val="FF0000"/>
                </a:solidFill>
              </a:rPr>
              <a:t>Research Questions/ Objectives</a:t>
            </a:r>
          </a:p>
          <a:p>
            <a:pPr marL="514350" indent="-514350">
              <a:buFont typeface="+mj-lt"/>
              <a:buAutoNum type="arabicPeriod"/>
            </a:pPr>
            <a:r>
              <a:rPr lang="en-IN" dirty="0" smtClean="0">
                <a:solidFill>
                  <a:srgbClr val="FF0000"/>
                </a:solidFill>
              </a:rPr>
              <a:t>Literature review</a:t>
            </a:r>
          </a:p>
          <a:p>
            <a:pPr marL="514350" indent="-514350">
              <a:buFont typeface="+mj-lt"/>
              <a:buAutoNum type="arabicPeriod"/>
            </a:pPr>
            <a:r>
              <a:rPr lang="en-IN" dirty="0" smtClean="0">
                <a:solidFill>
                  <a:srgbClr val="FF0000"/>
                </a:solidFill>
              </a:rPr>
              <a:t>Making </a:t>
            </a:r>
            <a:r>
              <a:rPr lang="en-IN" dirty="0" smtClean="0">
                <a:solidFill>
                  <a:srgbClr val="FF0000"/>
                </a:solidFill>
              </a:rPr>
              <a:t>a conceptual framework</a:t>
            </a:r>
          </a:p>
          <a:p>
            <a:pPr marL="514350" indent="-514350">
              <a:buFont typeface="+mj-lt"/>
              <a:buAutoNum type="arabicPeriod"/>
            </a:pPr>
            <a:r>
              <a:rPr lang="en-IN" dirty="0" smtClean="0">
                <a:solidFill>
                  <a:srgbClr val="FF0000"/>
                </a:solidFill>
              </a:rPr>
              <a:t>Designing the research</a:t>
            </a:r>
          </a:p>
          <a:p>
            <a:pPr marL="514350" indent="-514350">
              <a:buFont typeface="+mj-lt"/>
              <a:buAutoNum type="arabicPeriod"/>
            </a:pPr>
            <a:r>
              <a:rPr lang="en-IN" dirty="0" smtClean="0"/>
              <a:t>Data collection</a:t>
            </a:r>
          </a:p>
          <a:p>
            <a:pPr marL="514350" indent="-514350">
              <a:buFont typeface="+mj-lt"/>
              <a:buAutoNum type="arabicPeriod"/>
            </a:pPr>
            <a:r>
              <a:rPr lang="en-IN" dirty="0" smtClean="0">
                <a:solidFill>
                  <a:schemeClr val="accent6">
                    <a:lumMod val="75000"/>
                  </a:schemeClr>
                </a:solidFill>
              </a:rPr>
              <a:t>Analysing the data and get the results</a:t>
            </a:r>
          </a:p>
          <a:p>
            <a:pPr marL="514350" indent="-514350">
              <a:buFont typeface="+mj-lt"/>
              <a:buAutoNum type="arabicPeriod"/>
            </a:pPr>
            <a:r>
              <a:rPr lang="en-IN" dirty="0" smtClean="0">
                <a:solidFill>
                  <a:schemeClr val="accent6">
                    <a:lumMod val="75000"/>
                  </a:schemeClr>
                </a:solidFill>
              </a:rPr>
              <a:t>Interpret the data – Discussion</a:t>
            </a:r>
          </a:p>
        </p:txBody>
      </p:sp>
      <p:sp>
        <p:nvSpPr>
          <p:cNvPr id="4" name="Slide Number Placeholder 3"/>
          <p:cNvSpPr>
            <a:spLocks noGrp="1"/>
          </p:cNvSpPr>
          <p:nvPr>
            <p:ph type="sldNum" sz="quarter" idx="12"/>
          </p:nvPr>
        </p:nvSpPr>
        <p:spPr/>
        <p:txBody>
          <a:bodyPr/>
          <a:lstStyle/>
          <a:p>
            <a:fld id="{DFD208FE-3ED9-4141-89F9-47BAA2465F7C}" type="slidenum">
              <a:rPr lang="en-IN" smtClean="0"/>
              <a:t>13</a:t>
            </a:fld>
            <a:endParaRPr lang="en-IN"/>
          </a:p>
        </p:txBody>
      </p:sp>
      <p:sp>
        <p:nvSpPr>
          <p:cNvPr id="5" name="Right Brace 4"/>
          <p:cNvSpPr/>
          <p:nvPr/>
        </p:nvSpPr>
        <p:spPr>
          <a:xfrm>
            <a:off x="5607423" y="1344705"/>
            <a:ext cx="977153" cy="32272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6" name="Content Placeholder 2"/>
          <p:cNvSpPr txBox="1">
            <a:spLocks/>
          </p:cNvSpPr>
          <p:nvPr/>
        </p:nvSpPr>
        <p:spPr>
          <a:xfrm>
            <a:off x="7017123" y="1639211"/>
            <a:ext cx="3904130" cy="2140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Pre- Data Collection</a:t>
            </a:r>
          </a:p>
          <a:p>
            <a:pPr marL="514350" indent="-514350">
              <a:buFont typeface="+mj-lt"/>
              <a:buAutoNum type="arabicPeriod"/>
            </a:pPr>
            <a:r>
              <a:rPr lang="en-IN" dirty="0" smtClean="0">
                <a:solidFill>
                  <a:schemeClr val="tx1">
                    <a:lumMod val="95000"/>
                    <a:lumOff val="5000"/>
                  </a:schemeClr>
                </a:solidFill>
              </a:rPr>
              <a:t>Introduction</a:t>
            </a:r>
          </a:p>
          <a:p>
            <a:pPr marL="514350" indent="-514350">
              <a:buFont typeface="+mj-lt"/>
              <a:buAutoNum type="arabicPeriod"/>
            </a:pPr>
            <a:r>
              <a:rPr lang="en-IN" dirty="0" smtClean="0">
                <a:solidFill>
                  <a:schemeClr val="tx1">
                    <a:lumMod val="95000"/>
                    <a:lumOff val="5000"/>
                  </a:schemeClr>
                </a:solidFill>
              </a:rPr>
              <a:t>Review of Literature</a:t>
            </a:r>
          </a:p>
          <a:p>
            <a:pPr marL="514350" indent="-514350">
              <a:buFont typeface="+mj-lt"/>
              <a:buAutoNum type="arabicPeriod"/>
            </a:pPr>
            <a:r>
              <a:rPr lang="en-IN" dirty="0" smtClean="0">
                <a:solidFill>
                  <a:schemeClr val="tx1">
                    <a:lumMod val="95000"/>
                    <a:lumOff val="5000"/>
                  </a:schemeClr>
                </a:solidFill>
              </a:rPr>
              <a:t>Methodology</a:t>
            </a:r>
          </a:p>
        </p:txBody>
      </p:sp>
      <p:sp>
        <p:nvSpPr>
          <p:cNvPr id="7" name="Right Brace 6"/>
          <p:cNvSpPr/>
          <p:nvPr/>
        </p:nvSpPr>
        <p:spPr>
          <a:xfrm>
            <a:off x="6452908" y="5007371"/>
            <a:ext cx="977153" cy="76648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Content Placeholder 2"/>
          <p:cNvSpPr txBox="1">
            <a:spLocks/>
          </p:cNvSpPr>
          <p:nvPr/>
        </p:nvSpPr>
        <p:spPr>
          <a:xfrm>
            <a:off x="7691716" y="4398029"/>
            <a:ext cx="3904130" cy="2140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Post- Data Collection</a:t>
            </a:r>
          </a:p>
          <a:p>
            <a:pPr marL="514350" indent="-514350">
              <a:buFont typeface="+mj-lt"/>
              <a:buAutoNum type="arabicPeriod" startAt="4"/>
            </a:pPr>
            <a:r>
              <a:rPr lang="en-IN" dirty="0" smtClean="0"/>
              <a:t>Data analysis</a:t>
            </a:r>
          </a:p>
          <a:p>
            <a:pPr marL="514350" indent="-514350">
              <a:buFont typeface="+mj-lt"/>
              <a:buAutoNum type="arabicPeriod" startAt="4"/>
            </a:pPr>
            <a:r>
              <a:rPr lang="en-IN" dirty="0" smtClean="0"/>
              <a:t>Discussion </a:t>
            </a:r>
            <a:r>
              <a:rPr lang="en-IN" dirty="0" smtClean="0">
                <a:solidFill>
                  <a:schemeClr val="bg2">
                    <a:lumMod val="75000"/>
                  </a:schemeClr>
                </a:solidFill>
              </a:rPr>
              <a:t>&amp; Conclusion</a:t>
            </a:r>
          </a:p>
          <a:p>
            <a:pPr marL="514350" indent="-514350">
              <a:buFont typeface="+mj-lt"/>
              <a:buAutoNum type="arabicPeriod" startAt="4"/>
            </a:pPr>
            <a:r>
              <a:rPr lang="en-IN" dirty="0" smtClean="0">
                <a:solidFill>
                  <a:schemeClr val="bg2">
                    <a:lumMod val="75000"/>
                  </a:schemeClr>
                </a:solidFill>
              </a:rPr>
              <a:t>Conclusion</a:t>
            </a:r>
          </a:p>
        </p:txBody>
      </p:sp>
    </p:spTree>
    <p:extLst>
      <p:ext uri="{BB962C8B-B14F-4D97-AF65-F5344CB8AC3E}">
        <p14:creationId xmlns:p14="http://schemas.microsoft.com/office/powerpoint/2010/main" val="30107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715"/>
          </a:xfrm>
        </p:spPr>
        <p:txBody>
          <a:bodyPr/>
          <a:lstStyle/>
          <a:p>
            <a:r>
              <a:rPr lang="en-IN" dirty="0" smtClean="0"/>
              <a:t>Process consists of</a:t>
            </a:r>
            <a:endParaRPr lang="en-IN" dirty="0"/>
          </a:p>
        </p:txBody>
      </p:sp>
      <p:sp>
        <p:nvSpPr>
          <p:cNvPr id="3" name="Content Placeholder 2"/>
          <p:cNvSpPr>
            <a:spLocks noGrp="1"/>
          </p:cNvSpPr>
          <p:nvPr>
            <p:ph idx="1"/>
          </p:nvPr>
        </p:nvSpPr>
        <p:spPr>
          <a:xfrm>
            <a:off x="838200" y="1492624"/>
            <a:ext cx="5897657" cy="4684339"/>
          </a:xfrm>
        </p:spPr>
        <p:txBody>
          <a:bodyPr>
            <a:normAutofit lnSpcReduction="10000"/>
          </a:bodyPr>
          <a:lstStyle/>
          <a:p>
            <a:pPr marL="514350" indent="-514350">
              <a:buFont typeface="+mj-lt"/>
              <a:buAutoNum type="arabicPeriod"/>
            </a:pPr>
            <a:r>
              <a:rPr lang="en-IN" dirty="0" smtClean="0">
                <a:solidFill>
                  <a:srgbClr val="FF0000"/>
                </a:solidFill>
              </a:rPr>
              <a:t>Research Interest/ Problem</a:t>
            </a:r>
          </a:p>
          <a:p>
            <a:pPr marL="514350" indent="-514350">
              <a:buFont typeface="+mj-lt"/>
              <a:buAutoNum type="arabicPeriod"/>
            </a:pPr>
            <a:r>
              <a:rPr lang="en-IN" dirty="0" smtClean="0">
                <a:solidFill>
                  <a:srgbClr val="FF0000"/>
                </a:solidFill>
              </a:rPr>
              <a:t>Background reading</a:t>
            </a:r>
          </a:p>
          <a:p>
            <a:pPr marL="514350" indent="-514350">
              <a:buFont typeface="+mj-lt"/>
              <a:buAutoNum type="arabicPeriod"/>
            </a:pPr>
            <a:r>
              <a:rPr lang="en-IN" u="sng" dirty="0" smtClean="0">
                <a:solidFill>
                  <a:srgbClr val="FF0000"/>
                </a:solidFill>
                <a:effectLst>
                  <a:outerShdw blurRad="38100" dist="38100" dir="2700000" algn="tl">
                    <a:srgbClr val="000000">
                      <a:alpha val="43137"/>
                    </a:srgbClr>
                  </a:outerShdw>
                </a:effectLst>
              </a:rPr>
              <a:t>Research Questions/ Objectives</a:t>
            </a:r>
          </a:p>
          <a:p>
            <a:pPr marL="514350" indent="-514350">
              <a:buFont typeface="+mj-lt"/>
              <a:buAutoNum type="arabicPeriod"/>
            </a:pPr>
            <a:r>
              <a:rPr lang="en-IN" dirty="0" smtClean="0">
                <a:solidFill>
                  <a:srgbClr val="FF0000"/>
                </a:solidFill>
              </a:rPr>
              <a:t>Literature review</a:t>
            </a:r>
          </a:p>
          <a:p>
            <a:pPr marL="514350" indent="-514350">
              <a:buFont typeface="+mj-lt"/>
              <a:buAutoNum type="arabicPeriod"/>
            </a:pPr>
            <a:r>
              <a:rPr lang="en-IN" dirty="0" smtClean="0">
                <a:solidFill>
                  <a:srgbClr val="FF0000"/>
                </a:solidFill>
              </a:rPr>
              <a:t>Making </a:t>
            </a:r>
            <a:r>
              <a:rPr lang="en-IN" dirty="0" smtClean="0">
                <a:solidFill>
                  <a:srgbClr val="FF0000"/>
                </a:solidFill>
              </a:rPr>
              <a:t>a conceptual framework</a:t>
            </a:r>
          </a:p>
          <a:p>
            <a:pPr marL="514350" indent="-514350">
              <a:buFont typeface="+mj-lt"/>
              <a:buAutoNum type="arabicPeriod"/>
            </a:pPr>
            <a:r>
              <a:rPr lang="en-IN" dirty="0" smtClean="0">
                <a:solidFill>
                  <a:srgbClr val="FF0000"/>
                </a:solidFill>
              </a:rPr>
              <a:t>Designing the research</a:t>
            </a:r>
          </a:p>
          <a:p>
            <a:pPr marL="514350" indent="-514350">
              <a:buFont typeface="+mj-lt"/>
              <a:buAutoNum type="arabicPeriod"/>
            </a:pPr>
            <a:r>
              <a:rPr lang="en-IN" dirty="0" smtClean="0"/>
              <a:t>Data collection</a:t>
            </a:r>
          </a:p>
          <a:p>
            <a:pPr marL="514350" indent="-514350">
              <a:buFont typeface="+mj-lt"/>
              <a:buAutoNum type="arabicPeriod"/>
            </a:pPr>
            <a:r>
              <a:rPr lang="en-IN" dirty="0" smtClean="0">
                <a:solidFill>
                  <a:schemeClr val="accent6">
                    <a:lumMod val="75000"/>
                  </a:schemeClr>
                </a:solidFill>
              </a:rPr>
              <a:t>Analysing the data and get the results</a:t>
            </a:r>
          </a:p>
          <a:p>
            <a:pPr marL="514350" indent="-514350">
              <a:buFont typeface="+mj-lt"/>
              <a:buAutoNum type="arabicPeriod"/>
            </a:pPr>
            <a:r>
              <a:rPr lang="en-IN" dirty="0" smtClean="0">
                <a:solidFill>
                  <a:schemeClr val="accent6">
                    <a:lumMod val="75000"/>
                  </a:schemeClr>
                </a:solidFill>
              </a:rPr>
              <a:t>Interpret the data – Discussion</a:t>
            </a:r>
          </a:p>
        </p:txBody>
      </p:sp>
      <p:sp>
        <p:nvSpPr>
          <p:cNvPr id="4" name="Slide Number Placeholder 3"/>
          <p:cNvSpPr>
            <a:spLocks noGrp="1"/>
          </p:cNvSpPr>
          <p:nvPr>
            <p:ph type="sldNum" sz="quarter" idx="12"/>
          </p:nvPr>
        </p:nvSpPr>
        <p:spPr/>
        <p:txBody>
          <a:bodyPr/>
          <a:lstStyle/>
          <a:p>
            <a:fld id="{DFD208FE-3ED9-4141-89F9-47BAA2465F7C}" type="slidenum">
              <a:rPr lang="en-IN" smtClean="0"/>
              <a:t>14</a:t>
            </a:fld>
            <a:endParaRPr lang="en-IN"/>
          </a:p>
        </p:txBody>
      </p:sp>
      <p:sp>
        <p:nvSpPr>
          <p:cNvPr id="5" name="Right Brace 4"/>
          <p:cNvSpPr/>
          <p:nvPr/>
        </p:nvSpPr>
        <p:spPr>
          <a:xfrm>
            <a:off x="5607423" y="1344705"/>
            <a:ext cx="977153" cy="32272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6" name="Content Placeholder 2"/>
          <p:cNvSpPr txBox="1">
            <a:spLocks/>
          </p:cNvSpPr>
          <p:nvPr/>
        </p:nvSpPr>
        <p:spPr>
          <a:xfrm>
            <a:off x="7017123" y="1639211"/>
            <a:ext cx="3904130" cy="2140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Pre- Data Collection</a:t>
            </a:r>
          </a:p>
          <a:p>
            <a:pPr marL="514350" indent="-514350">
              <a:buFont typeface="+mj-lt"/>
              <a:buAutoNum type="arabicPeriod"/>
            </a:pPr>
            <a:r>
              <a:rPr lang="en-IN" dirty="0" smtClean="0">
                <a:solidFill>
                  <a:schemeClr val="tx1">
                    <a:lumMod val="95000"/>
                    <a:lumOff val="5000"/>
                  </a:schemeClr>
                </a:solidFill>
              </a:rPr>
              <a:t>Introduction</a:t>
            </a:r>
          </a:p>
          <a:p>
            <a:pPr marL="514350" indent="-514350">
              <a:buFont typeface="+mj-lt"/>
              <a:buAutoNum type="arabicPeriod"/>
            </a:pPr>
            <a:r>
              <a:rPr lang="en-IN" dirty="0" smtClean="0">
                <a:solidFill>
                  <a:schemeClr val="tx1">
                    <a:lumMod val="95000"/>
                    <a:lumOff val="5000"/>
                  </a:schemeClr>
                </a:solidFill>
              </a:rPr>
              <a:t>Review of Literature</a:t>
            </a:r>
          </a:p>
          <a:p>
            <a:pPr marL="514350" indent="-514350">
              <a:buFont typeface="+mj-lt"/>
              <a:buAutoNum type="arabicPeriod"/>
            </a:pPr>
            <a:r>
              <a:rPr lang="en-IN" dirty="0" smtClean="0">
                <a:solidFill>
                  <a:schemeClr val="tx1">
                    <a:lumMod val="95000"/>
                    <a:lumOff val="5000"/>
                  </a:schemeClr>
                </a:solidFill>
              </a:rPr>
              <a:t>Methodology</a:t>
            </a:r>
          </a:p>
        </p:txBody>
      </p:sp>
      <p:sp>
        <p:nvSpPr>
          <p:cNvPr id="7" name="Right Brace 6"/>
          <p:cNvSpPr/>
          <p:nvPr/>
        </p:nvSpPr>
        <p:spPr>
          <a:xfrm>
            <a:off x="6452908" y="5007371"/>
            <a:ext cx="977153" cy="76648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Content Placeholder 2"/>
          <p:cNvSpPr txBox="1">
            <a:spLocks/>
          </p:cNvSpPr>
          <p:nvPr/>
        </p:nvSpPr>
        <p:spPr>
          <a:xfrm>
            <a:off x="7691716" y="4398029"/>
            <a:ext cx="3904130" cy="2140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Post- Data Collection</a:t>
            </a:r>
          </a:p>
          <a:p>
            <a:pPr marL="514350" indent="-514350">
              <a:buFont typeface="+mj-lt"/>
              <a:buAutoNum type="arabicPeriod" startAt="4"/>
            </a:pPr>
            <a:r>
              <a:rPr lang="en-IN" dirty="0" smtClean="0"/>
              <a:t>Data analysis</a:t>
            </a:r>
          </a:p>
          <a:p>
            <a:pPr marL="514350" indent="-514350">
              <a:buFont typeface="+mj-lt"/>
              <a:buAutoNum type="arabicPeriod" startAt="4"/>
            </a:pPr>
            <a:r>
              <a:rPr lang="en-IN" dirty="0" smtClean="0"/>
              <a:t>Discussion </a:t>
            </a:r>
            <a:r>
              <a:rPr lang="en-IN" dirty="0" smtClean="0">
                <a:solidFill>
                  <a:schemeClr val="bg2">
                    <a:lumMod val="75000"/>
                  </a:schemeClr>
                </a:solidFill>
              </a:rPr>
              <a:t>&amp; Conclusion</a:t>
            </a:r>
          </a:p>
          <a:p>
            <a:pPr marL="514350" indent="-514350">
              <a:buFont typeface="+mj-lt"/>
              <a:buAutoNum type="arabicPeriod" startAt="4"/>
            </a:pPr>
            <a:r>
              <a:rPr lang="en-IN" dirty="0" smtClean="0">
                <a:solidFill>
                  <a:schemeClr val="bg2">
                    <a:lumMod val="75000"/>
                  </a:schemeClr>
                </a:solidFill>
              </a:rPr>
              <a:t>Conclusion</a:t>
            </a:r>
          </a:p>
        </p:txBody>
      </p:sp>
    </p:spTree>
    <p:extLst>
      <p:ext uri="{BB962C8B-B14F-4D97-AF65-F5344CB8AC3E}">
        <p14:creationId xmlns:p14="http://schemas.microsoft.com/office/powerpoint/2010/main" val="3180488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Objectives or Research Questions</a:t>
            </a:r>
            <a:endParaRPr lang="en-IN" dirty="0"/>
          </a:p>
        </p:txBody>
      </p:sp>
      <p:sp>
        <p:nvSpPr>
          <p:cNvPr id="3" name="Content Placeholder 2"/>
          <p:cNvSpPr>
            <a:spLocks noGrp="1"/>
          </p:cNvSpPr>
          <p:nvPr>
            <p:ph idx="1"/>
          </p:nvPr>
        </p:nvSpPr>
        <p:spPr>
          <a:xfrm>
            <a:off x="838200" y="1825625"/>
            <a:ext cx="5257800" cy="4351338"/>
          </a:xfrm>
        </p:spPr>
        <p:txBody>
          <a:bodyPr/>
          <a:lstStyle/>
          <a:p>
            <a:pPr>
              <a:lnSpc>
                <a:spcPct val="150000"/>
              </a:lnSpc>
            </a:pPr>
            <a:r>
              <a:rPr lang="en-IN" dirty="0" smtClean="0"/>
              <a:t>Once you have found the research gap, set objectives or research questions.</a:t>
            </a:r>
          </a:p>
          <a:p>
            <a:pPr>
              <a:lnSpc>
                <a:spcPct val="150000"/>
              </a:lnSpc>
            </a:pPr>
            <a:r>
              <a:rPr lang="en-IN" dirty="0" smtClean="0"/>
              <a:t>Which can be modified in the later stage. (Not recommended)</a:t>
            </a:r>
            <a:endParaRPr lang="en-IN" dirty="0"/>
          </a:p>
        </p:txBody>
      </p:sp>
      <p:sp>
        <p:nvSpPr>
          <p:cNvPr id="4" name="Slide Number Placeholder 3"/>
          <p:cNvSpPr>
            <a:spLocks noGrp="1"/>
          </p:cNvSpPr>
          <p:nvPr>
            <p:ph type="sldNum" sz="quarter" idx="12"/>
          </p:nvPr>
        </p:nvSpPr>
        <p:spPr/>
        <p:txBody>
          <a:bodyPr/>
          <a:lstStyle/>
          <a:p>
            <a:fld id="{DFD208FE-3ED9-4141-89F9-47BAA2465F7C}" type="slidenum">
              <a:rPr lang="en-IN" smtClean="0"/>
              <a:t>15</a:t>
            </a:fld>
            <a:endParaRPr lang="en-IN"/>
          </a:p>
        </p:txBody>
      </p:sp>
      <p:sp>
        <p:nvSpPr>
          <p:cNvPr id="5" name="Content Placeholder 2"/>
          <p:cNvSpPr txBox="1">
            <a:spLocks/>
          </p:cNvSpPr>
          <p:nvPr/>
        </p:nvSpPr>
        <p:spPr>
          <a:xfrm>
            <a:off x="6436660" y="2134907"/>
            <a:ext cx="5257800" cy="3028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6000" dirty="0" smtClean="0"/>
              <a:t>Objectives are not </a:t>
            </a:r>
            <a:r>
              <a:rPr lang="en-IN" sz="6000" i="1" dirty="0" smtClean="0"/>
              <a:t>‘</a:t>
            </a:r>
            <a:r>
              <a:rPr lang="en-IN" sz="6000" i="1" dirty="0" err="1" smtClean="0"/>
              <a:t>irumbulakka</a:t>
            </a:r>
            <a:r>
              <a:rPr lang="en-IN" sz="6000" i="1" dirty="0" smtClean="0"/>
              <a:t>’</a:t>
            </a:r>
            <a:endParaRPr lang="en-IN" sz="6000" i="1" dirty="0"/>
          </a:p>
        </p:txBody>
      </p:sp>
    </p:spTree>
    <p:extLst>
      <p:ext uri="{BB962C8B-B14F-4D97-AF65-F5344CB8AC3E}">
        <p14:creationId xmlns:p14="http://schemas.microsoft.com/office/powerpoint/2010/main" val="378124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a:t>
            </a:r>
            <a:r>
              <a:rPr lang="en-IN" dirty="0" smtClean="0"/>
              <a:t>. Objectives </a:t>
            </a:r>
            <a:r>
              <a:rPr lang="en-IN" dirty="0"/>
              <a:t>or Research Questions</a:t>
            </a:r>
          </a:p>
        </p:txBody>
      </p:sp>
      <p:sp>
        <p:nvSpPr>
          <p:cNvPr id="3" name="Content Placeholder 2"/>
          <p:cNvSpPr>
            <a:spLocks noGrp="1"/>
          </p:cNvSpPr>
          <p:nvPr>
            <p:ph idx="1"/>
          </p:nvPr>
        </p:nvSpPr>
        <p:spPr>
          <a:xfrm>
            <a:off x="838200" y="1546411"/>
            <a:ext cx="10632141" cy="4697787"/>
          </a:xfrm>
        </p:spPr>
        <p:txBody>
          <a:bodyPr>
            <a:normAutofit fontScale="92500" lnSpcReduction="20000"/>
          </a:bodyPr>
          <a:lstStyle/>
          <a:p>
            <a:pPr>
              <a:lnSpc>
                <a:spcPct val="150000"/>
              </a:lnSpc>
            </a:pPr>
            <a:r>
              <a:rPr lang="en-IN" dirty="0" smtClean="0"/>
              <a:t>Objectives, Research Questions, Problem and research gap are different. They have their own identity.</a:t>
            </a:r>
          </a:p>
          <a:p>
            <a:pPr>
              <a:lnSpc>
                <a:spcPct val="150000"/>
              </a:lnSpc>
            </a:pPr>
            <a:r>
              <a:rPr lang="en-IN" dirty="0" smtClean="0">
                <a:solidFill>
                  <a:srgbClr val="FF0000"/>
                </a:solidFill>
              </a:rPr>
              <a:t>Problem</a:t>
            </a:r>
            <a:r>
              <a:rPr lang="en-IN" dirty="0" smtClean="0"/>
              <a:t> is something that drives you to the research. an issue in the knowledge system that bothers the society or you. It’s broader issue that you wish to explore. Objectives and questions stem out of the problem.</a:t>
            </a:r>
          </a:p>
          <a:p>
            <a:pPr>
              <a:lnSpc>
                <a:spcPct val="150000"/>
              </a:lnSpc>
            </a:pPr>
            <a:r>
              <a:rPr lang="en-IN" dirty="0" smtClean="0">
                <a:solidFill>
                  <a:srgbClr val="FF0000"/>
                </a:solidFill>
              </a:rPr>
              <a:t>Research gap </a:t>
            </a:r>
            <a:r>
              <a:rPr lang="en-IN" dirty="0" smtClean="0"/>
              <a:t>is the area in the knowledge system where there is a lack of clarity, deficiency of knowledge or understanding. It points to the space in existing literature where further investigation and studies are possible. </a:t>
            </a:r>
            <a:endParaRPr lang="en-IN" dirty="0" smtClean="0">
              <a:solidFill>
                <a:srgbClr val="FF0000"/>
              </a:solidFill>
            </a:endParaRPr>
          </a:p>
        </p:txBody>
      </p:sp>
      <p:sp>
        <p:nvSpPr>
          <p:cNvPr id="4" name="Slide Number Placeholder 3"/>
          <p:cNvSpPr>
            <a:spLocks noGrp="1"/>
          </p:cNvSpPr>
          <p:nvPr>
            <p:ph type="sldNum" sz="quarter" idx="12"/>
          </p:nvPr>
        </p:nvSpPr>
        <p:spPr/>
        <p:txBody>
          <a:bodyPr/>
          <a:lstStyle/>
          <a:p>
            <a:fld id="{DFD208FE-3ED9-4141-89F9-47BAA2465F7C}" type="slidenum">
              <a:rPr lang="en-IN" smtClean="0"/>
              <a:t>16</a:t>
            </a:fld>
            <a:endParaRPr lang="en-IN"/>
          </a:p>
        </p:txBody>
      </p:sp>
    </p:spTree>
    <p:extLst>
      <p:ext uri="{BB962C8B-B14F-4D97-AF65-F5344CB8AC3E}">
        <p14:creationId xmlns:p14="http://schemas.microsoft.com/office/powerpoint/2010/main" val="414505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a:t>
            </a:r>
            <a:r>
              <a:rPr lang="en-IN" dirty="0" smtClean="0"/>
              <a:t>. Objectives </a:t>
            </a:r>
            <a:r>
              <a:rPr lang="en-IN" dirty="0"/>
              <a:t>or Research Questions</a:t>
            </a:r>
          </a:p>
        </p:txBody>
      </p:sp>
      <p:sp>
        <p:nvSpPr>
          <p:cNvPr id="3" name="Content Placeholder 2"/>
          <p:cNvSpPr>
            <a:spLocks noGrp="1"/>
          </p:cNvSpPr>
          <p:nvPr>
            <p:ph idx="1"/>
          </p:nvPr>
        </p:nvSpPr>
        <p:spPr>
          <a:xfrm>
            <a:off x="838200" y="1546411"/>
            <a:ext cx="10632141" cy="4697787"/>
          </a:xfrm>
        </p:spPr>
        <p:txBody>
          <a:bodyPr>
            <a:normAutofit lnSpcReduction="10000"/>
          </a:bodyPr>
          <a:lstStyle/>
          <a:p>
            <a:pPr>
              <a:lnSpc>
                <a:spcPct val="150000"/>
              </a:lnSpc>
            </a:pPr>
            <a:r>
              <a:rPr lang="en-IN" dirty="0">
                <a:solidFill>
                  <a:srgbClr val="FF0000"/>
                </a:solidFill>
              </a:rPr>
              <a:t>Objectives</a:t>
            </a:r>
            <a:r>
              <a:rPr lang="en-IN" dirty="0"/>
              <a:t> are the goals you intents to achieve at the end of your </a:t>
            </a:r>
            <a:r>
              <a:rPr lang="en-IN" dirty="0" smtClean="0"/>
              <a:t>research. It can be the checklist you can be use for your research.</a:t>
            </a:r>
            <a:endParaRPr lang="en-IN" dirty="0"/>
          </a:p>
          <a:p>
            <a:pPr>
              <a:lnSpc>
                <a:spcPct val="150000"/>
              </a:lnSpc>
            </a:pPr>
            <a:r>
              <a:rPr lang="en-IN" dirty="0">
                <a:solidFill>
                  <a:srgbClr val="FF0000"/>
                </a:solidFill>
              </a:rPr>
              <a:t>Research questions </a:t>
            </a:r>
            <a:r>
              <a:rPr lang="en-IN" dirty="0"/>
              <a:t>are the questions you set to find </a:t>
            </a:r>
            <a:r>
              <a:rPr lang="en-IN" dirty="0" smtClean="0"/>
              <a:t>answers for. Research questions and objectives can be related. But Objectives are considered as the broader concept</a:t>
            </a:r>
          </a:p>
          <a:p>
            <a:pPr>
              <a:lnSpc>
                <a:spcPct val="150000"/>
              </a:lnSpc>
            </a:pPr>
            <a:r>
              <a:rPr lang="en-IN" dirty="0" smtClean="0"/>
              <a:t>In the case of broadness: Problem or Research gap&gt; Objectives&gt; Research questions.</a:t>
            </a:r>
          </a:p>
        </p:txBody>
      </p:sp>
      <p:sp>
        <p:nvSpPr>
          <p:cNvPr id="4" name="Slide Number Placeholder 3"/>
          <p:cNvSpPr>
            <a:spLocks noGrp="1"/>
          </p:cNvSpPr>
          <p:nvPr>
            <p:ph type="sldNum" sz="quarter" idx="12"/>
          </p:nvPr>
        </p:nvSpPr>
        <p:spPr/>
        <p:txBody>
          <a:bodyPr/>
          <a:lstStyle/>
          <a:p>
            <a:fld id="{DFD208FE-3ED9-4141-89F9-47BAA2465F7C}" type="slidenum">
              <a:rPr lang="en-IN" smtClean="0"/>
              <a:t>17</a:t>
            </a:fld>
            <a:endParaRPr lang="en-IN"/>
          </a:p>
        </p:txBody>
      </p:sp>
    </p:spTree>
    <p:extLst>
      <p:ext uri="{BB962C8B-B14F-4D97-AF65-F5344CB8AC3E}">
        <p14:creationId xmlns:p14="http://schemas.microsoft.com/office/powerpoint/2010/main" val="315542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Objectives or Research Questions</a:t>
            </a:r>
          </a:p>
        </p:txBody>
      </p:sp>
      <p:sp>
        <p:nvSpPr>
          <p:cNvPr id="3" name="Content Placeholder 2"/>
          <p:cNvSpPr>
            <a:spLocks noGrp="1"/>
          </p:cNvSpPr>
          <p:nvPr>
            <p:ph idx="1"/>
          </p:nvPr>
        </p:nvSpPr>
        <p:spPr/>
        <p:txBody>
          <a:bodyPr>
            <a:normAutofit fontScale="92500"/>
          </a:bodyPr>
          <a:lstStyle/>
          <a:p>
            <a:pPr>
              <a:lnSpc>
                <a:spcPct val="150000"/>
              </a:lnSpc>
            </a:pPr>
            <a:r>
              <a:rPr lang="en-IN" dirty="0" smtClean="0">
                <a:solidFill>
                  <a:srgbClr val="FF0000"/>
                </a:solidFill>
              </a:rPr>
              <a:t>Problem - </a:t>
            </a:r>
            <a:r>
              <a:rPr lang="en-IN" dirty="0"/>
              <a:t>"The rise of citizen journalism presents challenges to traditional news media's role as gatekeepers of information</a:t>
            </a:r>
            <a:r>
              <a:rPr lang="en-IN" u="sng" dirty="0"/>
              <a:t>, leading to questions about credibility, accuracy, and accountability in news dissemination</a:t>
            </a:r>
            <a:r>
              <a:rPr lang="en-IN" dirty="0" smtClean="0"/>
              <a:t>.“</a:t>
            </a:r>
          </a:p>
          <a:p>
            <a:pPr>
              <a:lnSpc>
                <a:spcPct val="150000"/>
              </a:lnSpc>
            </a:pPr>
            <a:r>
              <a:rPr lang="en-IN" dirty="0" smtClean="0">
                <a:solidFill>
                  <a:srgbClr val="FF0000"/>
                </a:solidFill>
              </a:rPr>
              <a:t>Research gap - </a:t>
            </a:r>
            <a:r>
              <a:rPr lang="en-IN" dirty="0"/>
              <a:t>"There is a lack of understanding regarding the impact of citizen journalism on traditional news media coverage and audience perceptions."</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DFD208FE-3ED9-4141-89F9-47BAA2465F7C}" type="slidenum">
              <a:rPr lang="en-IN" smtClean="0"/>
              <a:t>18</a:t>
            </a:fld>
            <a:endParaRPr lang="en-IN"/>
          </a:p>
        </p:txBody>
      </p:sp>
    </p:spTree>
    <p:extLst>
      <p:ext uri="{BB962C8B-B14F-4D97-AF65-F5344CB8AC3E}">
        <p14:creationId xmlns:p14="http://schemas.microsoft.com/office/powerpoint/2010/main" val="579702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Objectives or Research Questions</a:t>
            </a:r>
          </a:p>
        </p:txBody>
      </p:sp>
      <p:sp>
        <p:nvSpPr>
          <p:cNvPr id="3" name="Content Placeholder 2"/>
          <p:cNvSpPr>
            <a:spLocks noGrp="1"/>
          </p:cNvSpPr>
          <p:nvPr>
            <p:ph idx="1"/>
          </p:nvPr>
        </p:nvSpPr>
        <p:spPr>
          <a:xfrm>
            <a:off x="838200" y="1506070"/>
            <a:ext cx="10515600" cy="5015753"/>
          </a:xfrm>
        </p:spPr>
        <p:txBody>
          <a:bodyPr>
            <a:normAutofit fontScale="70000" lnSpcReduction="20000"/>
          </a:bodyPr>
          <a:lstStyle/>
          <a:p>
            <a:r>
              <a:rPr lang="en-IN" dirty="0" smtClean="0">
                <a:solidFill>
                  <a:srgbClr val="FF0000"/>
                </a:solidFill>
              </a:rPr>
              <a:t>Objectives</a:t>
            </a:r>
          </a:p>
          <a:p>
            <a:pPr marL="514350" indent="-514350">
              <a:lnSpc>
                <a:spcPct val="170000"/>
              </a:lnSpc>
              <a:buFont typeface="+mj-lt"/>
              <a:buAutoNum type="arabicPeriod"/>
            </a:pPr>
            <a:r>
              <a:rPr lang="en-IN" u="sng" dirty="0" smtClean="0">
                <a:solidFill>
                  <a:srgbClr val="FF0000"/>
                </a:solidFill>
              </a:rPr>
              <a:t>To investigate </a:t>
            </a:r>
            <a:r>
              <a:rPr lang="en-IN" dirty="0"/>
              <a:t>the </a:t>
            </a:r>
            <a:r>
              <a:rPr lang="en-IN" dirty="0" smtClean="0"/>
              <a:t>characteristics </a:t>
            </a:r>
            <a:r>
              <a:rPr lang="en-IN" dirty="0"/>
              <a:t>of citizen journalism platforms </a:t>
            </a:r>
            <a:r>
              <a:rPr lang="en-IN" dirty="0" smtClean="0"/>
              <a:t>and it’s </a:t>
            </a:r>
            <a:r>
              <a:rPr lang="en-IN" dirty="0"/>
              <a:t>practices in comparison to traditional news media outlets.</a:t>
            </a:r>
          </a:p>
          <a:p>
            <a:pPr marL="514350" indent="-514350">
              <a:lnSpc>
                <a:spcPct val="170000"/>
              </a:lnSpc>
              <a:buFont typeface="+mj-lt"/>
              <a:buAutoNum type="arabicPeriod"/>
            </a:pPr>
            <a:r>
              <a:rPr lang="en-IN" u="sng" dirty="0" smtClean="0">
                <a:solidFill>
                  <a:srgbClr val="FF0000"/>
                </a:solidFill>
              </a:rPr>
              <a:t>To assess </a:t>
            </a:r>
            <a:r>
              <a:rPr lang="en-IN" dirty="0"/>
              <a:t>the perceived credibility and trustworthiness of news content produced by citizen journalists versus professional journalists among diverse audience segments.</a:t>
            </a:r>
          </a:p>
          <a:p>
            <a:pPr marL="514350" indent="-514350">
              <a:lnSpc>
                <a:spcPct val="170000"/>
              </a:lnSpc>
              <a:buFont typeface="+mj-lt"/>
              <a:buAutoNum type="arabicPeriod"/>
            </a:pPr>
            <a:r>
              <a:rPr lang="en-IN" u="sng" dirty="0" smtClean="0">
                <a:solidFill>
                  <a:srgbClr val="FF0000"/>
                </a:solidFill>
              </a:rPr>
              <a:t>To identify </a:t>
            </a:r>
            <a:r>
              <a:rPr lang="en-IN" dirty="0"/>
              <a:t>the factors influencing audience preferences and consumption patterns regarding news sources, including considerations of credibility, accuracy, and accountability.</a:t>
            </a:r>
          </a:p>
          <a:p>
            <a:pPr marL="514350" indent="-514350">
              <a:lnSpc>
                <a:spcPct val="170000"/>
              </a:lnSpc>
              <a:buFont typeface="+mj-lt"/>
              <a:buAutoNum type="arabicPeriod"/>
            </a:pPr>
            <a:r>
              <a:rPr lang="en-IN" u="sng" dirty="0" smtClean="0">
                <a:solidFill>
                  <a:srgbClr val="FF0000"/>
                </a:solidFill>
              </a:rPr>
              <a:t>To examine </a:t>
            </a:r>
            <a:r>
              <a:rPr lang="en-IN" dirty="0"/>
              <a:t>the methods and strategies employed by traditional news media organizations to adapt to the challenges posed by citizen journalism while maintaining journalistic standards and integrity.</a:t>
            </a:r>
          </a:p>
        </p:txBody>
      </p:sp>
      <p:sp>
        <p:nvSpPr>
          <p:cNvPr id="4" name="Slide Number Placeholder 3"/>
          <p:cNvSpPr>
            <a:spLocks noGrp="1"/>
          </p:cNvSpPr>
          <p:nvPr>
            <p:ph type="sldNum" sz="quarter" idx="12"/>
          </p:nvPr>
        </p:nvSpPr>
        <p:spPr/>
        <p:txBody>
          <a:bodyPr/>
          <a:lstStyle/>
          <a:p>
            <a:fld id="{DFD208FE-3ED9-4141-89F9-47BAA2465F7C}" type="slidenum">
              <a:rPr lang="en-IN" smtClean="0"/>
              <a:t>19</a:t>
            </a:fld>
            <a:endParaRPr lang="en-IN"/>
          </a:p>
        </p:txBody>
      </p:sp>
    </p:spTree>
    <p:extLst>
      <p:ext uri="{BB962C8B-B14F-4D97-AF65-F5344CB8AC3E}">
        <p14:creationId xmlns:p14="http://schemas.microsoft.com/office/powerpoint/2010/main" val="80288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715"/>
          </a:xfrm>
        </p:spPr>
        <p:txBody>
          <a:bodyPr/>
          <a:lstStyle/>
          <a:p>
            <a:r>
              <a:rPr lang="en-IN" dirty="0" smtClean="0"/>
              <a:t>Process consists of</a:t>
            </a:r>
            <a:endParaRPr lang="en-IN" dirty="0"/>
          </a:p>
        </p:txBody>
      </p:sp>
      <p:sp>
        <p:nvSpPr>
          <p:cNvPr id="3" name="Content Placeholder 2"/>
          <p:cNvSpPr>
            <a:spLocks noGrp="1"/>
          </p:cNvSpPr>
          <p:nvPr>
            <p:ph idx="1"/>
          </p:nvPr>
        </p:nvSpPr>
        <p:spPr>
          <a:xfrm>
            <a:off x="838200" y="1492624"/>
            <a:ext cx="5897657" cy="4684339"/>
          </a:xfrm>
        </p:spPr>
        <p:txBody>
          <a:bodyPr>
            <a:normAutofit lnSpcReduction="10000"/>
          </a:bodyPr>
          <a:lstStyle/>
          <a:p>
            <a:pPr marL="514350" indent="-514350">
              <a:buFont typeface="+mj-lt"/>
              <a:buAutoNum type="arabicPeriod"/>
            </a:pPr>
            <a:r>
              <a:rPr lang="en-IN" u="sng" dirty="0" smtClean="0">
                <a:solidFill>
                  <a:srgbClr val="FF0000"/>
                </a:solidFill>
                <a:effectLst>
                  <a:outerShdw blurRad="38100" dist="38100" dir="2700000" algn="tl">
                    <a:srgbClr val="000000">
                      <a:alpha val="43137"/>
                    </a:srgbClr>
                  </a:outerShdw>
                </a:effectLst>
              </a:rPr>
              <a:t>Research Interest/ Problem</a:t>
            </a:r>
          </a:p>
          <a:p>
            <a:pPr marL="514350" indent="-514350">
              <a:buFont typeface="+mj-lt"/>
              <a:buAutoNum type="arabicPeriod"/>
            </a:pPr>
            <a:r>
              <a:rPr lang="en-IN" dirty="0" smtClean="0">
                <a:solidFill>
                  <a:srgbClr val="FF0000"/>
                </a:solidFill>
              </a:rPr>
              <a:t>Background reading</a:t>
            </a:r>
          </a:p>
          <a:p>
            <a:pPr marL="514350" indent="-514350">
              <a:buFont typeface="+mj-lt"/>
              <a:buAutoNum type="arabicPeriod"/>
            </a:pPr>
            <a:r>
              <a:rPr lang="en-IN" dirty="0" smtClean="0">
                <a:solidFill>
                  <a:srgbClr val="FF0000"/>
                </a:solidFill>
              </a:rPr>
              <a:t>Research Questions/ Objectives</a:t>
            </a:r>
          </a:p>
          <a:p>
            <a:pPr marL="514350" indent="-514350">
              <a:buFont typeface="+mj-lt"/>
              <a:buAutoNum type="arabicPeriod"/>
            </a:pPr>
            <a:r>
              <a:rPr lang="en-IN" dirty="0" smtClean="0">
                <a:solidFill>
                  <a:srgbClr val="FF0000"/>
                </a:solidFill>
              </a:rPr>
              <a:t>Literature review</a:t>
            </a:r>
          </a:p>
          <a:p>
            <a:pPr marL="514350" indent="-514350">
              <a:buFont typeface="+mj-lt"/>
              <a:buAutoNum type="arabicPeriod"/>
            </a:pPr>
            <a:r>
              <a:rPr lang="en-IN" dirty="0" smtClean="0">
                <a:solidFill>
                  <a:srgbClr val="FF0000"/>
                </a:solidFill>
              </a:rPr>
              <a:t>Making </a:t>
            </a:r>
            <a:r>
              <a:rPr lang="en-IN" dirty="0" smtClean="0">
                <a:solidFill>
                  <a:srgbClr val="FF0000"/>
                </a:solidFill>
              </a:rPr>
              <a:t>a conceptual framework</a:t>
            </a:r>
          </a:p>
          <a:p>
            <a:pPr marL="514350" indent="-514350">
              <a:buFont typeface="+mj-lt"/>
              <a:buAutoNum type="arabicPeriod"/>
            </a:pPr>
            <a:r>
              <a:rPr lang="en-IN" dirty="0" smtClean="0">
                <a:solidFill>
                  <a:srgbClr val="FF0000"/>
                </a:solidFill>
              </a:rPr>
              <a:t>Designing the research</a:t>
            </a:r>
          </a:p>
          <a:p>
            <a:pPr marL="514350" indent="-514350">
              <a:buFont typeface="+mj-lt"/>
              <a:buAutoNum type="arabicPeriod"/>
            </a:pPr>
            <a:r>
              <a:rPr lang="en-IN" dirty="0" smtClean="0"/>
              <a:t>Data collection</a:t>
            </a:r>
          </a:p>
          <a:p>
            <a:pPr marL="514350" indent="-514350">
              <a:buFont typeface="+mj-lt"/>
              <a:buAutoNum type="arabicPeriod"/>
            </a:pPr>
            <a:r>
              <a:rPr lang="en-IN" dirty="0" smtClean="0">
                <a:solidFill>
                  <a:schemeClr val="accent6">
                    <a:lumMod val="75000"/>
                  </a:schemeClr>
                </a:solidFill>
              </a:rPr>
              <a:t>Analysing the data and get the results</a:t>
            </a:r>
          </a:p>
          <a:p>
            <a:pPr marL="514350" indent="-514350">
              <a:buFont typeface="+mj-lt"/>
              <a:buAutoNum type="arabicPeriod"/>
            </a:pPr>
            <a:r>
              <a:rPr lang="en-IN" dirty="0" smtClean="0">
                <a:solidFill>
                  <a:schemeClr val="accent6">
                    <a:lumMod val="75000"/>
                  </a:schemeClr>
                </a:solidFill>
              </a:rPr>
              <a:t>Interpret the data – Discussion</a:t>
            </a:r>
          </a:p>
        </p:txBody>
      </p:sp>
      <p:sp>
        <p:nvSpPr>
          <p:cNvPr id="4" name="Slide Number Placeholder 3"/>
          <p:cNvSpPr>
            <a:spLocks noGrp="1"/>
          </p:cNvSpPr>
          <p:nvPr>
            <p:ph type="sldNum" sz="quarter" idx="12"/>
          </p:nvPr>
        </p:nvSpPr>
        <p:spPr/>
        <p:txBody>
          <a:bodyPr/>
          <a:lstStyle/>
          <a:p>
            <a:fld id="{DFD208FE-3ED9-4141-89F9-47BAA2465F7C}" type="slidenum">
              <a:rPr lang="en-IN" smtClean="0"/>
              <a:t>2</a:t>
            </a:fld>
            <a:endParaRPr lang="en-IN"/>
          </a:p>
        </p:txBody>
      </p:sp>
      <p:sp>
        <p:nvSpPr>
          <p:cNvPr id="5" name="Right Brace 4"/>
          <p:cNvSpPr/>
          <p:nvPr/>
        </p:nvSpPr>
        <p:spPr>
          <a:xfrm>
            <a:off x="5607423" y="1344705"/>
            <a:ext cx="977153" cy="32272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6" name="Content Placeholder 2"/>
          <p:cNvSpPr txBox="1">
            <a:spLocks/>
          </p:cNvSpPr>
          <p:nvPr/>
        </p:nvSpPr>
        <p:spPr>
          <a:xfrm>
            <a:off x="7017123" y="1639211"/>
            <a:ext cx="3904130" cy="2140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Pre- Data Collection</a:t>
            </a:r>
          </a:p>
          <a:p>
            <a:pPr marL="514350" indent="-514350">
              <a:buFont typeface="+mj-lt"/>
              <a:buAutoNum type="arabicPeriod"/>
            </a:pPr>
            <a:r>
              <a:rPr lang="en-IN" dirty="0" smtClean="0">
                <a:solidFill>
                  <a:schemeClr val="tx1">
                    <a:lumMod val="95000"/>
                    <a:lumOff val="5000"/>
                  </a:schemeClr>
                </a:solidFill>
              </a:rPr>
              <a:t>Introduction</a:t>
            </a:r>
          </a:p>
          <a:p>
            <a:pPr marL="514350" indent="-514350">
              <a:buFont typeface="+mj-lt"/>
              <a:buAutoNum type="arabicPeriod"/>
            </a:pPr>
            <a:r>
              <a:rPr lang="en-IN" dirty="0" smtClean="0">
                <a:solidFill>
                  <a:schemeClr val="tx1">
                    <a:lumMod val="95000"/>
                    <a:lumOff val="5000"/>
                  </a:schemeClr>
                </a:solidFill>
              </a:rPr>
              <a:t>Review of Literature</a:t>
            </a:r>
          </a:p>
          <a:p>
            <a:pPr marL="514350" indent="-514350">
              <a:buFont typeface="+mj-lt"/>
              <a:buAutoNum type="arabicPeriod"/>
            </a:pPr>
            <a:r>
              <a:rPr lang="en-IN" dirty="0" smtClean="0">
                <a:solidFill>
                  <a:schemeClr val="tx1">
                    <a:lumMod val="95000"/>
                    <a:lumOff val="5000"/>
                  </a:schemeClr>
                </a:solidFill>
              </a:rPr>
              <a:t>Methodology</a:t>
            </a:r>
          </a:p>
        </p:txBody>
      </p:sp>
      <p:sp>
        <p:nvSpPr>
          <p:cNvPr id="7" name="Right Brace 6"/>
          <p:cNvSpPr/>
          <p:nvPr/>
        </p:nvSpPr>
        <p:spPr>
          <a:xfrm>
            <a:off x="6452908" y="5007371"/>
            <a:ext cx="977153" cy="76648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Content Placeholder 2"/>
          <p:cNvSpPr txBox="1">
            <a:spLocks/>
          </p:cNvSpPr>
          <p:nvPr/>
        </p:nvSpPr>
        <p:spPr>
          <a:xfrm>
            <a:off x="7691716" y="4398029"/>
            <a:ext cx="3904130" cy="2140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Post- Data Collection</a:t>
            </a:r>
          </a:p>
          <a:p>
            <a:pPr marL="514350" indent="-514350">
              <a:buFont typeface="+mj-lt"/>
              <a:buAutoNum type="arabicPeriod" startAt="4"/>
            </a:pPr>
            <a:r>
              <a:rPr lang="en-IN" dirty="0" smtClean="0"/>
              <a:t>Data analysis</a:t>
            </a:r>
          </a:p>
          <a:p>
            <a:pPr marL="514350" indent="-514350">
              <a:buFont typeface="+mj-lt"/>
              <a:buAutoNum type="arabicPeriod" startAt="4"/>
            </a:pPr>
            <a:r>
              <a:rPr lang="en-IN" dirty="0" smtClean="0"/>
              <a:t>Discussion </a:t>
            </a:r>
            <a:r>
              <a:rPr lang="en-IN" dirty="0" smtClean="0">
                <a:solidFill>
                  <a:schemeClr val="bg2">
                    <a:lumMod val="75000"/>
                  </a:schemeClr>
                </a:solidFill>
              </a:rPr>
              <a:t>&amp; Conclusion</a:t>
            </a:r>
          </a:p>
          <a:p>
            <a:pPr marL="514350" indent="-514350">
              <a:buFont typeface="+mj-lt"/>
              <a:buAutoNum type="arabicPeriod" startAt="4"/>
            </a:pPr>
            <a:r>
              <a:rPr lang="en-IN" dirty="0" smtClean="0">
                <a:solidFill>
                  <a:schemeClr val="bg2">
                    <a:lumMod val="75000"/>
                  </a:schemeClr>
                </a:solidFill>
              </a:rPr>
              <a:t>Conclusion</a:t>
            </a:r>
          </a:p>
        </p:txBody>
      </p:sp>
    </p:spTree>
    <p:extLst>
      <p:ext uri="{BB962C8B-B14F-4D97-AF65-F5344CB8AC3E}">
        <p14:creationId xmlns:p14="http://schemas.microsoft.com/office/powerpoint/2010/main" val="31492625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Objectives or Research Questions</a:t>
            </a:r>
          </a:p>
        </p:txBody>
      </p:sp>
      <p:sp>
        <p:nvSpPr>
          <p:cNvPr id="3" name="Content Placeholder 2"/>
          <p:cNvSpPr>
            <a:spLocks noGrp="1"/>
          </p:cNvSpPr>
          <p:nvPr>
            <p:ph idx="1"/>
          </p:nvPr>
        </p:nvSpPr>
        <p:spPr>
          <a:xfrm>
            <a:off x="838200" y="1506070"/>
            <a:ext cx="10515600" cy="5015753"/>
          </a:xfrm>
        </p:spPr>
        <p:txBody>
          <a:bodyPr>
            <a:normAutofit fontScale="85000" lnSpcReduction="20000"/>
          </a:bodyPr>
          <a:lstStyle/>
          <a:p>
            <a:r>
              <a:rPr lang="en-IN" dirty="0" smtClean="0">
                <a:solidFill>
                  <a:srgbClr val="FF0000"/>
                </a:solidFill>
              </a:rPr>
              <a:t>Research Questions</a:t>
            </a:r>
          </a:p>
          <a:p>
            <a:pPr marL="514350" indent="-514350">
              <a:lnSpc>
                <a:spcPct val="150000"/>
              </a:lnSpc>
              <a:buFont typeface="+mj-lt"/>
              <a:buAutoNum type="arabicPeriod"/>
            </a:pPr>
            <a:r>
              <a:rPr lang="en-IN" dirty="0"/>
              <a:t>What are the key features and distinguishing characteristics of citizen journalism platforms, and how do they differ from those of traditional news media outlets?</a:t>
            </a:r>
          </a:p>
          <a:p>
            <a:pPr marL="514350" indent="-514350">
              <a:lnSpc>
                <a:spcPct val="150000"/>
              </a:lnSpc>
              <a:buFont typeface="+mj-lt"/>
              <a:buAutoNum type="arabicPeriod"/>
            </a:pPr>
            <a:r>
              <a:rPr lang="en-IN" dirty="0"/>
              <a:t>How do citizen journalism practices, such as sourcing, fact-checking, and editorial decision-making, compare to those of professional news organizations?</a:t>
            </a:r>
          </a:p>
          <a:p>
            <a:pPr marL="514350" indent="-514350">
              <a:lnSpc>
                <a:spcPct val="150000"/>
              </a:lnSpc>
              <a:buFont typeface="+mj-lt"/>
              <a:buAutoNum type="arabicPeriod"/>
            </a:pPr>
            <a:r>
              <a:rPr lang="en-IN" dirty="0"/>
              <a:t>In what ways do citizen journalists engage with their audiences, and how does this interaction differ from the relationship between traditional news media and their readers/viewers?</a:t>
            </a:r>
          </a:p>
        </p:txBody>
      </p:sp>
      <p:sp>
        <p:nvSpPr>
          <p:cNvPr id="4" name="Slide Number Placeholder 3"/>
          <p:cNvSpPr>
            <a:spLocks noGrp="1"/>
          </p:cNvSpPr>
          <p:nvPr>
            <p:ph type="sldNum" sz="quarter" idx="12"/>
          </p:nvPr>
        </p:nvSpPr>
        <p:spPr/>
        <p:txBody>
          <a:bodyPr/>
          <a:lstStyle/>
          <a:p>
            <a:fld id="{DFD208FE-3ED9-4141-89F9-47BAA2465F7C}" type="slidenum">
              <a:rPr lang="en-IN" smtClean="0"/>
              <a:t>20</a:t>
            </a:fld>
            <a:endParaRPr lang="en-IN"/>
          </a:p>
        </p:txBody>
      </p:sp>
    </p:spTree>
    <p:extLst>
      <p:ext uri="{BB962C8B-B14F-4D97-AF65-F5344CB8AC3E}">
        <p14:creationId xmlns:p14="http://schemas.microsoft.com/office/powerpoint/2010/main" val="3079649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507"/>
            <a:ext cx="10515600" cy="1325563"/>
          </a:xfrm>
        </p:spPr>
        <p:txBody>
          <a:bodyPr/>
          <a:lstStyle/>
          <a:p>
            <a:r>
              <a:rPr lang="en-IN" dirty="0"/>
              <a:t>3. Objectives or Research Questions</a:t>
            </a:r>
          </a:p>
        </p:txBody>
      </p:sp>
      <p:sp>
        <p:nvSpPr>
          <p:cNvPr id="3" name="Content Placeholder 2"/>
          <p:cNvSpPr>
            <a:spLocks noGrp="1"/>
          </p:cNvSpPr>
          <p:nvPr>
            <p:ph idx="1"/>
          </p:nvPr>
        </p:nvSpPr>
        <p:spPr>
          <a:xfrm>
            <a:off x="838200" y="1304366"/>
            <a:ext cx="10793506" cy="5311588"/>
          </a:xfrm>
        </p:spPr>
        <p:txBody>
          <a:bodyPr>
            <a:normAutofit fontScale="62500" lnSpcReduction="20000"/>
          </a:bodyPr>
          <a:lstStyle/>
          <a:p>
            <a:r>
              <a:rPr lang="en-IN" dirty="0" smtClean="0">
                <a:solidFill>
                  <a:srgbClr val="FF0000"/>
                </a:solidFill>
              </a:rPr>
              <a:t>Research Questions</a:t>
            </a:r>
          </a:p>
          <a:p>
            <a:pPr marL="514350" indent="-514350">
              <a:lnSpc>
                <a:spcPct val="160000"/>
              </a:lnSpc>
              <a:buFont typeface="+mj-lt"/>
              <a:buAutoNum type="arabicPeriod"/>
            </a:pPr>
            <a:r>
              <a:rPr lang="en-IN" sz="3400" dirty="0"/>
              <a:t>How do demographic factors such as age, gender, education level, and income influence audience preferences for news sources based on considerations of credibility, accuracy, and accountability?</a:t>
            </a:r>
          </a:p>
          <a:p>
            <a:pPr marL="514350" indent="-514350">
              <a:lnSpc>
                <a:spcPct val="160000"/>
              </a:lnSpc>
              <a:buFont typeface="+mj-lt"/>
              <a:buAutoNum type="arabicPeriod"/>
            </a:pPr>
            <a:r>
              <a:rPr lang="en-IN" sz="3400" dirty="0"/>
              <a:t>To what extent do perceived biases in news coverage affect audience trust and preference for specific news sources?</a:t>
            </a:r>
          </a:p>
          <a:p>
            <a:pPr marL="514350" indent="-514350">
              <a:lnSpc>
                <a:spcPct val="160000"/>
              </a:lnSpc>
              <a:buFont typeface="+mj-lt"/>
              <a:buAutoNum type="arabicPeriod"/>
            </a:pPr>
            <a:r>
              <a:rPr lang="en-IN" sz="3400" dirty="0"/>
              <a:t>What role do technological factors, such as access to online news platforms or social media usage, play in shaping audience preferences and consumption patterns for news sources?</a:t>
            </a:r>
          </a:p>
          <a:p>
            <a:pPr marL="514350" indent="-514350">
              <a:lnSpc>
                <a:spcPct val="160000"/>
              </a:lnSpc>
              <a:buFont typeface="+mj-lt"/>
              <a:buAutoNum type="arabicPeriod"/>
            </a:pPr>
            <a:r>
              <a:rPr lang="en-IN" sz="3400" dirty="0"/>
              <a:t>How does exposure to misinformation or fake news impact audience perceptions of credibility and trustworthiness in news sources</a:t>
            </a:r>
            <a:r>
              <a:rPr lang="en-IN" sz="3400" dirty="0" smtClean="0"/>
              <a:t>?</a:t>
            </a:r>
            <a:endParaRPr lang="en-IN" sz="3400" dirty="0"/>
          </a:p>
        </p:txBody>
      </p:sp>
      <p:sp>
        <p:nvSpPr>
          <p:cNvPr id="4" name="Slide Number Placeholder 3"/>
          <p:cNvSpPr>
            <a:spLocks noGrp="1"/>
          </p:cNvSpPr>
          <p:nvPr>
            <p:ph type="sldNum" sz="quarter" idx="12"/>
          </p:nvPr>
        </p:nvSpPr>
        <p:spPr/>
        <p:txBody>
          <a:bodyPr/>
          <a:lstStyle/>
          <a:p>
            <a:fld id="{DFD208FE-3ED9-4141-89F9-47BAA2465F7C}" type="slidenum">
              <a:rPr lang="en-IN" smtClean="0"/>
              <a:t>21</a:t>
            </a:fld>
            <a:endParaRPr lang="en-IN"/>
          </a:p>
        </p:txBody>
      </p:sp>
    </p:spTree>
    <p:extLst>
      <p:ext uri="{BB962C8B-B14F-4D97-AF65-F5344CB8AC3E}">
        <p14:creationId xmlns:p14="http://schemas.microsoft.com/office/powerpoint/2010/main" val="871050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Objectives or Research Questions</a:t>
            </a:r>
          </a:p>
        </p:txBody>
      </p:sp>
      <p:sp>
        <p:nvSpPr>
          <p:cNvPr id="3" name="Content Placeholder 2"/>
          <p:cNvSpPr>
            <a:spLocks noGrp="1"/>
          </p:cNvSpPr>
          <p:nvPr>
            <p:ph idx="1"/>
          </p:nvPr>
        </p:nvSpPr>
        <p:spPr>
          <a:xfrm>
            <a:off x="838200" y="1506070"/>
            <a:ext cx="10515600" cy="5015753"/>
          </a:xfrm>
        </p:spPr>
        <p:txBody>
          <a:bodyPr>
            <a:normAutofit/>
          </a:bodyPr>
          <a:lstStyle/>
          <a:p>
            <a:pPr>
              <a:lnSpc>
                <a:spcPct val="150000"/>
              </a:lnSpc>
            </a:pPr>
            <a:r>
              <a:rPr lang="en-IN" dirty="0" smtClean="0">
                <a:solidFill>
                  <a:srgbClr val="FF0000"/>
                </a:solidFill>
              </a:rPr>
              <a:t>Research Questions</a:t>
            </a:r>
          </a:p>
          <a:p>
            <a:pPr>
              <a:lnSpc>
                <a:spcPct val="150000"/>
              </a:lnSpc>
            </a:pPr>
            <a:r>
              <a:rPr lang="en-IN" dirty="0" smtClean="0"/>
              <a:t>You don’t necessarily have to make research questions. </a:t>
            </a:r>
            <a:r>
              <a:rPr lang="en-IN" u="sng" dirty="0" smtClean="0"/>
              <a:t>But the major advantage is that it can provide direction and focus for your research.</a:t>
            </a:r>
          </a:p>
          <a:p>
            <a:pPr>
              <a:lnSpc>
                <a:spcPct val="150000"/>
              </a:lnSpc>
            </a:pPr>
            <a:r>
              <a:rPr lang="en-IN" dirty="0" smtClean="0"/>
              <a:t>It’s better to form research questions </a:t>
            </a:r>
            <a:r>
              <a:rPr lang="en-IN" u="sng" dirty="0" smtClean="0"/>
              <a:t>after the literature review.</a:t>
            </a:r>
          </a:p>
        </p:txBody>
      </p:sp>
      <p:sp>
        <p:nvSpPr>
          <p:cNvPr id="4" name="Slide Number Placeholder 3"/>
          <p:cNvSpPr>
            <a:spLocks noGrp="1"/>
          </p:cNvSpPr>
          <p:nvPr>
            <p:ph type="sldNum" sz="quarter" idx="12"/>
          </p:nvPr>
        </p:nvSpPr>
        <p:spPr/>
        <p:txBody>
          <a:bodyPr/>
          <a:lstStyle/>
          <a:p>
            <a:fld id="{DFD208FE-3ED9-4141-89F9-47BAA2465F7C}" type="slidenum">
              <a:rPr lang="en-IN" smtClean="0"/>
              <a:t>22</a:t>
            </a:fld>
            <a:endParaRPr lang="en-IN"/>
          </a:p>
        </p:txBody>
      </p:sp>
    </p:spTree>
    <p:extLst>
      <p:ext uri="{BB962C8B-B14F-4D97-AF65-F5344CB8AC3E}">
        <p14:creationId xmlns:p14="http://schemas.microsoft.com/office/powerpoint/2010/main" val="423017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Objectives or Research Questions</a:t>
            </a:r>
          </a:p>
        </p:txBody>
      </p:sp>
      <p:sp>
        <p:nvSpPr>
          <p:cNvPr id="3" name="Content Placeholder 2"/>
          <p:cNvSpPr>
            <a:spLocks noGrp="1"/>
          </p:cNvSpPr>
          <p:nvPr>
            <p:ph sz="half" idx="1"/>
          </p:nvPr>
        </p:nvSpPr>
        <p:spPr>
          <a:xfrm>
            <a:off x="6472517" y="1763526"/>
            <a:ext cx="5181600" cy="4351338"/>
          </a:xfrm>
        </p:spPr>
        <p:txBody>
          <a:bodyPr>
            <a:normAutofit/>
          </a:bodyPr>
          <a:lstStyle/>
          <a:p>
            <a:r>
              <a:rPr lang="en-IN" u="sng" dirty="0" smtClean="0">
                <a:solidFill>
                  <a:srgbClr val="FF0000"/>
                </a:solidFill>
              </a:rPr>
              <a:t>Good Research Questions</a:t>
            </a:r>
          </a:p>
          <a:p>
            <a:pPr>
              <a:lnSpc>
                <a:spcPct val="150000"/>
              </a:lnSpc>
            </a:pPr>
            <a:r>
              <a:rPr lang="en-IN" dirty="0" smtClean="0"/>
              <a:t>“What are the notable differences between the colour usage of the sports pages of </a:t>
            </a:r>
            <a:r>
              <a:rPr lang="en-IN" dirty="0" err="1" smtClean="0"/>
              <a:t>Mathrubhumi</a:t>
            </a:r>
            <a:r>
              <a:rPr lang="en-IN" dirty="0" smtClean="0"/>
              <a:t> and </a:t>
            </a:r>
            <a:r>
              <a:rPr lang="en-IN" dirty="0" err="1" smtClean="0"/>
              <a:t>Manorama</a:t>
            </a:r>
            <a:r>
              <a:rPr lang="en-IN" dirty="0" smtClean="0"/>
              <a:t>?”</a:t>
            </a:r>
          </a:p>
          <a:p>
            <a:pPr marL="0" indent="0">
              <a:buNone/>
            </a:pPr>
            <a:endParaRPr lang="en-IN" dirty="0" smtClean="0"/>
          </a:p>
          <a:p>
            <a:pPr marL="0" indent="0">
              <a:buNone/>
            </a:pPr>
            <a:r>
              <a:rPr lang="en-IN" dirty="0" smtClean="0">
                <a:solidFill>
                  <a:srgbClr val="FF0000"/>
                </a:solidFill>
              </a:rPr>
              <a:t>Should be an actual question</a:t>
            </a:r>
          </a:p>
        </p:txBody>
      </p:sp>
      <p:sp>
        <p:nvSpPr>
          <p:cNvPr id="5" name="Content Placeholder 4"/>
          <p:cNvSpPr>
            <a:spLocks noGrp="1"/>
          </p:cNvSpPr>
          <p:nvPr>
            <p:ph sz="half" idx="2"/>
          </p:nvPr>
        </p:nvSpPr>
        <p:spPr>
          <a:xfrm>
            <a:off x="739589" y="1763526"/>
            <a:ext cx="5181600" cy="4351338"/>
          </a:xfrm>
        </p:spPr>
        <p:txBody>
          <a:bodyPr/>
          <a:lstStyle/>
          <a:p>
            <a:r>
              <a:rPr lang="en-IN" u="sng" dirty="0" smtClean="0">
                <a:solidFill>
                  <a:srgbClr val="FF0000"/>
                </a:solidFill>
              </a:rPr>
              <a:t>Bad Research Questions</a:t>
            </a:r>
          </a:p>
          <a:p>
            <a:pPr>
              <a:lnSpc>
                <a:spcPct val="150000"/>
              </a:lnSpc>
            </a:pPr>
            <a:r>
              <a:rPr lang="en-IN" dirty="0" smtClean="0"/>
              <a:t>“Comparison between the colour usage of sports pages of </a:t>
            </a:r>
            <a:r>
              <a:rPr lang="en-IN" dirty="0" err="1" smtClean="0"/>
              <a:t>Manorama</a:t>
            </a:r>
            <a:r>
              <a:rPr lang="en-IN" dirty="0" smtClean="0"/>
              <a:t> and </a:t>
            </a:r>
            <a:r>
              <a:rPr lang="en-IN" dirty="0" err="1" smtClean="0"/>
              <a:t>Mathrubhumi</a:t>
            </a:r>
            <a:r>
              <a:rPr lang="en-IN" dirty="0" smtClean="0"/>
              <a:t>”</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DFD208FE-3ED9-4141-89F9-47BAA2465F7C}" type="slidenum">
              <a:rPr lang="en-IN" smtClean="0"/>
              <a:t>23</a:t>
            </a:fld>
            <a:endParaRPr lang="en-IN"/>
          </a:p>
        </p:txBody>
      </p:sp>
    </p:spTree>
    <p:extLst>
      <p:ext uri="{BB962C8B-B14F-4D97-AF65-F5344CB8AC3E}">
        <p14:creationId xmlns:p14="http://schemas.microsoft.com/office/powerpoint/2010/main" val="2138106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Objectives or Research Questions</a:t>
            </a:r>
          </a:p>
        </p:txBody>
      </p:sp>
      <p:sp>
        <p:nvSpPr>
          <p:cNvPr id="3" name="Content Placeholder 2"/>
          <p:cNvSpPr>
            <a:spLocks noGrp="1"/>
          </p:cNvSpPr>
          <p:nvPr>
            <p:ph sz="half" idx="1"/>
          </p:nvPr>
        </p:nvSpPr>
        <p:spPr>
          <a:xfrm>
            <a:off x="6687671" y="2005012"/>
            <a:ext cx="5181600" cy="4351338"/>
          </a:xfrm>
        </p:spPr>
        <p:txBody>
          <a:bodyPr>
            <a:normAutofit lnSpcReduction="10000"/>
          </a:bodyPr>
          <a:lstStyle/>
          <a:p>
            <a:r>
              <a:rPr lang="en-IN" u="sng" dirty="0" smtClean="0">
                <a:solidFill>
                  <a:srgbClr val="FF0000"/>
                </a:solidFill>
              </a:rPr>
              <a:t>Good Research Questions</a:t>
            </a:r>
          </a:p>
          <a:p>
            <a:pPr>
              <a:lnSpc>
                <a:spcPct val="150000"/>
              </a:lnSpc>
            </a:pPr>
            <a:r>
              <a:rPr lang="en-IN" dirty="0" smtClean="0"/>
              <a:t>“What </a:t>
            </a:r>
            <a:r>
              <a:rPr lang="en-IN" dirty="0"/>
              <a:t>is the relationship between Instagram usage </a:t>
            </a:r>
            <a:r>
              <a:rPr lang="en-IN" dirty="0" smtClean="0"/>
              <a:t>and self-esteem levels of PG students (aged 20-30) of Kerala?”</a:t>
            </a:r>
          </a:p>
          <a:p>
            <a:pPr marL="0" indent="0">
              <a:lnSpc>
                <a:spcPct val="150000"/>
              </a:lnSpc>
              <a:buNone/>
            </a:pPr>
            <a:endParaRPr lang="en-IN" dirty="0" smtClean="0"/>
          </a:p>
          <a:p>
            <a:pPr marL="0" indent="0">
              <a:buNone/>
            </a:pPr>
            <a:r>
              <a:rPr lang="en-IN" dirty="0" smtClean="0">
                <a:solidFill>
                  <a:srgbClr val="FF0000"/>
                </a:solidFill>
              </a:rPr>
              <a:t>Question should not be too broad</a:t>
            </a:r>
          </a:p>
        </p:txBody>
      </p:sp>
      <p:sp>
        <p:nvSpPr>
          <p:cNvPr id="5" name="Content Placeholder 4"/>
          <p:cNvSpPr>
            <a:spLocks noGrp="1"/>
          </p:cNvSpPr>
          <p:nvPr>
            <p:ph sz="half" idx="2"/>
          </p:nvPr>
        </p:nvSpPr>
        <p:spPr>
          <a:xfrm>
            <a:off x="838200" y="2005012"/>
            <a:ext cx="5181600" cy="4351338"/>
          </a:xfrm>
        </p:spPr>
        <p:txBody>
          <a:bodyPr>
            <a:normAutofit lnSpcReduction="10000"/>
          </a:bodyPr>
          <a:lstStyle/>
          <a:p>
            <a:r>
              <a:rPr lang="en-IN" u="sng" dirty="0" smtClean="0">
                <a:solidFill>
                  <a:srgbClr val="FF0000"/>
                </a:solidFill>
              </a:rPr>
              <a:t>Bad Research Questions</a:t>
            </a:r>
          </a:p>
          <a:p>
            <a:pPr>
              <a:lnSpc>
                <a:spcPct val="150000"/>
              </a:lnSpc>
            </a:pPr>
            <a:r>
              <a:rPr lang="en-IN" dirty="0" smtClean="0"/>
              <a:t>“What are the effects of social media usage in Kerala society”</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DFD208FE-3ED9-4141-89F9-47BAA2465F7C}" type="slidenum">
              <a:rPr lang="en-IN" smtClean="0"/>
              <a:t>24</a:t>
            </a:fld>
            <a:endParaRPr lang="en-IN"/>
          </a:p>
        </p:txBody>
      </p:sp>
    </p:spTree>
    <p:extLst>
      <p:ext uri="{BB962C8B-B14F-4D97-AF65-F5344CB8AC3E}">
        <p14:creationId xmlns:p14="http://schemas.microsoft.com/office/powerpoint/2010/main" val="88770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Objectives or Research Questions</a:t>
            </a:r>
          </a:p>
        </p:txBody>
      </p:sp>
      <p:sp>
        <p:nvSpPr>
          <p:cNvPr id="3" name="Content Placeholder 2"/>
          <p:cNvSpPr>
            <a:spLocks noGrp="1"/>
          </p:cNvSpPr>
          <p:nvPr>
            <p:ph sz="half" idx="1"/>
          </p:nvPr>
        </p:nvSpPr>
        <p:spPr>
          <a:xfrm>
            <a:off x="6687671" y="2005012"/>
            <a:ext cx="5181600" cy="4351338"/>
          </a:xfrm>
        </p:spPr>
        <p:txBody>
          <a:bodyPr>
            <a:normAutofit/>
          </a:bodyPr>
          <a:lstStyle/>
          <a:p>
            <a:pPr marL="0" indent="0">
              <a:buNone/>
            </a:pPr>
            <a:endParaRPr lang="en-IN" dirty="0" smtClean="0"/>
          </a:p>
          <a:p>
            <a:pPr marL="0" indent="0">
              <a:buNone/>
            </a:pPr>
            <a:r>
              <a:rPr lang="en-IN" dirty="0" smtClean="0">
                <a:solidFill>
                  <a:srgbClr val="FF0000"/>
                </a:solidFill>
              </a:rPr>
              <a:t>Unethical, Non-scientific, Cannot be empirically tested</a:t>
            </a:r>
          </a:p>
        </p:txBody>
      </p:sp>
      <p:sp>
        <p:nvSpPr>
          <p:cNvPr id="5" name="Content Placeholder 4"/>
          <p:cNvSpPr>
            <a:spLocks noGrp="1"/>
          </p:cNvSpPr>
          <p:nvPr>
            <p:ph sz="half" idx="2"/>
          </p:nvPr>
        </p:nvSpPr>
        <p:spPr>
          <a:xfrm>
            <a:off x="838200" y="2005012"/>
            <a:ext cx="5181600" cy="4351338"/>
          </a:xfrm>
        </p:spPr>
        <p:txBody>
          <a:bodyPr>
            <a:normAutofit/>
          </a:bodyPr>
          <a:lstStyle/>
          <a:p>
            <a:r>
              <a:rPr lang="en-IN" u="sng" dirty="0" smtClean="0">
                <a:solidFill>
                  <a:srgbClr val="FF0000"/>
                </a:solidFill>
              </a:rPr>
              <a:t>Bad Research Questions</a:t>
            </a:r>
          </a:p>
          <a:p>
            <a:pPr>
              <a:lnSpc>
                <a:spcPct val="150000"/>
              </a:lnSpc>
            </a:pPr>
            <a:r>
              <a:rPr lang="en-IN" dirty="0" smtClean="0"/>
              <a:t>“Should journalists fabricate stories to increase the newspaper readership?”</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DFD208FE-3ED9-4141-89F9-47BAA2465F7C}" type="slidenum">
              <a:rPr lang="en-IN" smtClean="0"/>
              <a:t>25</a:t>
            </a:fld>
            <a:endParaRPr lang="en-IN"/>
          </a:p>
        </p:txBody>
      </p:sp>
    </p:spTree>
    <p:extLst>
      <p:ext uri="{BB962C8B-B14F-4D97-AF65-F5344CB8AC3E}">
        <p14:creationId xmlns:p14="http://schemas.microsoft.com/office/powerpoint/2010/main" val="1826649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Objectives or Research Questions</a:t>
            </a:r>
          </a:p>
        </p:txBody>
      </p:sp>
      <p:sp>
        <p:nvSpPr>
          <p:cNvPr id="3" name="Content Placeholder 2"/>
          <p:cNvSpPr>
            <a:spLocks noGrp="1"/>
          </p:cNvSpPr>
          <p:nvPr>
            <p:ph sz="half" idx="1"/>
          </p:nvPr>
        </p:nvSpPr>
        <p:spPr>
          <a:xfrm>
            <a:off x="6687671" y="2005012"/>
            <a:ext cx="5181600" cy="4351338"/>
          </a:xfrm>
        </p:spPr>
        <p:txBody>
          <a:bodyPr>
            <a:normAutofit/>
          </a:bodyPr>
          <a:lstStyle/>
          <a:p>
            <a:pPr marL="0" indent="0">
              <a:buNone/>
            </a:pPr>
            <a:endParaRPr lang="en-IN" dirty="0" smtClean="0"/>
          </a:p>
          <a:p>
            <a:pPr marL="0" indent="0">
              <a:buNone/>
            </a:pPr>
            <a:r>
              <a:rPr lang="en-IN" dirty="0" smtClean="0">
                <a:solidFill>
                  <a:srgbClr val="FF0000"/>
                </a:solidFill>
              </a:rPr>
              <a:t>Too vague, Ambitious</a:t>
            </a:r>
          </a:p>
        </p:txBody>
      </p:sp>
      <p:sp>
        <p:nvSpPr>
          <p:cNvPr id="5" name="Content Placeholder 4"/>
          <p:cNvSpPr>
            <a:spLocks noGrp="1"/>
          </p:cNvSpPr>
          <p:nvPr>
            <p:ph sz="half" idx="2"/>
          </p:nvPr>
        </p:nvSpPr>
        <p:spPr>
          <a:xfrm>
            <a:off x="838200" y="2005012"/>
            <a:ext cx="5257800" cy="4351338"/>
          </a:xfrm>
        </p:spPr>
        <p:txBody>
          <a:bodyPr>
            <a:normAutofit/>
          </a:bodyPr>
          <a:lstStyle/>
          <a:p>
            <a:r>
              <a:rPr lang="en-IN" u="sng" dirty="0" smtClean="0">
                <a:solidFill>
                  <a:srgbClr val="FF0000"/>
                </a:solidFill>
              </a:rPr>
              <a:t>Bad Research Questions</a:t>
            </a:r>
          </a:p>
          <a:p>
            <a:pPr>
              <a:lnSpc>
                <a:spcPct val="150000"/>
              </a:lnSpc>
            </a:pPr>
            <a:r>
              <a:rPr lang="en-IN" dirty="0" smtClean="0"/>
              <a:t>“How can we prevent unethical practices in Television journalism?”</a:t>
            </a:r>
            <a:endParaRPr lang="en-IN" dirty="0">
              <a:solidFill>
                <a:srgbClr val="FF0000"/>
              </a:solidFill>
            </a:endParaRPr>
          </a:p>
        </p:txBody>
      </p:sp>
      <p:sp>
        <p:nvSpPr>
          <p:cNvPr id="4" name="Slide Number Placeholder 3"/>
          <p:cNvSpPr>
            <a:spLocks noGrp="1"/>
          </p:cNvSpPr>
          <p:nvPr>
            <p:ph type="sldNum" sz="quarter" idx="12"/>
          </p:nvPr>
        </p:nvSpPr>
        <p:spPr/>
        <p:txBody>
          <a:bodyPr/>
          <a:lstStyle/>
          <a:p>
            <a:fld id="{DFD208FE-3ED9-4141-89F9-47BAA2465F7C}" type="slidenum">
              <a:rPr lang="en-IN" smtClean="0"/>
              <a:t>26</a:t>
            </a:fld>
            <a:endParaRPr lang="en-IN"/>
          </a:p>
        </p:txBody>
      </p:sp>
    </p:spTree>
    <p:extLst>
      <p:ext uri="{BB962C8B-B14F-4D97-AF65-F5344CB8AC3E}">
        <p14:creationId xmlns:p14="http://schemas.microsoft.com/office/powerpoint/2010/main" val="2347698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smtClean="0"/>
              <a:t>Checklist for you Research questions</a:t>
            </a:r>
            <a:endParaRPr lang="en-IN" dirty="0"/>
          </a:p>
        </p:txBody>
      </p:sp>
      <p:sp>
        <p:nvSpPr>
          <p:cNvPr id="7" name="Content Placeholder 6"/>
          <p:cNvSpPr>
            <a:spLocks noGrp="1"/>
          </p:cNvSpPr>
          <p:nvPr>
            <p:ph idx="1"/>
          </p:nvPr>
        </p:nvSpPr>
        <p:spPr>
          <a:xfrm>
            <a:off x="838200" y="1438835"/>
            <a:ext cx="10515600" cy="4738128"/>
          </a:xfrm>
        </p:spPr>
        <p:txBody>
          <a:bodyPr/>
          <a:lstStyle/>
          <a:p>
            <a:pPr marL="514350" indent="-514350">
              <a:buFont typeface="+mj-lt"/>
              <a:buAutoNum type="arabicPeriod"/>
            </a:pPr>
            <a:r>
              <a:rPr lang="en-IN" dirty="0" smtClean="0"/>
              <a:t>Is your research questions clear?</a:t>
            </a:r>
          </a:p>
          <a:p>
            <a:pPr marL="514350" indent="-514350">
              <a:buFont typeface="+mj-lt"/>
              <a:buAutoNum type="arabicPeriod"/>
            </a:pPr>
            <a:r>
              <a:rPr lang="en-IN" dirty="0" smtClean="0"/>
              <a:t>How many research questions your study have? Are there too many? </a:t>
            </a:r>
            <a:r>
              <a:rPr lang="en-IN" dirty="0" smtClean="0">
                <a:solidFill>
                  <a:srgbClr val="FF0000"/>
                </a:solidFill>
              </a:rPr>
              <a:t>Which is the main one?</a:t>
            </a:r>
          </a:p>
          <a:p>
            <a:pPr marL="514350" indent="-514350">
              <a:buFont typeface="+mj-lt"/>
              <a:buAutoNum type="arabicPeriod"/>
            </a:pPr>
            <a:r>
              <a:rPr lang="en-IN" dirty="0" smtClean="0"/>
              <a:t>Can your research questions be answered? </a:t>
            </a:r>
            <a:r>
              <a:rPr lang="en-IN" dirty="0" smtClean="0">
                <a:solidFill>
                  <a:srgbClr val="FF0000"/>
                </a:solidFill>
              </a:rPr>
              <a:t>What could your answer look like?</a:t>
            </a:r>
          </a:p>
          <a:p>
            <a:pPr marL="514350" indent="-514350">
              <a:buFont typeface="+mj-lt"/>
              <a:buAutoNum type="arabicPeriod"/>
            </a:pPr>
            <a:r>
              <a:rPr lang="en-IN" dirty="0" smtClean="0"/>
              <a:t>Can your research questions be answered empirically?</a:t>
            </a:r>
            <a:r>
              <a:rPr lang="en-IN" dirty="0" smtClean="0">
                <a:solidFill>
                  <a:srgbClr val="FF0000"/>
                </a:solidFill>
              </a:rPr>
              <a:t> Who or what are the subjects of your study? </a:t>
            </a:r>
            <a:r>
              <a:rPr lang="en-IN" dirty="0" smtClean="0"/>
              <a:t>Can you reach the subjects? </a:t>
            </a:r>
            <a:r>
              <a:rPr lang="en-IN" dirty="0" smtClean="0">
                <a:solidFill>
                  <a:srgbClr val="FF0000"/>
                </a:solidFill>
              </a:rPr>
              <a:t>Can you access information from the subjects?</a:t>
            </a:r>
          </a:p>
          <a:p>
            <a:pPr marL="514350" indent="-514350">
              <a:buFont typeface="+mj-lt"/>
              <a:buAutoNum type="arabicPeriod"/>
            </a:pPr>
            <a:r>
              <a:rPr lang="en-IN" dirty="0" smtClean="0"/>
              <a:t>What methodology you have to use to answer the research question?, what resources, How much time is required?</a:t>
            </a:r>
          </a:p>
          <a:p>
            <a:pPr marL="514350" indent="-514350">
              <a:buFont typeface="+mj-lt"/>
              <a:buAutoNum type="arabicPeriod"/>
            </a:pPr>
            <a:endParaRPr lang="en-IN" dirty="0" smtClean="0">
              <a:solidFill>
                <a:srgbClr val="FF0000"/>
              </a:solidFill>
            </a:endParaRPr>
          </a:p>
          <a:p>
            <a:pPr marL="514350" indent="-514350">
              <a:buFont typeface="+mj-lt"/>
              <a:buAutoNum type="arabicPeriod"/>
            </a:pPr>
            <a:endParaRPr lang="en-IN" dirty="0" smtClean="0">
              <a:solidFill>
                <a:srgbClr val="FF0000"/>
              </a:solidFill>
            </a:endParaRPr>
          </a:p>
          <a:p>
            <a:pPr marL="514350" indent="-514350">
              <a:buFont typeface="+mj-lt"/>
              <a:buAutoNum type="arabicPeriod"/>
            </a:pPr>
            <a:endParaRPr lang="en-IN" dirty="0"/>
          </a:p>
        </p:txBody>
      </p:sp>
      <p:sp>
        <p:nvSpPr>
          <p:cNvPr id="5" name="Slide Number Placeholder 4"/>
          <p:cNvSpPr>
            <a:spLocks noGrp="1"/>
          </p:cNvSpPr>
          <p:nvPr>
            <p:ph type="sldNum" sz="quarter" idx="12"/>
          </p:nvPr>
        </p:nvSpPr>
        <p:spPr/>
        <p:txBody>
          <a:bodyPr/>
          <a:lstStyle/>
          <a:p>
            <a:fld id="{DFD208FE-3ED9-4141-89F9-47BAA2465F7C}" type="slidenum">
              <a:rPr lang="en-IN" smtClean="0"/>
              <a:t>27</a:t>
            </a:fld>
            <a:endParaRPr lang="en-IN"/>
          </a:p>
        </p:txBody>
      </p:sp>
    </p:spTree>
    <p:extLst>
      <p:ext uri="{BB962C8B-B14F-4D97-AF65-F5344CB8AC3E}">
        <p14:creationId xmlns:p14="http://schemas.microsoft.com/office/powerpoint/2010/main" val="344486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Research Interest</a:t>
            </a:r>
            <a:endParaRPr lang="en-IN" dirty="0"/>
          </a:p>
        </p:txBody>
      </p:sp>
      <p:sp>
        <p:nvSpPr>
          <p:cNvPr id="3" name="Content Placeholder 2"/>
          <p:cNvSpPr>
            <a:spLocks noGrp="1"/>
          </p:cNvSpPr>
          <p:nvPr>
            <p:ph idx="1"/>
          </p:nvPr>
        </p:nvSpPr>
        <p:spPr/>
        <p:txBody>
          <a:bodyPr>
            <a:normAutofit/>
          </a:bodyPr>
          <a:lstStyle/>
          <a:p>
            <a:r>
              <a:rPr lang="en-IN" sz="5400" dirty="0" smtClean="0"/>
              <a:t>What was your interest in the selected topics?</a:t>
            </a:r>
            <a:endParaRPr lang="en-IN" sz="5400" dirty="0"/>
          </a:p>
        </p:txBody>
      </p:sp>
      <p:sp>
        <p:nvSpPr>
          <p:cNvPr id="4" name="Slide Number Placeholder 3"/>
          <p:cNvSpPr>
            <a:spLocks noGrp="1"/>
          </p:cNvSpPr>
          <p:nvPr>
            <p:ph type="sldNum" sz="quarter" idx="12"/>
          </p:nvPr>
        </p:nvSpPr>
        <p:spPr/>
        <p:txBody>
          <a:bodyPr/>
          <a:lstStyle/>
          <a:p>
            <a:fld id="{DFD208FE-3ED9-4141-89F9-47BAA2465F7C}" type="slidenum">
              <a:rPr lang="en-IN" smtClean="0"/>
              <a:t>3</a:t>
            </a:fld>
            <a:endParaRPr lang="en-IN"/>
          </a:p>
        </p:txBody>
      </p:sp>
    </p:spTree>
    <p:extLst>
      <p:ext uri="{BB962C8B-B14F-4D97-AF65-F5344CB8AC3E}">
        <p14:creationId xmlns:p14="http://schemas.microsoft.com/office/powerpoint/2010/main" val="4042341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Research Interest</a:t>
            </a:r>
          </a:p>
        </p:txBody>
      </p:sp>
      <p:sp>
        <p:nvSpPr>
          <p:cNvPr id="3" name="Content Placeholder 2"/>
          <p:cNvSpPr>
            <a:spLocks noGrp="1"/>
          </p:cNvSpPr>
          <p:nvPr>
            <p:ph idx="1"/>
          </p:nvPr>
        </p:nvSpPr>
        <p:spPr/>
        <p:txBody>
          <a:bodyPr>
            <a:normAutofit/>
          </a:bodyPr>
          <a:lstStyle/>
          <a:p>
            <a:r>
              <a:rPr lang="en-IN" dirty="0" smtClean="0"/>
              <a:t>Interest could be</a:t>
            </a:r>
          </a:p>
          <a:p>
            <a:pPr lvl="1">
              <a:lnSpc>
                <a:spcPct val="200000"/>
              </a:lnSpc>
            </a:pPr>
            <a:r>
              <a:rPr lang="en-IN" dirty="0" smtClean="0"/>
              <a:t>Personal</a:t>
            </a:r>
          </a:p>
          <a:p>
            <a:pPr lvl="1">
              <a:lnSpc>
                <a:spcPct val="200000"/>
              </a:lnSpc>
            </a:pPr>
            <a:r>
              <a:rPr lang="en-IN" dirty="0" smtClean="0"/>
              <a:t>Social or societal experience</a:t>
            </a:r>
          </a:p>
          <a:p>
            <a:pPr lvl="1">
              <a:lnSpc>
                <a:spcPct val="200000"/>
              </a:lnSpc>
            </a:pPr>
            <a:r>
              <a:rPr lang="en-IN" dirty="0" smtClean="0"/>
              <a:t>Circumstances found in social observation</a:t>
            </a:r>
          </a:p>
          <a:p>
            <a:pPr lvl="1">
              <a:lnSpc>
                <a:spcPct val="200000"/>
              </a:lnSpc>
            </a:pPr>
            <a:r>
              <a:rPr lang="en-IN" dirty="0" smtClean="0"/>
              <a:t>Interest stem from previous studies</a:t>
            </a:r>
            <a:endParaRPr lang="en-IN" dirty="0"/>
          </a:p>
        </p:txBody>
      </p:sp>
      <p:sp>
        <p:nvSpPr>
          <p:cNvPr id="4" name="Slide Number Placeholder 3"/>
          <p:cNvSpPr>
            <a:spLocks noGrp="1"/>
          </p:cNvSpPr>
          <p:nvPr>
            <p:ph type="sldNum" sz="quarter" idx="12"/>
          </p:nvPr>
        </p:nvSpPr>
        <p:spPr/>
        <p:txBody>
          <a:bodyPr/>
          <a:lstStyle/>
          <a:p>
            <a:fld id="{DFD208FE-3ED9-4141-89F9-47BAA2465F7C}" type="slidenum">
              <a:rPr lang="en-IN" smtClean="0"/>
              <a:t>4</a:t>
            </a:fld>
            <a:endParaRPr lang="en-IN"/>
          </a:p>
        </p:txBody>
      </p:sp>
    </p:spTree>
    <p:extLst>
      <p:ext uri="{BB962C8B-B14F-4D97-AF65-F5344CB8AC3E}">
        <p14:creationId xmlns:p14="http://schemas.microsoft.com/office/powerpoint/2010/main" val="3680983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Research Interest</a:t>
            </a:r>
            <a:endParaRPr lang="en-IN"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lnSpc>
                <a:spcPct val="150000"/>
              </a:lnSpc>
              <a:buNone/>
            </a:pPr>
            <a:r>
              <a:rPr lang="en-IN" dirty="0" smtClean="0"/>
              <a:t>Ask questions to the interest.</a:t>
            </a:r>
          </a:p>
          <a:p>
            <a:pPr marL="971550" lvl="1" indent="-514350">
              <a:lnSpc>
                <a:spcPct val="150000"/>
              </a:lnSpc>
              <a:buFont typeface="+mj-lt"/>
              <a:buAutoNum type="arabicPeriod"/>
            </a:pPr>
            <a:r>
              <a:rPr lang="en-IN" dirty="0" smtClean="0"/>
              <a:t>Is it really an area that you are interested?</a:t>
            </a:r>
          </a:p>
          <a:p>
            <a:pPr marL="971550" lvl="1" indent="-514350">
              <a:lnSpc>
                <a:spcPct val="150000"/>
              </a:lnSpc>
              <a:buFont typeface="+mj-lt"/>
              <a:buAutoNum type="arabicPeriod"/>
            </a:pPr>
            <a:r>
              <a:rPr lang="en-IN" dirty="0" smtClean="0"/>
              <a:t>Why it’s interesting to you?</a:t>
            </a:r>
          </a:p>
          <a:p>
            <a:pPr marL="971550" lvl="1" indent="-514350">
              <a:lnSpc>
                <a:spcPct val="150000"/>
              </a:lnSpc>
              <a:buFont typeface="+mj-lt"/>
              <a:buAutoNum type="arabicPeriod"/>
            </a:pPr>
            <a:r>
              <a:rPr lang="en-IN" dirty="0" smtClean="0"/>
              <a:t>Is it a researchable area?</a:t>
            </a:r>
          </a:p>
          <a:p>
            <a:pPr marL="971550" lvl="1" indent="-514350">
              <a:lnSpc>
                <a:spcPct val="150000"/>
              </a:lnSpc>
              <a:buFont typeface="+mj-lt"/>
              <a:buAutoNum type="arabicPeriod"/>
            </a:pPr>
            <a:r>
              <a:rPr lang="en-IN" dirty="0" smtClean="0">
                <a:solidFill>
                  <a:srgbClr val="FF0000"/>
                </a:solidFill>
              </a:rPr>
              <a:t>What are the current trending discussions in this area?</a:t>
            </a:r>
          </a:p>
          <a:p>
            <a:pPr marL="971550" lvl="1" indent="-514350">
              <a:lnSpc>
                <a:spcPct val="150000"/>
              </a:lnSpc>
              <a:buFont typeface="+mj-lt"/>
              <a:buAutoNum type="arabicPeriod"/>
            </a:pPr>
            <a:r>
              <a:rPr lang="en-IN" dirty="0" smtClean="0">
                <a:solidFill>
                  <a:srgbClr val="FF0000"/>
                </a:solidFill>
              </a:rPr>
              <a:t>What is the scope of the study</a:t>
            </a:r>
          </a:p>
          <a:p>
            <a:pPr marL="971550" lvl="1" indent="-514350">
              <a:lnSpc>
                <a:spcPct val="150000"/>
              </a:lnSpc>
              <a:buFont typeface="+mj-lt"/>
              <a:buAutoNum type="arabicPeriod"/>
            </a:pPr>
            <a:r>
              <a:rPr lang="en-IN" dirty="0" smtClean="0">
                <a:solidFill>
                  <a:srgbClr val="FF0000"/>
                </a:solidFill>
              </a:rPr>
              <a:t>What all could be the research questions?</a:t>
            </a:r>
          </a:p>
          <a:p>
            <a:pPr marL="971550" lvl="1" indent="-514350">
              <a:lnSpc>
                <a:spcPct val="150000"/>
              </a:lnSpc>
              <a:buFont typeface="+mj-lt"/>
              <a:buAutoNum type="arabicPeriod"/>
            </a:pPr>
            <a:endParaRPr lang="en-IN" dirty="0"/>
          </a:p>
        </p:txBody>
      </p:sp>
      <p:sp>
        <p:nvSpPr>
          <p:cNvPr id="4" name="Slide Number Placeholder 3"/>
          <p:cNvSpPr>
            <a:spLocks noGrp="1"/>
          </p:cNvSpPr>
          <p:nvPr>
            <p:ph type="sldNum" sz="quarter" idx="12"/>
          </p:nvPr>
        </p:nvSpPr>
        <p:spPr/>
        <p:txBody>
          <a:bodyPr/>
          <a:lstStyle/>
          <a:p>
            <a:fld id="{DFD208FE-3ED9-4141-89F9-47BAA2465F7C}" type="slidenum">
              <a:rPr lang="en-IN" smtClean="0"/>
              <a:t>5</a:t>
            </a:fld>
            <a:endParaRPr lang="en-IN"/>
          </a:p>
        </p:txBody>
      </p:sp>
    </p:spTree>
    <p:extLst>
      <p:ext uri="{BB962C8B-B14F-4D97-AF65-F5344CB8AC3E}">
        <p14:creationId xmlns:p14="http://schemas.microsoft.com/office/powerpoint/2010/main" val="39431731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Research Interest</a:t>
            </a:r>
            <a:endParaRPr lang="en-IN" dirty="0">
              <a:solidFill>
                <a:srgbClr val="FF0000"/>
              </a:solidFill>
            </a:endParaRPr>
          </a:p>
        </p:txBody>
      </p:sp>
      <p:sp>
        <p:nvSpPr>
          <p:cNvPr id="3" name="Content Placeholder 2"/>
          <p:cNvSpPr>
            <a:spLocks noGrp="1"/>
          </p:cNvSpPr>
          <p:nvPr>
            <p:ph idx="1"/>
          </p:nvPr>
        </p:nvSpPr>
        <p:spPr/>
        <p:txBody>
          <a:bodyPr>
            <a:normAutofit/>
          </a:bodyPr>
          <a:lstStyle/>
          <a:p>
            <a:pPr marL="0" indent="0">
              <a:lnSpc>
                <a:spcPct val="150000"/>
              </a:lnSpc>
              <a:buNone/>
            </a:pPr>
            <a:r>
              <a:rPr lang="en-IN" dirty="0" smtClean="0"/>
              <a:t>Talk to your guide/ supervisor/ teachers</a:t>
            </a:r>
          </a:p>
          <a:p>
            <a:pPr marL="0" indent="0">
              <a:lnSpc>
                <a:spcPct val="150000"/>
              </a:lnSpc>
              <a:buNone/>
            </a:pPr>
            <a:r>
              <a:rPr lang="en-IN" dirty="0" smtClean="0"/>
              <a:t>Narrow down the Interest to a research idea</a:t>
            </a:r>
          </a:p>
          <a:p>
            <a:pPr marL="0" indent="0">
              <a:lnSpc>
                <a:spcPct val="150000"/>
              </a:lnSpc>
              <a:buNone/>
            </a:pPr>
            <a:r>
              <a:rPr lang="en-IN" b="1" dirty="0" smtClean="0"/>
              <a:t>Many interests </a:t>
            </a:r>
            <a:r>
              <a:rPr lang="en-IN" b="1" dirty="0" smtClean="0">
                <a:sym typeface="Wingdings" panose="05000000000000000000" pitchFamily="2" charset="2"/>
              </a:rPr>
              <a:t> Initial explorations (Encyclopaedia/ General reading/ Supervisor/ Brain storming etc.) Selected/ assigned interest  Explore further  Narrow Down</a:t>
            </a:r>
            <a:endParaRPr lang="en-IN" b="1" dirty="0" smtClean="0"/>
          </a:p>
          <a:p>
            <a:pPr marL="971550" lvl="1" indent="-514350">
              <a:lnSpc>
                <a:spcPct val="150000"/>
              </a:lnSpc>
              <a:buFont typeface="+mj-lt"/>
              <a:buAutoNum type="arabicPeriod"/>
            </a:pPr>
            <a:endParaRPr lang="en-IN" dirty="0"/>
          </a:p>
        </p:txBody>
      </p:sp>
      <p:sp>
        <p:nvSpPr>
          <p:cNvPr id="4" name="Slide Number Placeholder 3"/>
          <p:cNvSpPr>
            <a:spLocks noGrp="1"/>
          </p:cNvSpPr>
          <p:nvPr>
            <p:ph type="sldNum" sz="quarter" idx="12"/>
          </p:nvPr>
        </p:nvSpPr>
        <p:spPr/>
        <p:txBody>
          <a:bodyPr/>
          <a:lstStyle/>
          <a:p>
            <a:fld id="{DFD208FE-3ED9-4141-89F9-47BAA2465F7C}" type="slidenum">
              <a:rPr lang="en-IN" smtClean="0"/>
              <a:t>6</a:t>
            </a:fld>
            <a:endParaRPr lang="en-IN"/>
          </a:p>
        </p:txBody>
      </p:sp>
    </p:spTree>
    <p:extLst>
      <p:ext uri="{BB962C8B-B14F-4D97-AF65-F5344CB8AC3E}">
        <p14:creationId xmlns:p14="http://schemas.microsoft.com/office/powerpoint/2010/main" val="3458514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Research Interest</a:t>
            </a:r>
            <a:endParaRPr lang="en-IN" dirty="0"/>
          </a:p>
        </p:txBody>
      </p:sp>
      <p:sp>
        <p:nvSpPr>
          <p:cNvPr id="3" name="Content Placeholder 2"/>
          <p:cNvSpPr>
            <a:spLocks noGrp="1"/>
          </p:cNvSpPr>
          <p:nvPr>
            <p:ph idx="1"/>
          </p:nvPr>
        </p:nvSpPr>
        <p:spPr/>
        <p:txBody>
          <a:bodyPr/>
          <a:lstStyle/>
          <a:p>
            <a:pPr marL="0" indent="0">
              <a:lnSpc>
                <a:spcPct val="150000"/>
              </a:lnSpc>
              <a:buNone/>
            </a:pPr>
            <a:r>
              <a:rPr lang="en-IN" b="1" dirty="0"/>
              <a:t>Task1: </a:t>
            </a:r>
            <a:r>
              <a:rPr lang="en-IN" dirty="0"/>
              <a:t>You have an interest in the movie </a:t>
            </a:r>
            <a:r>
              <a:rPr lang="en-IN" i="1" dirty="0" err="1"/>
              <a:t>Premalu</a:t>
            </a:r>
            <a:r>
              <a:rPr lang="en-IN" dirty="0"/>
              <a:t>, How can you narrow down this interest into an idea?</a:t>
            </a:r>
          </a:p>
          <a:p>
            <a:pPr marL="0" indent="0">
              <a:lnSpc>
                <a:spcPct val="150000"/>
              </a:lnSpc>
              <a:buNone/>
            </a:pPr>
            <a:r>
              <a:rPr lang="en-IN" b="1" dirty="0"/>
              <a:t>Task2: </a:t>
            </a:r>
            <a:r>
              <a:rPr lang="en-IN" dirty="0"/>
              <a:t>You have an interest in </a:t>
            </a:r>
            <a:r>
              <a:rPr lang="en-IN" dirty="0" smtClean="0"/>
              <a:t>Social media addiction, How can you narrow down into an idea?</a:t>
            </a:r>
          </a:p>
          <a:p>
            <a:pPr marL="0" indent="0">
              <a:lnSpc>
                <a:spcPct val="150000"/>
              </a:lnSpc>
              <a:buNone/>
            </a:pPr>
            <a:r>
              <a:rPr lang="en-IN" b="1" dirty="0" smtClean="0"/>
              <a:t>Task3: </a:t>
            </a:r>
            <a:r>
              <a:rPr lang="en-IN" dirty="0" smtClean="0"/>
              <a:t>You have an interest in the ongoing Parliament elections, How can you narrow down this interest to an idea?</a:t>
            </a:r>
            <a:endParaRPr lang="en-IN" dirty="0"/>
          </a:p>
          <a:p>
            <a:endParaRPr lang="en-IN" dirty="0"/>
          </a:p>
        </p:txBody>
      </p:sp>
      <p:sp>
        <p:nvSpPr>
          <p:cNvPr id="4" name="Slide Number Placeholder 3"/>
          <p:cNvSpPr>
            <a:spLocks noGrp="1"/>
          </p:cNvSpPr>
          <p:nvPr>
            <p:ph type="sldNum" sz="quarter" idx="12"/>
          </p:nvPr>
        </p:nvSpPr>
        <p:spPr/>
        <p:txBody>
          <a:bodyPr/>
          <a:lstStyle/>
          <a:p>
            <a:fld id="{DFD208FE-3ED9-4141-89F9-47BAA2465F7C}" type="slidenum">
              <a:rPr lang="en-IN" smtClean="0"/>
              <a:t>7</a:t>
            </a:fld>
            <a:endParaRPr lang="en-IN"/>
          </a:p>
        </p:txBody>
      </p:sp>
    </p:spTree>
    <p:extLst>
      <p:ext uri="{BB962C8B-B14F-4D97-AF65-F5344CB8AC3E}">
        <p14:creationId xmlns:p14="http://schemas.microsoft.com/office/powerpoint/2010/main" val="22986671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715"/>
          </a:xfrm>
        </p:spPr>
        <p:txBody>
          <a:bodyPr/>
          <a:lstStyle/>
          <a:p>
            <a:r>
              <a:rPr lang="en-IN" dirty="0" smtClean="0"/>
              <a:t>Process consists of</a:t>
            </a:r>
            <a:endParaRPr lang="en-IN" dirty="0"/>
          </a:p>
        </p:txBody>
      </p:sp>
      <p:sp>
        <p:nvSpPr>
          <p:cNvPr id="3" name="Content Placeholder 2"/>
          <p:cNvSpPr>
            <a:spLocks noGrp="1"/>
          </p:cNvSpPr>
          <p:nvPr>
            <p:ph idx="1"/>
          </p:nvPr>
        </p:nvSpPr>
        <p:spPr>
          <a:xfrm>
            <a:off x="838200" y="1492624"/>
            <a:ext cx="5897657" cy="4684339"/>
          </a:xfrm>
        </p:spPr>
        <p:txBody>
          <a:bodyPr>
            <a:normAutofit lnSpcReduction="10000"/>
          </a:bodyPr>
          <a:lstStyle/>
          <a:p>
            <a:pPr marL="514350" indent="-514350">
              <a:buFont typeface="+mj-lt"/>
              <a:buAutoNum type="arabicPeriod"/>
            </a:pPr>
            <a:r>
              <a:rPr lang="en-IN" u="sng" dirty="0" smtClean="0">
                <a:solidFill>
                  <a:srgbClr val="FF0000"/>
                </a:solidFill>
                <a:effectLst>
                  <a:outerShdw blurRad="38100" dist="38100" dir="2700000" algn="tl">
                    <a:srgbClr val="000000">
                      <a:alpha val="43137"/>
                    </a:srgbClr>
                  </a:outerShdw>
                </a:effectLst>
              </a:rPr>
              <a:t>Research Interest/ Problem</a:t>
            </a:r>
          </a:p>
          <a:p>
            <a:pPr marL="514350" indent="-514350">
              <a:buFont typeface="+mj-lt"/>
              <a:buAutoNum type="arabicPeriod"/>
            </a:pPr>
            <a:r>
              <a:rPr lang="en-IN" dirty="0" smtClean="0">
                <a:solidFill>
                  <a:srgbClr val="FF0000"/>
                </a:solidFill>
              </a:rPr>
              <a:t>Background reading</a:t>
            </a:r>
          </a:p>
          <a:p>
            <a:pPr marL="514350" indent="-514350">
              <a:buFont typeface="+mj-lt"/>
              <a:buAutoNum type="arabicPeriod"/>
            </a:pPr>
            <a:r>
              <a:rPr lang="en-IN" dirty="0" smtClean="0">
                <a:solidFill>
                  <a:srgbClr val="FF0000"/>
                </a:solidFill>
              </a:rPr>
              <a:t>Research Questions/ Objectives</a:t>
            </a:r>
          </a:p>
          <a:p>
            <a:pPr marL="514350" indent="-514350">
              <a:buFont typeface="+mj-lt"/>
              <a:buAutoNum type="arabicPeriod"/>
            </a:pPr>
            <a:r>
              <a:rPr lang="en-IN" dirty="0" smtClean="0">
                <a:solidFill>
                  <a:srgbClr val="FF0000"/>
                </a:solidFill>
              </a:rPr>
              <a:t>Literature review</a:t>
            </a:r>
          </a:p>
          <a:p>
            <a:pPr marL="514350" indent="-514350">
              <a:buFont typeface="+mj-lt"/>
              <a:buAutoNum type="arabicPeriod"/>
            </a:pPr>
            <a:r>
              <a:rPr lang="en-IN" dirty="0" smtClean="0">
                <a:solidFill>
                  <a:srgbClr val="FF0000"/>
                </a:solidFill>
              </a:rPr>
              <a:t>Making </a:t>
            </a:r>
            <a:r>
              <a:rPr lang="en-IN" dirty="0" smtClean="0">
                <a:solidFill>
                  <a:srgbClr val="FF0000"/>
                </a:solidFill>
              </a:rPr>
              <a:t>a conceptual framework</a:t>
            </a:r>
          </a:p>
          <a:p>
            <a:pPr marL="514350" indent="-514350">
              <a:buFont typeface="+mj-lt"/>
              <a:buAutoNum type="arabicPeriod"/>
            </a:pPr>
            <a:r>
              <a:rPr lang="en-IN" dirty="0" smtClean="0">
                <a:solidFill>
                  <a:srgbClr val="FF0000"/>
                </a:solidFill>
              </a:rPr>
              <a:t>Designing the research</a:t>
            </a:r>
          </a:p>
          <a:p>
            <a:pPr marL="514350" indent="-514350">
              <a:buFont typeface="+mj-lt"/>
              <a:buAutoNum type="arabicPeriod"/>
            </a:pPr>
            <a:r>
              <a:rPr lang="en-IN" dirty="0" smtClean="0"/>
              <a:t>Data collection</a:t>
            </a:r>
          </a:p>
          <a:p>
            <a:pPr marL="514350" indent="-514350">
              <a:buFont typeface="+mj-lt"/>
              <a:buAutoNum type="arabicPeriod"/>
            </a:pPr>
            <a:r>
              <a:rPr lang="en-IN" dirty="0" smtClean="0">
                <a:solidFill>
                  <a:schemeClr val="accent6">
                    <a:lumMod val="75000"/>
                  </a:schemeClr>
                </a:solidFill>
              </a:rPr>
              <a:t>Analysing the data and get the results</a:t>
            </a:r>
          </a:p>
          <a:p>
            <a:pPr marL="514350" indent="-514350">
              <a:buFont typeface="+mj-lt"/>
              <a:buAutoNum type="arabicPeriod"/>
            </a:pPr>
            <a:r>
              <a:rPr lang="en-IN" dirty="0" smtClean="0">
                <a:solidFill>
                  <a:schemeClr val="accent6">
                    <a:lumMod val="75000"/>
                  </a:schemeClr>
                </a:solidFill>
              </a:rPr>
              <a:t>Interpret the data – Discussion</a:t>
            </a:r>
          </a:p>
        </p:txBody>
      </p:sp>
      <p:sp>
        <p:nvSpPr>
          <p:cNvPr id="4" name="Slide Number Placeholder 3"/>
          <p:cNvSpPr>
            <a:spLocks noGrp="1"/>
          </p:cNvSpPr>
          <p:nvPr>
            <p:ph type="sldNum" sz="quarter" idx="12"/>
          </p:nvPr>
        </p:nvSpPr>
        <p:spPr/>
        <p:txBody>
          <a:bodyPr/>
          <a:lstStyle/>
          <a:p>
            <a:fld id="{DFD208FE-3ED9-4141-89F9-47BAA2465F7C}" type="slidenum">
              <a:rPr lang="en-IN" smtClean="0"/>
              <a:t>8</a:t>
            </a:fld>
            <a:endParaRPr lang="en-IN"/>
          </a:p>
        </p:txBody>
      </p:sp>
      <p:sp>
        <p:nvSpPr>
          <p:cNvPr id="5" name="Right Brace 4"/>
          <p:cNvSpPr/>
          <p:nvPr/>
        </p:nvSpPr>
        <p:spPr>
          <a:xfrm>
            <a:off x="5607423" y="1344705"/>
            <a:ext cx="977153" cy="32272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6" name="Content Placeholder 2"/>
          <p:cNvSpPr txBox="1">
            <a:spLocks/>
          </p:cNvSpPr>
          <p:nvPr/>
        </p:nvSpPr>
        <p:spPr>
          <a:xfrm>
            <a:off x="7017123" y="1639211"/>
            <a:ext cx="3904130" cy="2140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Pre- Data Collection</a:t>
            </a:r>
          </a:p>
          <a:p>
            <a:pPr marL="514350" indent="-514350">
              <a:buFont typeface="+mj-lt"/>
              <a:buAutoNum type="arabicPeriod"/>
            </a:pPr>
            <a:r>
              <a:rPr lang="en-IN" dirty="0" smtClean="0">
                <a:solidFill>
                  <a:schemeClr val="tx1">
                    <a:lumMod val="95000"/>
                    <a:lumOff val="5000"/>
                  </a:schemeClr>
                </a:solidFill>
              </a:rPr>
              <a:t>Introduction</a:t>
            </a:r>
          </a:p>
          <a:p>
            <a:pPr marL="514350" indent="-514350">
              <a:buFont typeface="+mj-lt"/>
              <a:buAutoNum type="arabicPeriod"/>
            </a:pPr>
            <a:r>
              <a:rPr lang="en-IN" dirty="0" smtClean="0">
                <a:solidFill>
                  <a:schemeClr val="tx1">
                    <a:lumMod val="95000"/>
                    <a:lumOff val="5000"/>
                  </a:schemeClr>
                </a:solidFill>
              </a:rPr>
              <a:t>Review of Literature</a:t>
            </a:r>
          </a:p>
          <a:p>
            <a:pPr marL="514350" indent="-514350">
              <a:buFont typeface="+mj-lt"/>
              <a:buAutoNum type="arabicPeriod"/>
            </a:pPr>
            <a:r>
              <a:rPr lang="en-IN" dirty="0" smtClean="0">
                <a:solidFill>
                  <a:schemeClr val="tx1">
                    <a:lumMod val="95000"/>
                    <a:lumOff val="5000"/>
                  </a:schemeClr>
                </a:solidFill>
              </a:rPr>
              <a:t>Methodology</a:t>
            </a:r>
          </a:p>
        </p:txBody>
      </p:sp>
      <p:sp>
        <p:nvSpPr>
          <p:cNvPr id="7" name="Right Brace 6"/>
          <p:cNvSpPr/>
          <p:nvPr/>
        </p:nvSpPr>
        <p:spPr>
          <a:xfrm>
            <a:off x="6452908" y="5007371"/>
            <a:ext cx="977153" cy="76648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Content Placeholder 2"/>
          <p:cNvSpPr txBox="1">
            <a:spLocks/>
          </p:cNvSpPr>
          <p:nvPr/>
        </p:nvSpPr>
        <p:spPr>
          <a:xfrm>
            <a:off x="7691716" y="4398029"/>
            <a:ext cx="3904130" cy="2140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Post- Data Collection</a:t>
            </a:r>
          </a:p>
          <a:p>
            <a:pPr marL="514350" indent="-514350">
              <a:buFont typeface="+mj-lt"/>
              <a:buAutoNum type="arabicPeriod" startAt="4"/>
            </a:pPr>
            <a:r>
              <a:rPr lang="en-IN" dirty="0" smtClean="0"/>
              <a:t>Data analysis</a:t>
            </a:r>
          </a:p>
          <a:p>
            <a:pPr marL="514350" indent="-514350">
              <a:buFont typeface="+mj-lt"/>
              <a:buAutoNum type="arabicPeriod" startAt="4"/>
            </a:pPr>
            <a:r>
              <a:rPr lang="en-IN" dirty="0" smtClean="0"/>
              <a:t>Discussion </a:t>
            </a:r>
            <a:r>
              <a:rPr lang="en-IN" dirty="0" smtClean="0">
                <a:solidFill>
                  <a:schemeClr val="bg2">
                    <a:lumMod val="75000"/>
                  </a:schemeClr>
                </a:solidFill>
              </a:rPr>
              <a:t>&amp; Conclusion</a:t>
            </a:r>
          </a:p>
          <a:p>
            <a:pPr marL="514350" indent="-514350">
              <a:buFont typeface="+mj-lt"/>
              <a:buAutoNum type="arabicPeriod" startAt="4"/>
            </a:pPr>
            <a:r>
              <a:rPr lang="en-IN" dirty="0" smtClean="0">
                <a:solidFill>
                  <a:schemeClr val="bg2">
                    <a:lumMod val="75000"/>
                  </a:schemeClr>
                </a:solidFill>
              </a:rPr>
              <a:t>Conclusion</a:t>
            </a:r>
          </a:p>
        </p:txBody>
      </p:sp>
    </p:spTree>
    <p:extLst>
      <p:ext uri="{BB962C8B-B14F-4D97-AF65-F5344CB8AC3E}">
        <p14:creationId xmlns:p14="http://schemas.microsoft.com/office/powerpoint/2010/main" val="1250014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8715"/>
          </a:xfrm>
        </p:spPr>
        <p:txBody>
          <a:bodyPr/>
          <a:lstStyle/>
          <a:p>
            <a:r>
              <a:rPr lang="en-IN" dirty="0" smtClean="0"/>
              <a:t>Process consists of</a:t>
            </a:r>
            <a:endParaRPr lang="en-IN" dirty="0"/>
          </a:p>
        </p:txBody>
      </p:sp>
      <p:sp>
        <p:nvSpPr>
          <p:cNvPr id="3" name="Content Placeholder 2"/>
          <p:cNvSpPr>
            <a:spLocks noGrp="1"/>
          </p:cNvSpPr>
          <p:nvPr>
            <p:ph idx="1"/>
          </p:nvPr>
        </p:nvSpPr>
        <p:spPr>
          <a:xfrm>
            <a:off x="838200" y="1492624"/>
            <a:ext cx="5897657" cy="4684339"/>
          </a:xfrm>
        </p:spPr>
        <p:txBody>
          <a:bodyPr>
            <a:normAutofit lnSpcReduction="10000"/>
          </a:bodyPr>
          <a:lstStyle/>
          <a:p>
            <a:pPr marL="514350" indent="-514350">
              <a:buFont typeface="+mj-lt"/>
              <a:buAutoNum type="arabicPeriod"/>
            </a:pPr>
            <a:r>
              <a:rPr lang="en-IN" dirty="0" smtClean="0">
                <a:solidFill>
                  <a:srgbClr val="FF0000"/>
                </a:solidFill>
              </a:rPr>
              <a:t>Research Interest/ Problem</a:t>
            </a:r>
          </a:p>
          <a:p>
            <a:pPr marL="514350" indent="-514350">
              <a:buFont typeface="+mj-lt"/>
              <a:buAutoNum type="arabicPeriod"/>
            </a:pPr>
            <a:r>
              <a:rPr lang="en-IN" u="sng" dirty="0" smtClean="0">
                <a:solidFill>
                  <a:srgbClr val="FF0000"/>
                </a:solidFill>
                <a:effectLst>
                  <a:outerShdw blurRad="38100" dist="38100" dir="2700000" algn="tl">
                    <a:srgbClr val="000000">
                      <a:alpha val="43137"/>
                    </a:srgbClr>
                  </a:outerShdw>
                </a:effectLst>
              </a:rPr>
              <a:t>Background reading</a:t>
            </a:r>
          </a:p>
          <a:p>
            <a:pPr marL="514350" indent="-514350">
              <a:buFont typeface="+mj-lt"/>
              <a:buAutoNum type="arabicPeriod"/>
            </a:pPr>
            <a:r>
              <a:rPr lang="en-IN" dirty="0" smtClean="0">
                <a:solidFill>
                  <a:srgbClr val="FF0000"/>
                </a:solidFill>
              </a:rPr>
              <a:t>Research Questions/ Objectives</a:t>
            </a:r>
          </a:p>
          <a:p>
            <a:pPr marL="514350" indent="-514350">
              <a:buFont typeface="+mj-lt"/>
              <a:buAutoNum type="arabicPeriod"/>
            </a:pPr>
            <a:r>
              <a:rPr lang="en-IN" dirty="0" smtClean="0">
                <a:solidFill>
                  <a:srgbClr val="FF0000"/>
                </a:solidFill>
              </a:rPr>
              <a:t>Literature review</a:t>
            </a:r>
          </a:p>
          <a:p>
            <a:pPr marL="514350" indent="-514350">
              <a:buFont typeface="+mj-lt"/>
              <a:buAutoNum type="arabicPeriod"/>
            </a:pPr>
            <a:r>
              <a:rPr lang="en-IN" dirty="0" smtClean="0">
                <a:solidFill>
                  <a:srgbClr val="FF0000"/>
                </a:solidFill>
              </a:rPr>
              <a:t>Making </a:t>
            </a:r>
            <a:r>
              <a:rPr lang="en-IN" dirty="0" smtClean="0">
                <a:solidFill>
                  <a:srgbClr val="FF0000"/>
                </a:solidFill>
              </a:rPr>
              <a:t>a conceptual framework</a:t>
            </a:r>
          </a:p>
          <a:p>
            <a:pPr marL="514350" indent="-514350">
              <a:buFont typeface="+mj-lt"/>
              <a:buAutoNum type="arabicPeriod"/>
            </a:pPr>
            <a:r>
              <a:rPr lang="en-IN" dirty="0" smtClean="0">
                <a:solidFill>
                  <a:srgbClr val="FF0000"/>
                </a:solidFill>
              </a:rPr>
              <a:t>Designing the research</a:t>
            </a:r>
          </a:p>
          <a:p>
            <a:pPr marL="514350" indent="-514350">
              <a:buFont typeface="+mj-lt"/>
              <a:buAutoNum type="arabicPeriod"/>
            </a:pPr>
            <a:r>
              <a:rPr lang="en-IN" dirty="0" smtClean="0"/>
              <a:t>Data collection</a:t>
            </a:r>
          </a:p>
          <a:p>
            <a:pPr marL="514350" indent="-514350">
              <a:buFont typeface="+mj-lt"/>
              <a:buAutoNum type="arabicPeriod"/>
            </a:pPr>
            <a:r>
              <a:rPr lang="en-IN" dirty="0" smtClean="0">
                <a:solidFill>
                  <a:schemeClr val="accent6">
                    <a:lumMod val="75000"/>
                  </a:schemeClr>
                </a:solidFill>
              </a:rPr>
              <a:t>Analysing the data and get the results</a:t>
            </a:r>
          </a:p>
          <a:p>
            <a:pPr marL="514350" indent="-514350">
              <a:buFont typeface="+mj-lt"/>
              <a:buAutoNum type="arabicPeriod"/>
            </a:pPr>
            <a:r>
              <a:rPr lang="en-IN" dirty="0" smtClean="0">
                <a:solidFill>
                  <a:schemeClr val="accent6">
                    <a:lumMod val="75000"/>
                  </a:schemeClr>
                </a:solidFill>
              </a:rPr>
              <a:t>Interpret the data – Discussion</a:t>
            </a:r>
          </a:p>
        </p:txBody>
      </p:sp>
      <p:sp>
        <p:nvSpPr>
          <p:cNvPr id="4" name="Slide Number Placeholder 3"/>
          <p:cNvSpPr>
            <a:spLocks noGrp="1"/>
          </p:cNvSpPr>
          <p:nvPr>
            <p:ph type="sldNum" sz="quarter" idx="12"/>
          </p:nvPr>
        </p:nvSpPr>
        <p:spPr/>
        <p:txBody>
          <a:bodyPr/>
          <a:lstStyle/>
          <a:p>
            <a:fld id="{DFD208FE-3ED9-4141-89F9-47BAA2465F7C}" type="slidenum">
              <a:rPr lang="en-IN" smtClean="0"/>
              <a:t>9</a:t>
            </a:fld>
            <a:endParaRPr lang="en-IN"/>
          </a:p>
        </p:txBody>
      </p:sp>
      <p:sp>
        <p:nvSpPr>
          <p:cNvPr id="5" name="Right Brace 4"/>
          <p:cNvSpPr/>
          <p:nvPr/>
        </p:nvSpPr>
        <p:spPr>
          <a:xfrm>
            <a:off x="5607423" y="1344705"/>
            <a:ext cx="977153" cy="3227295"/>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6" name="Content Placeholder 2"/>
          <p:cNvSpPr txBox="1">
            <a:spLocks/>
          </p:cNvSpPr>
          <p:nvPr/>
        </p:nvSpPr>
        <p:spPr>
          <a:xfrm>
            <a:off x="7017123" y="1639211"/>
            <a:ext cx="3904130" cy="2140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Pre- Data Collection</a:t>
            </a:r>
          </a:p>
          <a:p>
            <a:pPr marL="514350" indent="-514350">
              <a:buFont typeface="+mj-lt"/>
              <a:buAutoNum type="arabicPeriod"/>
            </a:pPr>
            <a:r>
              <a:rPr lang="en-IN" dirty="0" smtClean="0">
                <a:solidFill>
                  <a:schemeClr val="tx1">
                    <a:lumMod val="95000"/>
                    <a:lumOff val="5000"/>
                  </a:schemeClr>
                </a:solidFill>
              </a:rPr>
              <a:t>Introduction</a:t>
            </a:r>
          </a:p>
          <a:p>
            <a:pPr marL="514350" indent="-514350">
              <a:buFont typeface="+mj-lt"/>
              <a:buAutoNum type="arabicPeriod"/>
            </a:pPr>
            <a:r>
              <a:rPr lang="en-IN" dirty="0" smtClean="0">
                <a:solidFill>
                  <a:schemeClr val="tx1">
                    <a:lumMod val="95000"/>
                    <a:lumOff val="5000"/>
                  </a:schemeClr>
                </a:solidFill>
              </a:rPr>
              <a:t>Review of Literature</a:t>
            </a:r>
          </a:p>
          <a:p>
            <a:pPr marL="514350" indent="-514350">
              <a:buFont typeface="+mj-lt"/>
              <a:buAutoNum type="arabicPeriod"/>
            </a:pPr>
            <a:r>
              <a:rPr lang="en-IN" dirty="0" smtClean="0">
                <a:solidFill>
                  <a:schemeClr val="tx1">
                    <a:lumMod val="95000"/>
                    <a:lumOff val="5000"/>
                  </a:schemeClr>
                </a:solidFill>
              </a:rPr>
              <a:t>Methodology</a:t>
            </a:r>
          </a:p>
        </p:txBody>
      </p:sp>
      <p:sp>
        <p:nvSpPr>
          <p:cNvPr id="7" name="Right Brace 6"/>
          <p:cNvSpPr/>
          <p:nvPr/>
        </p:nvSpPr>
        <p:spPr>
          <a:xfrm>
            <a:off x="6452908" y="5007371"/>
            <a:ext cx="977153" cy="766483"/>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8" name="Content Placeholder 2"/>
          <p:cNvSpPr txBox="1">
            <a:spLocks/>
          </p:cNvSpPr>
          <p:nvPr/>
        </p:nvSpPr>
        <p:spPr>
          <a:xfrm>
            <a:off x="7691716" y="4398029"/>
            <a:ext cx="3904130" cy="214088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u="sng" dirty="0" smtClean="0">
                <a:solidFill>
                  <a:srgbClr val="FF0000"/>
                </a:solidFill>
              </a:rPr>
              <a:t>Post- Data Collection</a:t>
            </a:r>
          </a:p>
          <a:p>
            <a:pPr marL="514350" indent="-514350">
              <a:buFont typeface="+mj-lt"/>
              <a:buAutoNum type="arabicPeriod" startAt="4"/>
            </a:pPr>
            <a:r>
              <a:rPr lang="en-IN" dirty="0" smtClean="0"/>
              <a:t>Data analysis</a:t>
            </a:r>
          </a:p>
          <a:p>
            <a:pPr marL="514350" indent="-514350">
              <a:buFont typeface="+mj-lt"/>
              <a:buAutoNum type="arabicPeriod" startAt="4"/>
            </a:pPr>
            <a:r>
              <a:rPr lang="en-IN" dirty="0" smtClean="0"/>
              <a:t>Discussion </a:t>
            </a:r>
            <a:r>
              <a:rPr lang="en-IN" dirty="0" smtClean="0">
                <a:solidFill>
                  <a:schemeClr val="bg2">
                    <a:lumMod val="75000"/>
                  </a:schemeClr>
                </a:solidFill>
              </a:rPr>
              <a:t>&amp; Conclusion</a:t>
            </a:r>
          </a:p>
          <a:p>
            <a:pPr marL="514350" indent="-514350">
              <a:buFont typeface="+mj-lt"/>
              <a:buAutoNum type="arabicPeriod" startAt="4"/>
            </a:pPr>
            <a:r>
              <a:rPr lang="en-IN" dirty="0" smtClean="0">
                <a:solidFill>
                  <a:schemeClr val="bg2">
                    <a:lumMod val="75000"/>
                  </a:schemeClr>
                </a:solidFill>
              </a:rPr>
              <a:t>Conclusion</a:t>
            </a:r>
          </a:p>
        </p:txBody>
      </p:sp>
    </p:spTree>
    <p:extLst>
      <p:ext uri="{BB962C8B-B14F-4D97-AF65-F5344CB8AC3E}">
        <p14:creationId xmlns:p14="http://schemas.microsoft.com/office/powerpoint/2010/main" val="1549463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1522</Words>
  <Application>Microsoft Office PowerPoint</Application>
  <PresentationFormat>Widescreen</PresentationFormat>
  <Paragraphs>234</Paragraphs>
  <Slides>27</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Wingdings</vt:lpstr>
      <vt:lpstr>Office Theme</vt:lpstr>
      <vt:lpstr>Writing a Dissertation - Doing a research </vt:lpstr>
      <vt:lpstr>Process consists of</vt:lpstr>
      <vt:lpstr>1. Research Interest</vt:lpstr>
      <vt:lpstr>1. Research Interest</vt:lpstr>
      <vt:lpstr>1. Research Interest</vt:lpstr>
      <vt:lpstr>1. Research Interest</vt:lpstr>
      <vt:lpstr>1. Research Interest</vt:lpstr>
      <vt:lpstr>Process consists of</vt:lpstr>
      <vt:lpstr>Process consists of</vt:lpstr>
      <vt:lpstr>2. Background reading</vt:lpstr>
      <vt:lpstr>2. Background Reading</vt:lpstr>
      <vt:lpstr>2. Background Reading</vt:lpstr>
      <vt:lpstr>Process consists of</vt:lpstr>
      <vt:lpstr>Process consists of</vt:lpstr>
      <vt:lpstr>3. Objectives or Research Questions</vt:lpstr>
      <vt:lpstr>3. Objectives or Research Questions</vt:lpstr>
      <vt:lpstr>3. Objectives or Research Questions</vt:lpstr>
      <vt:lpstr>3. Objectives or Research Questions</vt:lpstr>
      <vt:lpstr>3. Objectives or Research Questions</vt:lpstr>
      <vt:lpstr>3. Objectives or Research Questions</vt:lpstr>
      <vt:lpstr>3. Objectives or Research Questions</vt:lpstr>
      <vt:lpstr>3. Objectives or Research Questions</vt:lpstr>
      <vt:lpstr>3. Objectives or Research Questions</vt:lpstr>
      <vt:lpstr>3. Objectives or Research Questions</vt:lpstr>
      <vt:lpstr>3. Objectives or Research Questions</vt:lpstr>
      <vt:lpstr>3. Objectives or Research Questions</vt:lpstr>
      <vt:lpstr>Checklist for you Research 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a Dissertation - Doing a research</dc:title>
  <dc:creator>Navaneeth.T.M</dc:creator>
  <cp:lastModifiedBy>Navaneeth.T.M</cp:lastModifiedBy>
  <cp:revision>2</cp:revision>
  <dcterms:created xsi:type="dcterms:W3CDTF">2024-03-26T19:48:06Z</dcterms:created>
  <dcterms:modified xsi:type="dcterms:W3CDTF">2024-03-26T19:58:12Z</dcterms:modified>
</cp:coreProperties>
</file>