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1" d="100"/>
          <a:sy n="71" d="100"/>
        </p:scale>
        <p:origin x="618" y="6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BFF53E-7411-F80E-16BC-83A66D1D2FD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DDAFFA-8036-A64C-6339-E331CCEA993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6687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73268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9598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0870D1-7078-116F-D5DF-9B01CB79407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3BD4BA-9F76-793E-3825-C3539B3DF77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05E463-9FFA-FF5C-6112-1AE967FB281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A92C1-6381-21DF-5B21-63F5A89EF2F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BD82FC-56A8-F216-59AE-600D2E3D702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62D557-BE59-B957-B0AF-451D4599DEC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37E3E8-14A0-FEF2-0D4A-929F0E73CEE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94F6B8-0929-4860-BBB0-6DF5AB7C747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0FFB6-A544-D13E-17B7-DB54E0799F6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C7FB6A-5EBE-ED3F-DE83-C0A439F7B2D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A9DBB-75C2-D9DA-EED0-DB12B2544F9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440B2-D253-280B-CBE9-643ABEE8D81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CC108C-24DC-ECC9-F9C3-52ADEA2D3EC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B8CB5F-5430-16D1-A5B4-2E3F0BD14F4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54ED31-49B2-A896-5C26-5804021710C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0A595-02C1-D543-81F8-35D496A5F4C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D6A111-5C9E-F0D2-D085-84FA8A2BA1E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36EEA8-ECDC-4172-B4E8-C7E7CF782EC9}" type="datetimeFigureOut">
              <a:rPr lang="en-IN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56ECFF-C4A8-414C-850B-E4AC1F41A2CD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838715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492624"/>
            <a:ext cx="5897657" cy="468433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Interest/ Problem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Background reading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Questions/ Objectives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u="sng">
                <a:solidFill>
                  <a:srgbClr val="FF0000"/>
                </a:solidFill>
              </a:rPr>
              <a:t>Literature review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Making </a:t>
            </a:r>
            <a:r>
              <a:rPr lang="en-IN">
                <a:solidFill>
                  <a:srgbClr val="FF0000"/>
                </a:solidFill>
              </a:rPr>
              <a:t>a conceptual framework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Designing the research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Analysing the data and get the results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Interpret the data – Discussion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</a:t>
            </a:fld>
            <a:endParaRPr lang="en-IN"/>
          </a:p>
        </p:txBody>
      </p:sp>
      <p:sp>
        <p:nvSpPr>
          <p:cNvPr id="5" name="Right Brace 4"/>
          <p:cNvSpPr/>
          <p:nvPr/>
        </p:nvSpPr>
        <p:spPr bwMode="auto">
          <a:xfrm>
            <a:off x="5607423" y="1344705"/>
            <a:ext cx="977153" cy="32272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7017123" y="1639211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Pre- 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Review of Literature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7" name="Right Brace 6"/>
          <p:cNvSpPr/>
          <p:nvPr/>
        </p:nvSpPr>
        <p:spPr bwMode="auto">
          <a:xfrm>
            <a:off x="6452908" y="5007370"/>
            <a:ext cx="977153" cy="7664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7691716" y="4398029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Post- Data Collection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Data analysis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336176"/>
            <a:ext cx="10927976" cy="5840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/>
              <a:t>Visual and Aesthetic Elements: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Vibrant </a:t>
            </a:r>
            <a:r>
              <a:rPr lang="en-IN" b="1"/>
              <a:t>Color</a:t>
            </a:r>
            <a:r>
              <a:rPr lang="en-IN" b="1"/>
              <a:t> Palettes:</a:t>
            </a:r>
            <a:r>
              <a:rPr lang="en-IN"/>
              <a:t> Korean rom-coms often employ vibrant and visually appealing </a:t>
            </a:r>
            <a:r>
              <a:rPr lang="en-IN"/>
              <a:t>color</a:t>
            </a:r>
            <a:r>
              <a:rPr lang="en-IN"/>
              <a:t> palettes, enhancing the overall aesthetic appeal and creating a lively atmosphere.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Scenic Locations:</a:t>
            </a:r>
            <a:r>
              <a:rPr lang="en-IN"/>
              <a:t> These films frequently showcase picturesque settings, including urban landscapes, scenic countryside, and romantic locales, adding to the visual allure.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Whimsical Imagery:</a:t>
            </a:r>
            <a:r>
              <a:rPr lang="en-IN"/>
              <a:t> Directors use imaginative and whimsical visuals, such as dream sequences, playful animations, or stylized cinematography, to evoke a sense of fantasy and escapism</a:t>
            </a:r>
            <a:r>
              <a:rPr lang="en-IN"/>
              <a:t>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10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863814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336175"/>
            <a:ext cx="10927976" cy="58407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/>
              <a:t>Visual and Aesthetic Elements: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Vibrant </a:t>
            </a:r>
            <a:r>
              <a:rPr lang="en-IN" b="1"/>
              <a:t>Color</a:t>
            </a:r>
            <a:r>
              <a:rPr lang="en-IN" b="1"/>
              <a:t> Palettes:</a:t>
            </a:r>
            <a:r>
              <a:rPr lang="en-IN"/>
              <a:t> Korean rom-coms often employ vibrant and visually appealing </a:t>
            </a:r>
            <a:r>
              <a:rPr lang="en-IN"/>
              <a:t>color</a:t>
            </a:r>
            <a:r>
              <a:rPr lang="en-IN"/>
              <a:t> palettes, enhancing the overall aesthetic appeal and creating a lively atmosphere.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Scenic Locations:</a:t>
            </a:r>
            <a:r>
              <a:rPr lang="en-IN"/>
              <a:t> These films frequently showcase picturesque settings, including urban landscapes, scenic countryside, and romantic locales, adding to the visual allure.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Whimsical Imagery:</a:t>
            </a:r>
            <a:r>
              <a:rPr lang="en-IN"/>
              <a:t> Directors use imaginative and whimsical visuals, such as dream sequences, playful animations, or stylized cinematography, to evoke a sense of fantasy and escapism</a:t>
            </a:r>
            <a:r>
              <a:rPr lang="en-IN"/>
              <a:t>.</a:t>
            </a:r>
            <a:endParaRPr lang="en-IN"/>
          </a:p>
        </p:txBody>
      </p:sp>
      <p:sp>
        <p:nvSpPr>
          <p:cNvPr id="1969610373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517893-A8FE-D223-BCC8-C6C57CDB7233}" type="slidenum">
              <a:rPr lang="en-IN"/>
              <a:t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336176"/>
            <a:ext cx="10927976" cy="5840787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IN" b="1"/>
              <a:t>Characterization and Relationships: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Quirky Characters:</a:t>
            </a:r>
            <a:r>
              <a:rPr lang="en-IN"/>
              <a:t> Korean rom-coms feature protagonists with distinct personalities and quirks, often portrayed as endearing or relatable figures.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Love Triangles:</a:t>
            </a:r>
            <a:r>
              <a:rPr lang="en-IN"/>
              <a:t> A common trope involves characters navigating love triangles or complicated romantic entanglements, adding tension and dramatic conflict to the storyline.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Character Growth:</a:t>
            </a:r>
            <a:r>
              <a:rPr lang="en-IN"/>
              <a:t> Protagonists undergo personal growth and self-discovery throughout the narrative, learning valuable lessons about love, relationships, and themselves.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Heartwarming</a:t>
            </a:r>
            <a:r>
              <a:rPr lang="en-IN" b="1"/>
              <a:t> Friendships:</a:t>
            </a:r>
            <a:r>
              <a:rPr lang="en-IN"/>
              <a:t> Alongside romantic relationships, strong friendships and camaraderie among characters are emphasized, highlighting the importance of support networks and platonic bonds</a:t>
            </a:r>
            <a:r>
              <a:rPr lang="en-IN"/>
              <a:t>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336176"/>
            <a:ext cx="10927976" cy="5840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b="1"/>
              <a:t>Storytelling Styles:</a:t>
            </a:r>
            <a:endParaRPr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b="1"/>
              <a:t>Mix of Comedy and Drama:</a:t>
            </a:r>
            <a:r>
              <a:rPr lang="en-IN"/>
              <a:t> Korean rom-coms adeptly blend comedic moments with poignant emotional beats, creating a balance between </a:t>
            </a:r>
            <a:r>
              <a:rPr lang="en-IN"/>
              <a:t>humor</a:t>
            </a:r>
            <a:r>
              <a:rPr lang="en-IN"/>
              <a:t> and heartfelt storytelling.</a:t>
            </a:r>
            <a:endParaRPr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b="1"/>
              <a:t>Flashbacks and Non-linear Narratives:</a:t>
            </a:r>
            <a:r>
              <a:rPr lang="en-IN"/>
              <a:t> Directors employ flashbacks or non-linear storytelling techniques to reveal characters' backstories or deepen emotional resonance.</a:t>
            </a:r>
            <a:endParaRPr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 b="1"/>
              <a:t>Narrative Twists:</a:t>
            </a:r>
            <a:r>
              <a:rPr lang="en-IN"/>
              <a:t> These films often incorporate unexpected plot twists or reversals of fortune, keeping audiences engaged and guessing until the end.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5. Conceptual Framework for the study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defRPr/>
            </a:pPr>
            <a:r>
              <a:rPr lang="en-IN"/>
              <a:t>Narrative </a:t>
            </a:r>
            <a:r>
              <a:rPr lang="en-IN"/>
              <a:t>and Themes:</a:t>
            </a:r>
            <a:endParaRPr/>
          </a:p>
          <a:p>
            <a:pPr lvl="1">
              <a:lnSpc>
                <a:spcPct val="160000"/>
              </a:lnSpc>
              <a:defRPr/>
            </a:pPr>
            <a:r>
              <a:rPr lang="en-IN"/>
              <a:t>Romantic Conventions: Identifying common romantic tropes, plot structures, and character archetypes prevalent in both Korean rom-coms and Malayalam film </a:t>
            </a:r>
            <a:r>
              <a:rPr lang="en-IN"/>
              <a:t>premalu</a:t>
            </a:r>
            <a:r>
              <a:rPr lang="en-IN"/>
              <a:t>.</a:t>
            </a:r>
            <a:endParaRPr/>
          </a:p>
          <a:p>
            <a:pPr lvl="1">
              <a:lnSpc>
                <a:spcPct val="160000"/>
              </a:lnSpc>
              <a:defRPr/>
            </a:pPr>
            <a:r>
              <a:rPr lang="en-IN"/>
              <a:t>Influence on Storytelling: </a:t>
            </a:r>
            <a:r>
              <a:rPr lang="en-IN"/>
              <a:t>Analyzing</a:t>
            </a:r>
            <a:r>
              <a:rPr lang="en-IN"/>
              <a:t> the narrative techniques, pacing, and tonal shifts employed in Korean rom-coms and their adoption or adaptation in Malayalam love stories.</a:t>
            </a:r>
            <a:endParaRPr/>
          </a:p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5. Conceptual Framework for the study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/>
              <a:t>Visual and Aesthetic Elements: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/>
              <a:t>Cinematography and Visual Style: Exploring the visual aesthetics, use of </a:t>
            </a:r>
            <a:r>
              <a:rPr lang="en-IN"/>
              <a:t>color</a:t>
            </a:r>
            <a:r>
              <a:rPr lang="en-IN"/>
              <a:t>, framing, and shot compositions characteristic of Korean rom-coms and their influence on Malayalam film </a:t>
            </a:r>
            <a:r>
              <a:rPr lang="en-IN"/>
              <a:t>premalu</a:t>
            </a:r>
            <a:r>
              <a:rPr lang="en-IN"/>
              <a:t>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/>
              <a:t>Musical and Choreographic Influences: Examining the role of music, dance sequences, and montage editing techniques inspired by Korean rom-coms in shaping the </a:t>
            </a:r>
            <a:r>
              <a:rPr lang="en-IN"/>
              <a:t>audiovisual</a:t>
            </a:r>
            <a:r>
              <a:rPr lang="en-IN"/>
              <a:t> language of Malayalam love stories.</a:t>
            </a:r>
            <a:endParaRPr/>
          </a:p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5. Conceptual Framework for the study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98494"/>
            <a:ext cx="10515600" cy="47784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/>
              <a:t>Characterization and Relationships:</a:t>
            </a:r>
            <a:endParaRPr/>
          </a:p>
          <a:p>
            <a:pPr lvl="1">
              <a:lnSpc>
                <a:spcPct val="160000"/>
              </a:lnSpc>
              <a:defRPr/>
            </a:pPr>
            <a:r>
              <a:rPr lang="en-IN"/>
              <a:t>Portrayal of Protagonists: Comparing the portrayal of lead characters in Korean rom-coms and Malayalam film </a:t>
            </a:r>
            <a:r>
              <a:rPr lang="en-IN"/>
              <a:t>premalu</a:t>
            </a:r>
            <a:r>
              <a:rPr lang="en-IN"/>
              <a:t> in terms of personality traits, conflicts, and character development arcs.</a:t>
            </a:r>
            <a:endParaRPr/>
          </a:p>
          <a:p>
            <a:pPr lvl="1">
              <a:lnSpc>
                <a:spcPct val="160000"/>
              </a:lnSpc>
              <a:defRPr/>
            </a:pPr>
            <a:r>
              <a:rPr lang="en-IN"/>
              <a:t>Dynamics of Romance: </a:t>
            </a:r>
            <a:r>
              <a:rPr lang="en-IN"/>
              <a:t>Analyzing</a:t>
            </a:r>
            <a:r>
              <a:rPr lang="en-IN"/>
              <a:t> the depiction of romantic relationships, interpersonal dynamics, and cultural nuances surrounding courtship and romance in both film traditions.</a:t>
            </a:r>
            <a:endParaRPr/>
          </a:p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979581"/>
          </a:xfrm>
        </p:spPr>
        <p:txBody>
          <a:bodyPr/>
          <a:lstStyle/>
          <a:p>
            <a:pPr>
              <a:defRPr/>
            </a:pPr>
            <a:r>
              <a:rPr lang="en-IN"/>
              <a:t>5. Conceptual Framework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44706"/>
            <a:ext cx="10515600" cy="48322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  <a:defRPr/>
            </a:pPr>
            <a:r>
              <a:rPr lang="en-IN" b="1"/>
              <a:t>Conceptual Framework / Conceptual Model</a:t>
            </a:r>
            <a:endParaRPr lang="en-IN"/>
          </a:p>
          <a:p>
            <a:pPr marL="0" indent="0">
              <a:buNone/>
              <a:defRPr/>
            </a:pPr>
            <a:endParaRPr lang="en-I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16</a:t>
            </a:fld>
            <a:endParaRPr lang="en-IN"/>
          </a:p>
        </p:txBody>
      </p:sp>
      <p:sp>
        <p:nvSpPr>
          <p:cNvPr id="5" name="Rectangle 4"/>
          <p:cNvSpPr/>
          <p:nvPr/>
        </p:nvSpPr>
        <p:spPr bwMode="auto">
          <a:xfrm>
            <a:off x="4921624" y="1976717"/>
            <a:ext cx="2837329" cy="420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Visual and Aesthetic Element</a:t>
            </a:r>
            <a:endParaRPr lang="en-IN" sz="2800"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Cinematography and visual style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Musical and Choreographic influences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endParaRPr lang="en-IN" sz="2800"/>
          </a:p>
        </p:txBody>
      </p:sp>
      <p:sp>
        <p:nvSpPr>
          <p:cNvPr id="7" name="Rectangle 6"/>
          <p:cNvSpPr/>
          <p:nvPr/>
        </p:nvSpPr>
        <p:spPr bwMode="auto">
          <a:xfrm>
            <a:off x="1039907" y="1976716"/>
            <a:ext cx="2837329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Narratives and Themes</a:t>
            </a:r>
            <a:endParaRPr lang="en-IN" sz="2800"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Romantic Conventions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Storytelling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endParaRPr lang="en-IN" sz="2800"/>
          </a:p>
          <a:p>
            <a:pPr marL="514350" indent="-514350">
              <a:buFont typeface="Arial"/>
              <a:buChar char="•"/>
              <a:defRPr/>
            </a:pPr>
            <a:endParaRPr lang="en-IN" sz="2800"/>
          </a:p>
        </p:txBody>
      </p:sp>
      <p:sp>
        <p:nvSpPr>
          <p:cNvPr id="8" name="Rectangle 7"/>
          <p:cNvSpPr/>
          <p:nvPr/>
        </p:nvSpPr>
        <p:spPr bwMode="auto">
          <a:xfrm>
            <a:off x="8718178" y="1976715"/>
            <a:ext cx="2837329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Characterization and relationships</a:t>
            </a:r>
            <a:endParaRPr/>
          </a:p>
          <a:p>
            <a:pPr marL="457200" indent="-457200" algn="ctr">
              <a:buFont typeface="Arial"/>
              <a:buChar char="•"/>
              <a:defRPr/>
            </a:pPr>
            <a:r>
              <a:rPr lang="en-IN" sz="2800"/>
              <a:t>Portrayal of Protagonists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en-IN" sz="2800"/>
              <a:t>Dynamics of Romance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endParaRPr lang="en-IN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Objectives Reframed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To study the similarities and differences in Romantic conventions and narrative techniques of Korean Rom-com films and Malayalam film </a:t>
            </a:r>
            <a:r>
              <a:rPr lang="en-IN"/>
              <a:t>Premalu</a:t>
            </a:r>
            <a:endParaRPr lang="en-IN"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 To compare the visual aesthetics (cinematography and colour tones) of Malayalam film </a:t>
            </a:r>
            <a:r>
              <a:rPr lang="en-IN"/>
              <a:t>premalu</a:t>
            </a:r>
            <a:r>
              <a:rPr lang="en-IN"/>
              <a:t> to that of Korean Rom-coms.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To study the similarities and differences in portrayal of protagonists  between Malayalam film </a:t>
            </a:r>
            <a:r>
              <a:rPr lang="en-IN"/>
              <a:t>premalu</a:t>
            </a:r>
            <a:r>
              <a:rPr lang="en-IN"/>
              <a:t> and Korean Rom-com films.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17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979581"/>
          </a:xfrm>
        </p:spPr>
        <p:txBody>
          <a:bodyPr/>
          <a:lstStyle/>
          <a:p>
            <a:pPr>
              <a:defRPr/>
            </a:pPr>
            <a:r>
              <a:rPr lang="en-IN"/>
              <a:t>5. Conceptual Framework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44706"/>
            <a:ext cx="10515600" cy="48322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  <a:defRPr/>
            </a:pPr>
            <a:r>
              <a:rPr lang="en-IN" b="1"/>
              <a:t>Conceptual Framework / Conceptual Model</a:t>
            </a:r>
            <a:endParaRPr lang="en-IN"/>
          </a:p>
          <a:p>
            <a:pPr marL="0" indent="0">
              <a:buNone/>
              <a:defRPr/>
            </a:pPr>
            <a:endParaRPr lang="en-IN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 bwMode="auto">
          <a:xfrm>
            <a:off x="4921624" y="1976717"/>
            <a:ext cx="2837329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OTT Watching Habits </a:t>
            </a:r>
            <a:endParaRPr lang="en-IN" sz="2800"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Frequency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Duration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Subscribed Platforms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Types </a:t>
            </a:r>
            <a:r>
              <a:rPr lang="en-IN" sz="2800"/>
              <a:t>of </a:t>
            </a:r>
            <a:r>
              <a:rPr lang="en-IN" sz="2800"/>
              <a:t>Content</a:t>
            </a:r>
            <a:endParaRPr lang="en-IN" sz="2800"/>
          </a:p>
        </p:txBody>
      </p:sp>
      <p:sp>
        <p:nvSpPr>
          <p:cNvPr id="7" name="Rectangle 6"/>
          <p:cNvSpPr/>
          <p:nvPr/>
        </p:nvSpPr>
        <p:spPr bwMode="auto">
          <a:xfrm>
            <a:off x="1039907" y="1976716"/>
            <a:ext cx="2837329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Demographic Variables</a:t>
            </a:r>
            <a:endParaRPr lang="en-IN" sz="2800"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Age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Gender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Field of Study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r>
              <a:rPr lang="en-IN" sz="2800"/>
              <a:t>Year of Study</a:t>
            </a:r>
            <a:endParaRPr/>
          </a:p>
          <a:p>
            <a:pPr marL="514350" indent="-514350">
              <a:buFont typeface="Arial"/>
              <a:buChar char="•"/>
              <a:defRPr/>
            </a:pPr>
            <a:endParaRPr lang="en-IN" sz="2800"/>
          </a:p>
        </p:txBody>
      </p:sp>
      <p:sp>
        <p:nvSpPr>
          <p:cNvPr id="8" name="Rectangle 7"/>
          <p:cNvSpPr/>
          <p:nvPr/>
        </p:nvSpPr>
        <p:spPr bwMode="auto">
          <a:xfrm>
            <a:off x="8718178" y="1976715"/>
            <a:ext cx="2837329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IN" sz="2800" b="1" u="sng"/>
              <a:t>Usage Patterns and </a:t>
            </a:r>
            <a:r>
              <a:rPr lang="en-IN" sz="2800" b="1" u="sng"/>
              <a:t>Preferences 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en-IN" sz="2800"/>
              <a:t>Social Context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en-IN" sz="2800"/>
              <a:t> Binge-Watching</a:t>
            </a:r>
            <a:endParaRPr/>
          </a:p>
          <a:p>
            <a:pPr>
              <a:defRPr/>
            </a:pPr>
            <a:r>
              <a:rPr lang="en-IN" sz="2800"/>
              <a:t> Frequency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en-IN" sz="2800"/>
              <a:t> </a:t>
            </a:r>
            <a:r>
              <a:rPr lang="en-IN" sz="2800"/>
              <a:t>Satisfaction </a:t>
            </a:r>
            <a:r>
              <a:rPr lang="en-IN" sz="2800"/>
              <a:t>Levels</a:t>
            </a:r>
            <a:endParaRPr lang="en-IN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4. Literature Review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519518"/>
            <a:ext cx="10515600" cy="4657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The part where you read the scholarly works that are previously published related to your subject.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Why we need to review the existing literature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Establish context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Identify research gap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Methodological choices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To support conceptual framework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To synthesize findings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4. Literature Review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Basically you can identify different types of research papers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Empirical papers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Theoretical papers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Empirical papers, which also make theoretical contributions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Methodological papers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5948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IN"/>
              <a:t>4. Literature Review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075765"/>
            <a:ext cx="10515600" cy="56457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You need to have a search strategy to conduct literature review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Identify keywords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Decide the databases and catalogues you need to conduct the literature search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Search for literature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Screen and select the literature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Read and analyse the selected literature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Organise the information.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Critically evaluate the literature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Identify the research gap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Write the review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IN"/>
              <a:t>Revise and update</a:t>
            </a:r>
            <a:endParaRPr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en-IN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59482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IN"/>
              <a:t>4. Literature Review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385045"/>
            <a:ext cx="5562600" cy="53364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Things you should be looking for</a:t>
            </a:r>
            <a:endParaRPr/>
          </a:p>
          <a:p>
            <a:pPr marL="514350" indent="-51435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IN"/>
              <a:t>Definitions of </a:t>
            </a:r>
            <a:r>
              <a:rPr lang="en-IN"/>
              <a:t>terms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Objectives/ questions and results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Methodology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Components and concepts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Limitations, Scope for future studies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Related theories, Theories used</a:t>
            </a:r>
            <a:endParaRPr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IN"/>
              <a:t>Ideas from previous studies</a:t>
            </a:r>
            <a:endParaRPr lang="en-IN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en-IN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838715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492624"/>
            <a:ext cx="5897657" cy="468433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Interest/ Problem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Background reading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Questions/ Objectives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u="sng">
                <a:solidFill>
                  <a:srgbClr val="FF0000"/>
                </a:solidFill>
              </a:rPr>
              <a:t>Literature review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Making a conceptual framework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Designing </a:t>
            </a:r>
            <a:r>
              <a:rPr lang="en-IN">
                <a:solidFill>
                  <a:srgbClr val="FF0000"/>
                </a:solidFill>
              </a:rPr>
              <a:t>the research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Analysing the data and get the results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Interpret the data – Discussion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6</a:t>
            </a:fld>
            <a:endParaRPr lang="en-IN"/>
          </a:p>
        </p:txBody>
      </p:sp>
      <p:sp>
        <p:nvSpPr>
          <p:cNvPr id="5" name="Right Brace 4"/>
          <p:cNvSpPr/>
          <p:nvPr/>
        </p:nvSpPr>
        <p:spPr bwMode="auto">
          <a:xfrm>
            <a:off x="5607423" y="1344705"/>
            <a:ext cx="977153" cy="32272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7017123" y="1639211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Pre- 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Review of Literature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7" name="Right Brace 6"/>
          <p:cNvSpPr/>
          <p:nvPr/>
        </p:nvSpPr>
        <p:spPr bwMode="auto">
          <a:xfrm>
            <a:off x="6452908" y="5007370"/>
            <a:ext cx="977153" cy="7664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7691716" y="4398029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Post- Data Collection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Data analysis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838715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492624"/>
            <a:ext cx="5897657" cy="468433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Interest/ Problem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Background reading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Research Questions/ Objectives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Literature review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 u="sng">
                <a:solidFill>
                  <a:srgbClr val="FF0000"/>
                </a:solidFill>
              </a:rPr>
              <a:t>Making </a:t>
            </a:r>
            <a:r>
              <a:rPr lang="en-IN" u="sng">
                <a:solidFill>
                  <a:srgbClr val="FF0000"/>
                </a:solidFill>
              </a:rPr>
              <a:t>a conceptual framework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rgbClr val="FF0000"/>
                </a:solidFill>
              </a:rPr>
              <a:t>Designing the research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Analysing the data and get the results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Interpret the data – Discussion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7</a:t>
            </a:fld>
            <a:endParaRPr lang="en-IN"/>
          </a:p>
        </p:txBody>
      </p:sp>
      <p:sp>
        <p:nvSpPr>
          <p:cNvPr id="5" name="Right Brace 4"/>
          <p:cNvSpPr/>
          <p:nvPr/>
        </p:nvSpPr>
        <p:spPr bwMode="auto">
          <a:xfrm>
            <a:off x="5607423" y="1344705"/>
            <a:ext cx="977153" cy="322729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7017123" y="1639211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Pre- Data Collection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Review of Literature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7" name="Right Brace 6"/>
          <p:cNvSpPr/>
          <p:nvPr/>
        </p:nvSpPr>
        <p:spPr bwMode="auto">
          <a:xfrm>
            <a:off x="6452908" y="5007370"/>
            <a:ext cx="977153" cy="76648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7691716" y="4398029"/>
            <a:ext cx="3904130" cy="21408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rgbClr val="FF0000"/>
                </a:solidFill>
              </a:rPr>
              <a:t>Post- Data Collection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Data analysis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/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/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5. Conceptual framework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8440271" cy="4351338"/>
          </a:xfrm>
        </p:spPr>
        <p:txBody>
          <a:bodyPr/>
          <a:lstStyle/>
          <a:p>
            <a:pPr>
              <a:defRPr/>
            </a:pPr>
            <a:r>
              <a:rPr lang="en-IN"/>
              <a:t>Some terms you need to understand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Components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Concepts – Which connects two or more components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Conceptual framework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Conceptual </a:t>
            </a:r>
            <a:r>
              <a:rPr lang="en-IN"/>
              <a:t>map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en-IN"/>
              <a:t>Theory and Theoretical framework</a:t>
            </a:r>
            <a:endParaRPr/>
          </a:p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8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336176"/>
            <a:ext cx="10927976" cy="5840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IN" sz="3500" b="1"/>
              <a:t>Information organized from Literature</a:t>
            </a:r>
            <a:endParaRPr/>
          </a:p>
          <a:p>
            <a:pPr>
              <a:defRPr/>
            </a:pPr>
            <a:r>
              <a:rPr lang="en-IN" b="1"/>
              <a:t>Narrative </a:t>
            </a:r>
            <a:r>
              <a:rPr lang="en-IN" b="1"/>
              <a:t>Themes: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Fate and Serendipity:</a:t>
            </a:r>
            <a:r>
              <a:rPr lang="en-IN"/>
              <a:t> Often, Korean rom-coms explore the theme of destiny, where characters' paths cross in unexpected ways, leading to romantic encounters and serendipitous moments.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Opposites Attract:</a:t>
            </a:r>
            <a:r>
              <a:rPr lang="en-IN"/>
              <a:t> Many rom-coms feature protagonists who initially clash due to their contrasting personalities or backgrounds but gradually develop romantic feelings for each other.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Second Chances:</a:t>
            </a:r>
            <a:r>
              <a:rPr lang="en-IN"/>
              <a:t> The theme of second chances is prevalent, where characters get opportunities to rectify past mistakes, reconcile relationships, or find love anew.</a:t>
            </a:r>
            <a:endParaRPr/>
          </a:p>
          <a:p>
            <a:pPr lvl="1">
              <a:lnSpc>
                <a:spcPct val="150000"/>
              </a:lnSpc>
              <a:defRPr/>
            </a:pPr>
            <a:r>
              <a:rPr lang="en-IN" b="1"/>
              <a:t>Friendship to Romance:</a:t>
            </a:r>
            <a:r>
              <a:rPr lang="en-IN"/>
              <a:t> Korean rom-coms frequently depict the transition from platonic friendships to romantic relationships, exploring the complexities of evolving feelings</a:t>
            </a:r>
            <a:r>
              <a:rPr lang="en-IN"/>
              <a:t>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9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Research – Methodological perspectives</dc:title>
  <dc:creator>Navaneeth.T.M</dc:creator>
  <cp:lastModifiedBy/>
  <cp:revision>5</cp:revision>
  <dcterms:created xsi:type="dcterms:W3CDTF">2024-03-26T05:55:46Z</dcterms:created>
  <dcterms:modified xsi:type="dcterms:W3CDTF">2025-02-06T18:51:08Z</dcterms:modified>
</cp:coreProperties>
</file>