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howGuides="1" snapToGrid="0">
      <p:cViewPr varScale="1">
        <p:scale>
          <a:sx n="71" d="100"/>
          <a:sy n="71" d="100"/>
        </p:scale>
        <p:origin x="618" y="60"/>
      </p:cViewPr>
      <p:guideLst>
        <p:guide pos="2160" orient="horz"/>
        <p:guide pos="384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notesMaster" Target="notesMasters/notesMaster1.xml"/><Relationship Id="rId17" Type="http://schemas.openxmlformats.org/officeDocument/2006/relationships/presProps" Target="presProps.xml" /><Relationship Id="rId18" Type="http://schemas.openxmlformats.org/officeDocument/2006/relationships/tableStyles" Target="tableStyles.xml" /><Relationship Id="rId1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6BD5D6E-E3F9-2295-861D-4EBB792B0429}"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C043802-2BBC-EF7D-38E4-851DD4A7F8C0}"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0DB3149-A92D-4C63-D6AA-F6992A6E0083}"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C88C8DD-A1B8-C306-AF4D-6BD344FC1778}"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29B1D66-5601-2B57-0237-B9D4FAAE0945}"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47830733" name="Slide Image Placeholder 1"/>
          <p:cNvSpPr>
            <a:spLocks noChangeAspect="1" noGrp="1" noRot="1"/>
          </p:cNvSpPr>
          <p:nvPr>
            <p:ph type="sldImg"/>
          </p:nvPr>
        </p:nvSpPr>
        <p:spPr bwMode="auto"/>
      </p:sp>
      <p:sp>
        <p:nvSpPr>
          <p:cNvPr id="2113639082" name="Notes Placeholder 2"/>
          <p:cNvSpPr>
            <a:spLocks noGrp="1"/>
          </p:cNvSpPr>
          <p:nvPr>
            <p:ph type="body" idx="1"/>
          </p:nvPr>
        </p:nvSpPr>
        <p:spPr bwMode="auto"/>
        <p:txBody>
          <a:bodyPr/>
          <a:lstStyle/>
          <a:p>
            <a:pPr>
              <a:defRPr/>
            </a:pPr>
            <a:endParaRPr/>
          </a:p>
        </p:txBody>
      </p:sp>
      <p:sp>
        <p:nvSpPr>
          <p:cNvPr id="1644764673" name="Slide Number Placeholder 3"/>
          <p:cNvSpPr>
            <a:spLocks noGrp="1"/>
          </p:cNvSpPr>
          <p:nvPr>
            <p:ph type="sldNum" sz="quarter" idx="10"/>
          </p:nvPr>
        </p:nvSpPr>
        <p:spPr bwMode="auto"/>
        <p:txBody>
          <a:bodyPr/>
          <a:lstStyle/>
          <a:p>
            <a:pPr>
              <a:defRPr/>
            </a:pPr>
            <a:fld id="{0F8FA6E8-321C-2E08-25C1-E158D2523135}"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6C45F9F-CD0B-FA97-BF7D-3E54C05DD835}"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79179F-CD20-6D14-3298-67B442905ADD}"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BF1B254-5B8B-E2B8-48AD-B4ED929F442A}"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70860AF-3008-7885-790E-80BE700879BB}"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8BF7532-58D6-0FB4-0DD9-5E998C9C5AFE}"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58BD8B-C56C-ECF9-4CD8-64CED0A0C82C}"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IN"/>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IN"/>
          </a:p>
        </p:txBody>
      </p:sp>
      <p:sp>
        <p:nvSpPr>
          <p:cNvPr id="4" name="Date Placeholder 3"/>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IN"/>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IN"/>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5" name="Date Placeholder 4"/>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6" name="Footer Placeholder 5"/>
          <p:cNvSpPr>
            <a:spLocks noGrp="1"/>
          </p:cNvSpPr>
          <p:nvPr>
            <p:ph type="ftr" sz="quarter" idx="11"/>
          </p:nvPr>
        </p:nvSpPr>
        <p:spPr bwMode="auto"/>
        <p:txBody>
          <a:bodyPr/>
          <a:lstStyle/>
          <a:p>
            <a:pPr>
              <a:defRPr/>
            </a:pPr>
            <a:endParaRPr lang="en-IN"/>
          </a:p>
        </p:txBody>
      </p:sp>
      <p:sp>
        <p:nvSpPr>
          <p:cNvPr id="7" name="Slide Number Placeholder 6"/>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IN"/>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7" name="Date Placeholder 6"/>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8" name="Footer Placeholder 7"/>
          <p:cNvSpPr>
            <a:spLocks noGrp="1"/>
          </p:cNvSpPr>
          <p:nvPr>
            <p:ph type="ftr" sz="quarter" idx="11"/>
          </p:nvPr>
        </p:nvSpPr>
        <p:spPr bwMode="auto"/>
        <p:txBody>
          <a:bodyPr/>
          <a:lstStyle/>
          <a:p>
            <a:pPr>
              <a:defRPr/>
            </a:pPr>
            <a:endParaRPr lang="en-IN"/>
          </a:p>
        </p:txBody>
      </p:sp>
      <p:sp>
        <p:nvSpPr>
          <p:cNvPr id="9" name="Slide Number Placeholder 8"/>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Date Placeholder 2"/>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4" name="Footer Placeholder 3"/>
          <p:cNvSpPr>
            <a:spLocks noGrp="1"/>
          </p:cNvSpPr>
          <p:nvPr>
            <p:ph type="ftr" sz="quarter" idx="11"/>
          </p:nvPr>
        </p:nvSpPr>
        <p:spPr bwMode="auto"/>
        <p:txBody>
          <a:bodyPr/>
          <a:lstStyle/>
          <a:p>
            <a:pPr>
              <a:defRPr/>
            </a:pPr>
            <a:endParaRPr lang="en-IN"/>
          </a:p>
        </p:txBody>
      </p:sp>
      <p:sp>
        <p:nvSpPr>
          <p:cNvPr id="5" name="Slide Number Placeholder 4"/>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3" name="Footer Placeholder 2"/>
          <p:cNvSpPr>
            <a:spLocks noGrp="1"/>
          </p:cNvSpPr>
          <p:nvPr>
            <p:ph type="ftr" sz="quarter" idx="11"/>
          </p:nvPr>
        </p:nvSpPr>
        <p:spPr bwMode="auto"/>
        <p:txBody>
          <a:bodyPr/>
          <a:lstStyle/>
          <a:p>
            <a:pPr>
              <a:defRPr/>
            </a:pPr>
            <a:endParaRPr lang="en-IN"/>
          </a:p>
        </p:txBody>
      </p:sp>
      <p:sp>
        <p:nvSpPr>
          <p:cNvPr id="4" name="Slide Number Placeholder 3"/>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IN"/>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6" name="Footer Placeholder 5"/>
          <p:cNvSpPr>
            <a:spLocks noGrp="1"/>
          </p:cNvSpPr>
          <p:nvPr>
            <p:ph type="ftr" sz="quarter" idx="11"/>
          </p:nvPr>
        </p:nvSpPr>
        <p:spPr bwMode="auto"/>
        <p:txBody>
          <a:bodyPr/>
          <a:lstStyle/>
          <a:p>
            <a:pPr>
              <a:defRPr/>
            </a:pPr>
            <a:endParaRPr lang="en-IN"/>
          </a:p>
        </p:txBody>
      </p:sp>
      <p:sp>
        <p:nvSpPr>
          <p:cNvPr id="7" name="Slide Number Placeholder 6"/>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IN"/>
          </a:p>
        </p:txBody>
      </p:sp>
      <p:sp>
        <p:nvSpPr>
          <p:cNvPr id="3"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IN"/>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ED6BB09-C455-4B82-B90A-49B4C1F1B0C9}" type="datetimeFigureOut">
              <a:rPr lang="en-IN"/>
              <a:t>27-03-2024</a:t>
            </a:fld>
            <a:endParaRPr lang="en-IN"/>
          </a:p>
        </p:txBody>
      </p:sp>
      <p:sp>
        <p:nvSpPr>
          <p:cNvPr id="6" name="Footer Placeholder 5"/>
          <p:cNvSpPr>
            <a:spLocks noGrp="1"/>
          </p:cNvSpPr>
          <p:nvPr>
            <p:ph type="ftr" sz="quarter" idx="11"/>
          </p:nvPr>
        </p:nvSpPr>
        <p:spPr bwMode="auto"/>
        <p:txBody>
          <a:bodyPr/>
          <a:lstStyle/>
          <a:p>
            <a:pPr>
              <a:defRPr/>
            </a:pPr>
            <a:endParaRPr lang="en-IN"/>
          </a:p>
        </p:txBody>
      </p:sp>
      <p:sp>
        <p:nvSpPr>
          <p:cNvPr id="7" name="Slide Number Placeholder 6"/>
          <p:cNvSpPr>
            <a:spLocks noGrp="1"/>
          </p:cNvSpPr>
          <p:nvPr>
            <p:ph type="sldNum" sz="quarter" idx="12"/>
          </p:nvPr>
        </p:nvSpPr>
        <p:spPr bwMode="auto"/>
        <p:txBody>
          <a:bodyPr/>
          <a:lstStyle/>
          <a:p>
            <a:pPr>
              <a:defRPr/>
            </a:pPr>
            <a:fld id="{9B06C961-2ADF-421A-8E67-B98465101305}" type="slidenum">
              <a:rPr lang="en-IN"/>
              <a:t>‹#›</a:t>
            </a:fld>
            <a:endParaRPr lang="en-IN"/>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IN"/>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ED6BB09-C455-4B82-B90A-49B4C1F1B0C9}" type="datetimeFigureOut">
              <a:rPr lang="en-IN"/>
              <a:t>27-03-2024</a:t>
            </a:fld>
            <a:endParaRPr lang="en-IN"/>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B06C961-2ADF-421A-8E67-B98465101305}" type="slidenum">
              <a:rPr lang="en-IN"/>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8200" y="365125"/>
            <a:ext cx="10515600" cy="979581"/>
          </a:xfrm>
        </p:spPr>
        <p:txBody>
          <a:bodyPr/>
          <a:lstStyle/>
          <a:p>
            <a:pPr>
              <a:defRPr/>
            </a:pPr>
            <a:r>
              <a:rPr lang="en-IN"/>
              <a:t>1. Survey Method</a:t>
            </a:r>
            <a:endParaRPr lang="en-IN"/>
          </a:p>
        </p:txBody>
      </p:sp>
      <p:sp>
        <p:nvSpPr>
          <p:cNvPr id="3" name="Content Placeholder 2"/>
          <p:cNvSpPr>
            <a:spLocks noGrp="1"/>
          </p:cNvSpPr>
          <p:nvPr>
            <p:ph idx="1"/>
          </p:nvPr>
        </p:nvSpPr>
        <p:spPr bwMode="auto">
          <a:xfrm>
            <a:off x="838200" y="1344706"/>
            <a:ext cx="10515600" cy="4832257"/>
          </a:xfrm>
        </p:spPr>
        <p:txBody>
          <a:bodyPr>
            <a:normAutofit lnSpcReduction="10000"/>
          </a:bodyPr>
          <a:lstStyle/>
          <a:p>
            <a:pPr marL="514350" indent="-514350">
              <a:buAutoNum type="arabicPeriod"/>
              <a:defRPr/>
            </a:pPr>
            <a:r>
              <a:rPr lang="en-IN"/>
              <a:t>Conceptual framework</a:t>
            </a:r>
            <a:endParaRPr/>
          </a:p>
          <a:p>
            <a:pPr marL="971550" lvl="1" indent="-514350">
              <a:buAutoNum type="arabicPeriod"/>
              <a:defRPr/>
            </a:pPr>
            <a:r>
              <a:rPr lang="en-IN"/>
              <a:t>Concepts and constructs</a:t>
            </a:r>
            <a:endParaRPr/>
          </a:p>
          <a:p>
            <a:pPr marL="971550" lvl="1" indent="-514350">
              <a:buAutoNum type="arabicPeriod"/>
              <a:defRPr/>
            </a:pPr>
            <a:r>
              <a:rPr lang="en-IN"/>
              <a:t>Demographic variables </a:t>
            </a:r>
            <a:endParaRPr/>
          </a:p>
          <a:p>
            <a:pPr marL="514350" indent="-514350">
              <a:buAutoNum type="arabicPeriod"/>
              <a:defRPr/>
            </a:pPr>
            <a:r>
              <a:rPr lang="en-IN"/>
              <a:t>Sampling method</a:t>
            </a:r>
            <a:endParaRPr/>
          </a:p>
          <a:p>
            <a:pPr marL="514350" indent="-514350">
              <a:buAutoNum type="arabicPeriod"/>
              <a:defRPr/>
            </a:pPr>
            <a:r>
              <a:rPr lang="en-IN"/>
              <a:t>Questionnaire design</a:t>
            </a:r>
            <a:endParaRPr/>
          </a:p>
          <a:p>
            <a:pPr marL="514350" indent="-514350">
              <a:buAutoNum type="arabicPeriod"/>
              <a:defRPr/>
            </a:pPr>
            <a:r>
              <a:rPr lang="en-IN"/>
              <a:t>Pilot test the survey</a:t>
            </a:r>
            <a:endParaRPr/>
          </a:p>
          <a:p>
            <a:pPr marL="514350" indent="-514350">
              <a:buAutoNum type="arabicPeriod"/>
              <a:defRPr/>
            </a:pPr>
            <a:r>
              <a:rPr lang="en-IN"/>
              <a:t>Data collection</a:t>
            </a:r>
            <a:endParaRPr/>
          </a:p>
          <a:p>
            <a:pPr marL="514350" indent="-514350">
              <a:buAutoNum type="arabicPeriod"/>
              <a:defRPr/>
            </a:pPr>
            <a:r>
              <a:rPr lang="en-IN"/>
              <a:t>Data cleaning and coding</a:t>
            </a:r>
            <a:endParaRPr/>
          </a:p>
          <a:p>
            <a:pPr marL="514350" indent="-514350">
              <a:buAutoNum type="arabicPeriod"/>
              <a:defRPr/>
            </a:pPr>
            <a:r>
              <a:rPr lang="en-IN"/>
              <a:t>Data analysis</a:t>
            </a:r>
            <a:endParaRPr/>
          </a:p>
          <a:p>
            <a:pPr marL="514350" indent="-514350">
              <a:buAutoNum type="arabicPeriod"/>
              <a:defRPr/>
            </a:pPr>
            <a:r>
              <a:rPr lang="en-IN"/>
              <a:t>Interpretation and findings</a:t>
            </a:r>
            <a:endParaRPr/>
          </a:p>
          <a:p>
            <a:pPr marL="971550" lvl="1" indent="-514350">
              <a:buAutoNum type="arabicPeriod"/>
              <a:defRPr/>
            </a:pPr>
            <a:endParaRPr lang="en-IN"/>
          </a:p>
        </p:txBody>
      </p:sp>
      <p:sp>
        <p:nvSpPr>
          <p:cNvPr id="4" name="Slide Number Placeholder 3"/>
          <p:cNvSpPr>
            <a:spLocks noGrp="1"/>
          </p:cNvSpPr>
          <p:nvPr>
            <p:ph type="sldNum" sz="quarter" idx="12"/>
          </p:nvPr>
        </p:nvSpPr>
        <p:spPr bwMode="auto"/>
        <p:txBody>
          <a:bodyPr/>
          <a:lstStyle/>
          <a:p>
            <a:pPr>
              <a:defRPr/>
            </a:pPr>
            <a:fld id="{DFD208FE-3ED9-4141-89F9-47BAA2465F7C}" type="slidenum">
              <a:rPr lang="en-IN"/>
              <a:t>1</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Questionnaire construction</a:t>
            </a:r>
            <a:endParaRPr lang="en-IN"/>
          </a:p>
        </p:txBody>
      </p:sp>
      <p:sp>
        <p:nvSpPr>
          <p:cNvPr id="3" name="Content Placeholder 2"/>
          <p:cNvSpPr>
            <a:spLocks noGrp="1"/>
          </p:cNvSpPr>
          <p:nvPr>
            <p:ph idx="1"/>
          </p:nvPr>
        </p:nvSpPr>
        <p:spPr bwMode="auto"/>
        <p:txBody>
          <a:bodyPr>
            <a:normAutofit lnSpcReduction="10000"/>
          </a:bodyPr>
          <a:lstStyle/>
          <a:p>
            <a:pPr>
              <a:defRPr/>
            </a:pPr>
            <a:r>
              <a:rPr lang="en-IN" b="1"/>
              <a:t>Draft Questions</a:t>
            </a:r>
            <a:r>
              <a:rPr lang="en-IN"/>
              <a:t>: Draft the questions using clear and simple language to ensure respondents understand them easily. Avoid ambiguous or leading questions that may bias responses.</a:t>
            </a:r>
            <a:endParaRPr/>
          </a:p>
          <a:p>
            <a:pPr>
              <a:defRPr/>
            </a:pPr>
            <a:r>
              <a:rPr lang="en-IN" b="1"/>
              <a:t>Pilot Testing</a:t>
            </a:r>
            <a:r>
              <a:rPr lang="en-IN"/>
              <a:t>: Conduct a pilot test of the questionnaire with a small sample of respondents to identify any issues with question wording, response options, or survey flow. Use feedback from the pilot test to refine and improve the questionnaire.</a:t>
            </a:r>
            <a:endParaRPr/>
          </a:p>
          <a:p>
            <a:pPr>
              <a:defRPr/>
            </a:pPr>
            <a:r>
              <a:rPr lang="en-IN" b="1"/>
              <a:t>Finalize Questionnaire</a:t>
            </a:r>
            <a:r>
              <a:rPr lang="en-IN"/>
              <a:t>: Incorporate revisions based on the pilot test feedback and finalize the questionnaire for data collection. Ensure that the questionnaire is well-structured, error-free, and ready for administration.</a:t>
            </a:r>
            <a:endParaRPr/>
          </a:p>
          <a:p>
            <a:pPr>
              <a:defRPr/>
            </a:pPr>
            <a:endParaRPr lang="en-IN"/>
          </a:p>
        </p:txBody>
      </p:sp>
      <p:sp>
        <p:nvSpPr>
          <p:cNvPr id="4" name="Slide Number Placeholder 3"/>
          <p:cNvSpPr>
            <a:spLocks noGrp="1"/>
          </p:cNvSpPr>
          <p:nvPr>
            <p:ph type="sldNum" sz="quarter" idx="12"/>
          </p:nvPr>
        </p:nvSpPr>
        <p:spPr bwMode="auto"/>
        <p:txBody>
          <a:bodyPr/>
          <a:lstStyle/>
          <a:p>
            <a:pPr>
              <a:defRPr/>
            </a:pPr>
            <a:fld id="{DFD208FE-3ED9-4141-89F9-47BAA2465F7C}" type="slidenum">
              <a:rPr lang="en-IN"/>
              <a:t>9</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Sampling Method</a:t>
            </a:r>
            <a:endParaRPr lang="en-IN"/>
          </a:p>
        </p:txBody>
      </p:sp>
      <p:pic>
        <p:nvPicPr>
          <p:cNvPr id="5" name="Content Placeholder 4"/>
          <p:cNvPicPr>
            <a:picLocks noChangeAspect="1" noGrp="1"/>
          </p:cNvPicPr>
          <p:nvPr>
            <p:ph idx="1"/>
          </p:nvPr>
        </p:nvPicPr>
        <p:blipFill>
          <a:blip r:embed="rId3"/>
          <a:stretch/>
        </p:blipFill>
        <p:spPr bwMode="auto">
          <a:xfrm>
            <a:off x="1398494" y="1428160"/>
            <a:ext cx="9049871" cy="5622861"/>
          </a:xfrm>
        </p:spPr>
      </p:pic>
      <p:sp>
        <p:nvSpPr>
          <p:cNvPr id="4" name="Slide Number Placeholder 3"/>
          <p:cNvSpPr>
            <a:spLocks noGrp="1"/>
          </p:cNvSpPr>
          <p:nvPr>
            <p:ph type="sldNum" sz="quarter" idx="12"/>
          </p:nvPr>
        </p:nvSpPr>
        <p:spPr bwMode="auto"/>
        <p:txBody>
          <a:bodyPr/>
          <a:lstStyle/>
          <a:p>
            <a:pPr>
              <a:defRPr/>
            </a:pPr>
            <a:fld id="{DFD208FE-3ED9-4141-89F9-47BAA2465F7C}" type="slidenum">
              <a:rPr lang="en-IN"/>
              <a:t>10</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Sampling Method</a:t>
            </a:r>
            <a:endParaRPr lang="en-IN"/>
          </a:p>
        </p:txBody>
      </p:sp>
      <p:pic>
        <p:nvPicPr>
          <p:cNvPr id="5" name="Content Placeholder 4"/>
          <p:cNvPicPr>
            <a:picLocks noChangeAspect="1" noGrp="1"/>
          </p:cNvPicPr>
          <p:nvPr>
            <p:ph idx="1"/>
          </p:nvPr>
        </p:nvPicPr>
        <p:blipFill>
          <a:blip r:embed="rId3"/>
          <a:stretch/>
        </p:blipFill>
        <p:spPr bwMode="auto">
          <a:xfrm>
            <a:off x="1611406" y="1357524"/>
            <a:ext cx="8969188" cy="5500476"/>
          </a:xfrm>
        </p:spPr>
      </p:pic>
      <p:sp>
        <p:nvSpPr>
          <p:cNvPr id="4" name="Slide Number Placeholder 3"/>
          <p:cNvSpPr>
            <a:spLocks noGrp="1"/>
          </p:cNvSpPr>
          <p:nvPr>
            <p:ph type="sldNum" sz="quarter" idx="12"/>
          </p:nvPr>
        </p:nvSpPr>
        <p:spPr bwMode="auto"/>
        <p:txBody>
          <a:bodyPr/>
          <a:lstStyle/>
          <a:p>
            <a:pPr>
              <a:defRPr/>
            </a:pPr>
            <a:fld id="{DFD208FE-3ED9-4141-89F9-47BAA2465F7C}" type="slidenum">
              <a:rPr lang="en-IN"/>
              <a:t>11</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1. Survey Method</a:t>
            </a:r>
            <a:endParaRPr lang="en-IN"/>
          </a:p>
        </p:txBody>
      </p:sp>
      <p:sp>
        <p:nvSpPr>
          <p:cNvPr id="3" name="Content Placeholder 2"/>
          <p:cNvSpPr>
            <a:spLocks noGrp="1"/>
          </p:cNvSpPr>
          <p:nvPr>
            <p:ph idx="1"/>
          </p:nvPr>
        </p:nvSpPr>
        <p:spPr bwMode="auto">
          <a:xfrm>
            <a:off x="838200" y="1371600"/>
            <a:ext cx="10515600" cy="4805363"/>
          </a:xfrm>
        </p:spPr>
        <p:txBody>
          <a:bodyPr>
            <a:normAutofit fontScale="92500" lnSpcReduction="10000"/>
          </a:bodyPr>
          <a:lstStyle/>
          <a:p>
            <a:pPr>
              <a:defRPr/>
            </a:pPr>
            <a:r>
              <a:rPr lang="en-IN" b="1" u="sng"/>
              <a:t>Conceptual Framework</a:t>
            </a:r>
            <a:endParaRPr/>
          </a:p>
          <a:p>
            <a:pPr>
              <a:defRPr/>
            </a:pPr>
            <a:r>
              <a:rPr lang="en-IN" b="1"/>
              <a:t>Content Preferences</a:t>
            </a:r>
            <a:r>
              <a:rPr lang="en-IN"/>
              <a:t>: Examining the types of content preferred by Kerala youth on OTT platforms. This could include </a:t>
            </a:r>
            <a:r>
              <a:rPr lang="en-IN" u="sng"/>
              <a:t>genres </a:t>
            </a:r>
            <a:r>
              <a:rPr lang="en-IN"/>
              <a:t>such as movies, TV shows, documentaries, or </a:t>
            </a:r>
            <a:r>
              <a:rPr lang="en-IN" u="sng"/>
              <a:t>specific categories </a:t>
            </a:r>
            <a:r>
              <a:rPr lang="en-IN"/>
              <a:t>like comedy, drama, action, etc.</a:t>
            </a:r>
            <a:endParaRPr/>
          </a:p>
          <a:p>
            <a:pPr>
              <a:defRPr/>
            </a:pPr>
            <a:r>
              <a:rPr lang="en-IN" b="1"/>
              <a:t>Platform Usage</a:t>
            </a:r>
            <a:r>
              <a:rPr lang="en-IN"/>
              <a:t>: Understanding which OTT platforms are most popular among Kerala youth and exploring reasons behind their preferences. For instance, are they more inclined towards international platforms like Netflix or Amazon Prime Video, or do they prefer regional platforms catering specifically to Malayalam content?</a:t>
            </a:r>
            <a:endParaRPr/>
          </a:p>
          <a:p>
            <a:pPr>
              <a:defRPr/>
            </a:pPr>
            <a:r>
              <a:rPr lang="en-IN" b="1"/>
              <a:t>Consumption Habits</a:t>
            </a:r>
            <a:r>
              <a:rPr lang="en-IN"/>
              <a:t>: Investigating </a:t>
            </a:r>
            <a:r>
              <a:rPr lang="en-IN" u="sng"/>
              <a:t>how frequently</a:t>
            </a:r>
            <a:r>
              <a:rPr lang="en-IN"/>
              <a:t> Kerala youth engage with OTT content, </a:t>
            </a:r>
            <a:r>
              <a:rPr lang="en-IN" u="sng"/>
              <a:t>the duration of their viewing sessions</a:t>
            </a:r>
            <a:r>
              <a:rPr lang="en-IN"/>
              <a:t>, </a:t>
            </a:r>
            <a:r>
              <a:rPr lang="en-IN" u="sng"/>
              <a:t>binge-watching tendencies</a:t>
            </a:r>
            <a:r>
              <a:rPr lang="en-IN"/>
              <a:t>, and </a:t>
            </a:r>
            <a:r>
              <a:rPr lang="en-IN" u="sng"/>
              <a:t>whether they multitask while consuming content</a:t>
            </a:r>
            <a:r>
              <a:rPr lang="en-IN"/>
              <a:t>.</a:t>
            </a:r>
            <a:endParaRPr lang="en-IN"/>
          </a:p>
        </p:txBody>
      </p:sp>
      <p:sp>
        <p:nvSpPr>
          <p:cNvPr id="4" name="Slide Number Placeholder 3"/>
          <p:cNvSpPr>
            <a:spLocks noGrp="1"/>
          </p:cNvSpPr>
          <p:nvPr>
            <p:ph type="sldNum" sz="quarter" idx="12"/>
          </p:nvPr>
        </p:nvSpPr>
        <p:spPr bwMode="auto"/>
        <p:txBody>
          <a:bodyPr/>
          <a:lstStyle/>
          <a:p>
            <a:pPr>
              <a:defRPr/>
            </a:pPr>
            <a:fld id="{DFD208FE-3ED9-4141-89F9-47BAA2465F7C}" type="slidenum">
              <a:rPr lang="en-IN"/>
              <a:t>2</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33025846" name="Title 1"/>
          <p:cNvSpPr>
            <a:spLocks noGrp="1"/>
          </p:cNvSpPr>
          <p:nvPr>
            <p:ph type="title"/>
          </p:nvPr>
        </p:nvSpPr>
        <p:spPr bwMode="auto"/>
        <p:txBody>
          <a:bodyPr/>
          <a:lstStyle/>
          <a:p>
            <a:pPr>
              <a:defRPr/>
            </a:pPr>
            <a:r>
              <a:rPr lang="en-IN"/>
              <a:t>1. Survey Method</a:t>
            </a:r>
            <a:endParaRPr lang="en-IN"/>
          </a:p>
        </p:txBody>
      </p:sp>
      <p:sp>
        <p:nvSpPr>
          <p:cNvPr id="1065452813" name="Content Placeholder 2"/>
          <p:cNvSpPr>
            <a:spLocks noGrp="1"/>
          </p:cNvSpPr>
          <p:nvPr>
            <p:ph idx="1"/>
          </p:nvPr>
        </p:nvSpPr>
        <p:spPr bwMode="auto">
          <a:xfrm>
            <a:off x="838199" y="1371600"/>
            <a:ext cx="10515600" cy="4805362"/>
          </a:xfrm>
        </p:spPr>
        <p:txBody>
          <a:bodyPr>
            <a:normAutofit fontScale="92500" lnSpcReduction="10000"/>
          </a:bodyPr>
          <a:lstStyle/>
          <a:p>
            <a:pPr>
              <a:defRPr/>
            </a:pPr>
            <a:r>
              <a:rPr lang="en-IN" b="1" u="sng"/>
              <a:t>Conceptual Framework</a:t>
            </a:r>
            <a:endParaRPr/>
          </a:p>
          <a:p>
            <a:pPr>
              <a:defRPr/>
            </a:pPr>
            <a:r>
              <a:rPr lang="en-IN" b="1"/>
              <a:t>Content Preferences</a:t>
            </a:r>
            <a:r>
              <a:rPr lang="en-IN"/>
              <a:t>: Examining the types of content preferred by Kerala youth on OTT platforms. This could include </a:t>
            </a:r>
            <a:r>
              <a:rPr lang="en-IN" u="sng"/>
              <a:t>genres </a:t>
            </a:r>
            <a:r>
              <a:rPr lang="en-IN"/>
              <a:t>such as movies, TV shows, documentaries, or </a:t>
            </a:r>
            <a:r>
              <a:rPr lang="en-IN" u="sng"/>
              <a:t>specific categories </a:t>
            </a:r>
            <a:r>
              <a:rPr lang="en-IN"/>
              <a:t>like comedy, drama, action, etc.</a:t>
            </a:r>
            <a:endParaRPr/>
          </a:p>
          <a:p>
            <a:pPr>
              <a:defRPr/>
            </a:pPr>
            <a:r>
              <a:rPr lang="en-IN" b="1"/>
              <a:t>Platform Usage</a:t>
            </a:r>
            <a:r>
              <a:rPr lang="en-IN"/>
              <a:t>: Understanding which OTT platforms are most popular among Kerala youth and exploring reasons behind their preferences. For instance, are they more inclined towards international platforms like Netflix or Amazon Prime Video, or do they prefer regional platforms catering specifically to Malayalam content?</a:t>
            </a:r>
            <a:endParaRPr/>
          </a:p>
          <a:p>
            <a:pPr>
              <a:defRPr/>
            </a:pPr>
            <a:r>
              <a:rPr lang="en-IN" b="1"/>
              <a:t>Consumption Habits</a:t>
            </a:r>
            <a:r>
              <a:rPr lang="en-IN"/>
              <a:t>: Investigating </a:t>
            </a:r>
            <a:r>
              <a:rPr lang="en-IN" u="sng"/>
              <a:t>how frequently</a:t>
            </a:r>
            <a:r>
              <a:rPr lang="en-IN"/>
              <a:t> Kerala youth engage with OTT content, </a:t>
            </a:r>
            <a:r>
              <a:rPr lang="en-IN" u="sng"/>
              <a:t>the duration of their viewing sessions</a:t>
            </a:r>
            <a:r>
              <a:rPr lang="en-IN"/>
              <a:t>, </a:t>
            </a:r>
            <a:r>
              <a:rPr lang="en-IN" u="sng"/>
              <a:t>binge-watching tendencies</a:t>
            </a:r>
            <a:r>
              <a:rPr lang="en-IN"/>
              <a:t>, and </a:t>
            </a:r>
            <a:r>
              <a:rPr lang="en-IN" u="sng"/>
              <a:t>whether they multitask while consuming content</a:t>
            </a:r>
            <a:r>
              <a:rPr lang="en-IN"/>
              <a:t>.</a:t>
            </a:r>
            <a:endParaRPr lang="en-IN"/>
          </a:p>
        </p:txBody>
      </p:sp>
      <p:sp>
        <p:nvSpPr>
          <p:cNvPr id="1531662194" name="Slide Number Placeholder 3"/>
          <p:cNvSpPr>
            <a:spLocks noGrp="1"/>
          </p:cNvSpPr>
          <p:nvPr>
            <p:ph type="sldNum" sz="quarter" idx="12"/>
          </p:nvPr>
        </p:nvSpPr>
        <p:spPr bwMode="auto"/>
        <p:txBody>
          <a:bodyPr/>
          <a:lstStyle/>
          <a:p>
            <a:pPr>
              <a:defRPr/>
            </a:pPr>
            <a:fld id="{0BAF51F4-8CC6-E19A-D7D3-24EAA3EB83D2}" type="slidenum">
              <a:rPr lang="en-IN"/>
              <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1. Survey Method</a:t>
            </a:r>
            <a:endParaRPr lang="en-IN"/>
          </a:p>
        </p:txBody>
      </p:sp>
      <p:sp>
        <p:nvSpPr>
          <p:cNvPr id="3" name="Content Placeholder 2"/>
          <p:cNvSpPr>
            <a:spLocks noGrp="1"/>
          </p:cNvSpPr>
          <p:nvPr>
            <p:ph idx="1"/>
          </p:nvPr>
        </p:nvSpPr>
        <p:spPr bwMode="auto">
          <a:xfrm>
            <a:off x="838200" y="1371600"/>
            <a:ext cx="10515600" cy="4805363"/>
          </a:xfrm>
        </p:spPr>
        <p:txBody>
          <a:bodyPr>
            <a:normAutofit fontScale="85000" lnSpcReduction="10000"/>
          </a:bodyPr>
          <a:lstStyle/>
          <a:p>
            <a:pPr>
              <a:defRPr/>
            </a:pPr>
            <a:r>
              <a:rPr lang="en-IN" u="sng"/>
              <a:t>Conceptual Framework</a:t>
            </a:r>
            <a:endParaRPr/>
          </a:p>
          <a:p>
            <a:pPr>
              <a:defRPr/>
            </a:pPr>
            <a:r>
              <a:rPr lang="en-IN" b="1"/>
              <a:t>Motivations and Preferences</a:t>
            </a:r>
            <a:r>
              <a:rPr lang="en-IN"/>
              <a:t>: Exploring the factors influencing their choice of OTT content, such as </a:t>
            </a:r>
            <a:r>
              <a:rPr lang="en-IN" u="sng"/>
              <a:t>content quality</a:t>
            </a:r>
            <a:r>
              <a:rPr lang="en-IN"/>
              <a:t>, </a:t>
            </a:r>
            <a:r>
              <a:rPr lang="en-IN" u="sng"/>
              <a:t>recommendations from friends or family</a:t>
            </a:r>
            <a:r>
              <a:rPr lang="en-IN"/>
              <a:t>, </a:t>
            </a:r>
            <a:r>
              <a:rPr lang="en-IN" u="sng"/>
              <a:t>availability of subtitles or dubbed content</a:t>
            </a:r>
            <a:r>
              <a:rPr lang="en-IN"/>
              <a:t>, and </a:t>
            </a:r>
            <a:r>
              <a:rPr lang="en-IN" u="sng"/>
              <a:t>affordability.</a:t>
            </a:r>
            <a:endParaRPr/>
          </a:p>
          <a:p>
            <a:pPr>
              <a:defRPr/>
            </a:pPr>
            <a:r>
              <a:rPr lang="en-IN" b="1"/>
              <a:t>Technological Access and Infrastructure</a:t>
            </a:r>
            <a:r>
              <a:rPr lang="en-IN"/>
              <a:t>: Assessing the availability and quality of internet connectivity, devices used for OTT consumption (smartphones, tablets, smart TVs, etc.), and how these factors impact their viewing habits.</a:t>
            </a:r>
            <a:endParaRPr/>
          </a:p>
          <a:p>
            <a:pPr>
              <a:defRPr/>
            </a:pPr>
            <a:r>
              <a:rPr lang="en-IN" b="1"/>
              <a:t>Cultural Influences</a:t>
            </a:r>
            <a:r>
              <a:rPr lang="en-IN"/>
              <a:t>: Considering how cultural factors unique to Kerala may shape OTT consumption patterns, including preferences for regional language content, local cultural references in content, and the influence of traditional media on OTT consumption.</a:t>
            </a:r>
            <a:endParaRPr/>
          </a:p>
          <a:p>
            <a:pPr>
              <a:defRPr/>
            </a:pPr>
            <a:r>
              <a:rPr lang="en-IN" b="1"/>
              <a:t>Social Dynamics</a:t>
            </a:r>
            <a:r>
              <a:rPr lang="en-IN"/>
              <a:t>: Examining how social interactions, peer pressure, and social media influence the OTT viewing habits of Kerala youth. For example, do they discuss and recommend content on social platforms like WhatsApp or Facebook?</a:t>
            </a:r>
            <a:endParaRPr lang="en-IN"/>
          </a:p>
        </p:txBody>
      </p:sp>
      <p:sp>
        <p:nvSpPr>
          <p:cNvPr id="4" name="Slide Number Placeholder 3"/>
          <p:cNvSpPr>
            <a:spLocks noGrp="1"/>
          </p:cNvSpPr>
          <p:nvPr>
            <p:ph type="sldNum" sz="quarter" idx="12"/>
          </p:nvPr>
        </p:nvSpPr>
        <p:spPr bwMode="auto"/>
        <p:txBody>
          <a:bodyPr/>
          <a:lstStyle/>
          <a:p>
            <a:pPr>
              <a:defRPr/>
            </a:pPr>
            <a:fld id="{DFD208FE-3ED9-4141-89F9-47BAA2465F7C}" type="slidenum">
              <a:rPr lang="en-IN"/>
              <a:t>3</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Objectives Reframed</a:t>
            </a:r>
            <a:endParaRPr lang="en-IN"/>
          </a:p>
        </p:txBody>
      </p:sp>
      <p:sp>
        <p:nvSpPr>
          <p:cNvPr id="3" name="Content Placeholder 2"/>
          <p:cNvSpPr>
            <a:spLocks noGrp="1"/>
          </p:cNvSpPr>
          <p:nvPr>
            <p:ph idx="1"/>
          </p:nvPr>
        </p:nvSpPr>
        <p:spPr bwMode="auto">
          <a:xfrm>
            <a:off x="838200" y="1519518"/>
            <a:ext cx="10515600" cy="4657445"/>
          </a:xfrm>
        </p:spPr>
        <p:txBody>
          <a:bodyPr/>
          <a:lstStyle/>
          <a:p>
            <a:pPr marL="0" indent="0">
              <a:buNone/>
              <a:defRPr/>
            </a:pPr>
            <a:r>
              <a:rPr lang="en-IN"/>
              <a:t>1. To explore the motivations and preferences of Kerala youth across different demographics.</a:t>
            </a:r>
            <a:endParaRPr/>
          </a:p>
          <a:p>
            <a:pPr marL="0" indent="0">
              <a:buNone/>
              <a:defRPr/>
            </a:pPr>
            <a:r>
              <a:rPr lang="en-IN"/>
              <a:t>2. To study the consumption habits of Kerala youth across different demographics</a:t>
            </a:r>
            <a:endParaRPr/>
          </a:p>
          <a:p>
            <a:pPr marL="0" indent="0">
              <a:buNone/>
              <a:defRPr/>
            </a:pPr>
            <a:r>
              <a:rPr lang="en-IN"/>
              <a:t>3. To explore the usage patterns and preferences of Kerala youth across different demographics</a:t>
            </a:r>
            <a:endParaRPr lang="en-IN"/>
          </a:p>
        </p:txBody>
      </p:sp>
      <p:sp>
        <p:nvSpPr>
          <p:cNvPr id="4" name="Slide Number Placeholder 3"/>
          <p:cNvSpPr>
            <a:spLocks noGrp="1"/>
          </p:cNvSpPr>
          <p:nvPr>
            <p:ph type="sldNum" sz="quarter" idx="12"/>
          </p:nvPr>
        </p:nvSpPr>
        <p:spPr bwMode="auto"/>
        <p:txBody>
          <a:bodyPr/>
          <a:lstStyle/>
          <a:p>
            <a:pPr>
              <a:defRPr/>
            </a:pPr>
            <a:fld id="{DFD208FE-3ED9-4141-89F9-47BAA2465F7C}" type="slidenum">
              <a:rPr lang="en-IN"/>
              <a:t>4</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8200" y="365125"/>
            <a:ext cx="10515600" cy="979581"/>
          </a:xfrm>
        </p:spPr>
        <p:txBody>
          <a:bodyPr/>
          <a:lstStyle/>
          <a:p>
            <a:pPr>
              <a:defRPr/>
            </a:pPr>
            <a:r>
              <a:rPr lang="en-IN"/>
              <a:t>1. Survey Method</a:t>
            </a:r>
            <a:endParaRPr lang="en-IN"/>
          </a:p>
        </p:txBody>
      </p:sp>
      <p:sp>
        <p:nvSpPr>
          <p:cNvPr id="3" name="Content Placeholder 2"/>
          <p:cNvSpPr>
            <a:spLocks noGrp="1"/>
          </p:cNvSpPr>
          <p:nvPr>
            <p:ph idx="1"/>
          </p:nvPr>
        </p:nvSpPr>
        <p:spPr bwMode="auto">
          <a:xfrm>
            <a:off x="838200" y="1344706"/>
            <a:ext cx="10515600" cy="4832257"/>
          </a:xfrm>
        </p:spPr>
        <p:txBody>
          <a:bodyPr>
            <a:normAutofit/>
          </a:bodyPr>
          <a:lstStyle/>
          <a:p>
            <a:pPr marL="514350" indent="-514350">
              <a:buAutoNum type="arabicPeriod"/>
              <a:defRPr/>
            </a:pPr>
            <a:r>
              <a:rPr lang="en-IN" b="1"/>
              <a:t>Conceptual Framework / Conceptual Model</a:t>
            </a:r>
            <a:endParaRPr lang="en-IN"/>
          </a:p>
          <a:p>
            <a:pPr marL="0" indent="0">
              <a:buNone/>
              <a:defRPr/>
            </a:pPr>
            <a:endParaRPr lang="en-IN" b="1"/>
          </a:p>
        </p:txBody>
      </p:sp>
      <p:sp>
        <p:nvSpPr>
          <p:cNvPr id="4" name="Slide Number Placeholder 3"/>
          <p:cNvSpPr>
            <a:spLocks noGrp="1"/>
          </p:cNvSpPr>
          <p:nvPr>
            <p:ph type="sldNum" sz="quarter" idx="12"/>
          </p:nvPr>
        </p:nvSpPr>
        <p:spPr bwMode="auto"/>
        <p:txBody>
          <a:bodyPr/>
          <a:lstStyle/>
          <a:p>
            <a:pPr>
              <a:defRPr/>
            </a:pPr>
            <a:fld id="{DFD208FE-3ED9-4141-89F9-47BAA2465F7C}" type="slidenum">
              <a:rPr lang="en-IN"/>
              <a:t>5</a:t>
            </a:fld>
            <a:endParaRPr lang="en-IN"/>
          </a:p>
        </p:txBody>
      </p:sp>
      <p:sp>
        <p:nvSpPr>
          <p:cNvPr id="5" name="Rectangle 4"/>
          <p:cNvSpPr/>
          <p:nvPr/>
        </p:nvSpPr>
        <p:spPr bwMode="auto">
          <a:xfrm>
            <a:off x="4921624" y="1976717"/>
            <a:ext cx="2837329" cy="3926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2800" b="1" u="sng"/>
              <a:t>OTT Watching Habits </a:t>
            </a:r>
            <a:endParaRPr lang="en-IN" sz="2800"/>
          </a:p>
          <a:p>
            <a:pPr marL="514350" indent="-514350">
              <a:buFont typeface="Arial"/>
              <a:buChar char="•"/>
              <a:defRPr/>
            </a:pPr>
            <a:r>
              <a:rPr lang="en-IN" sz="2800"/>
              <a:t>Frequency</a:t>
            </a:r>
            <a:endParaRPr/>
          </a:p>
          <a:p>
            <a:pPr marL="514350" indent="-514350">
              <a:buFont typeface="Arial"/>
              <a:buChar char="•"/>
              <a:defRPr/>
            </a:pPr>
            <a:r>
              <a:rPr lang="en-IN" sz="2800"/>
              <a:t>Duration</a:t>
            </a:r>
            <a:endParaRPr/>
          </a:p>
          <a:p>
            <a:pPr marL="514350" indent="-514350">
              <a:buFont typeface="Arial"/>
              <a:buChar char="•"/>
              <a:defRPr/>
            </a:pPr>
            <a:r>
              <a:rPr lang="en-IN" sz="2800"/>
              <a:t>Subscribed Platforms</a:t>
            </a:r>
            <a:endParaRPr/>
          </a:p>
          <a:p>
            <a:pPr marL="514350" indent="-514350">
              <a:buFont typeface="Arial"/>
              <a:buChar char="•"/>
              <a:defRPr/>
            </a:pPr>
            <a:r>
              <a:rPr lang="en-IN" sz="2800"/>
              <a:t>Types </a:t>
            </a:r>
            <a:r>
              <a:rPr lang="en-IN" sz="2800"/>
              <a:t>of </a:t>
            </a:r>
            <a:r>
              <a:rPr lang="en-IN" sz="2800"/>
              <a:t>Content</a:t>
            </a:r>
            <a:endParaRPr lang="en-IN" sz="2800"/>
          </a:p>
        </p:txBody>
      </p:sp>
      <p:sp>
        <p:nvSpPr>
          <p:cNvPr id="7" name="Rectangle 6"/>
          <p:cNvSpPr/>
          <p:nvPr/>
        </p:nvSpPr>
        <p:spPr bwMode="auto">
          <a:xfrm>
            <a:off x="1039907" y="1976716"/>
            <a:ext cx="2837329" cy="3926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2800" b="1" u="sng"/>
              <a:t>Demographic Variables</a:t>
            </a:r>
            <a:endParaRPr lang="en-IN" sz="2800"/>
          </a:p>
          <a:p>
            <a:pPr marL="514350" indent="-514350">
              <a:buFont typeface="Arial"/>
              <a:buChar char="•"/>
              <a:defRPr/>
            </a:pPr>
            <a:r>
              <a:rPr lang="en-IN" sz="2800"/>
              <a:t>Age</a:t>
            </a:r>
            <a:endParaRPr/>
          </a:p>
          <a:p>
            <a:pPr marL="514350" indent="-514350">
              <a:buFont typeface="Arial"/>
              <a:buChar char="•"/>
              <a:defRPr/>
            </a:pPr>
            <a:r>
              <a:rPr lang="en-IN" sz="2800"/>
              <a:t>Gender</a:t>
            </a:r>
            <a:endParaRPr/>
          </a:p>
          <a:p>
            <a:pPr marL="514350" indent="-514350">
              <a:buFont typeface="Arial"/>
              <a:buChar char="•"/>
              <a:defRPr/>
            </a:pPr>
            <a:r>
              <a:rPr lang="en-IN" sz="2800"/>
              <a:t>Field of Study</a:t>
            </a:r>
            <a:endParaRPr/>
          </a:p>
          <a:p>
            <a:pPr marL="514350" indent="-514350">
              <a:buFont typeface="Arial"/>
              <a:buChar char="•"/>
              <a:defRPr/>
            </a:pPr>
            <a:r>
              <a:rPr lang="en-IN" sz="2800"/>
              <a:t>Year of Study</a:t>
            </a:r>
            <a:endParaRPr/>
          </a:p>
          <a:p>
            <a:pPr marL="514350" indent="-514350">
              <a:buFont typeface="Arial"/>
              <a:buChar char="•"/>
              <a:defRPr/>
            </a:pPr>
            <a:endParaRPr lang="en-IN" sz="2800"/>
          </a:p>
        </p:txBody>
      </p:sp>
      <p:sp>
        <p:nvSpPr>
          <p:cNvPr id="8" name="Rectangle 7"/>
          <p:cNvSpPr/>
          <p:nvPr/>
        </p:nvSpPr>
        <p:spPr bwMode="auto">
          <a:xfrm>
            <a:off x="8718178" y="1976715"/>
            <a:ext cx="2837329" cy="3926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IN" sz="2800" b="1" u="sng"/>
              <a:t>Motivations and </a:t>
            </a:r>
            <a:r>
              <a:rPr lang="en-IN" sz="2800" b="1" u="sng"/>
              <a:t>Preferences </a:t>
            </a:r>
            <a:endParaRPr/>
          </a:p>
          <a:p>
            <a:pPr marL="457200" indent="-457200">
              <a:buFont typeface="Arial"/>
              <a:buChar char="•"/>
              <a:defRPr/>
            </a:pPr>
            <a:r>
              <a:rPr lang="en-IN" sz="2800"/>
              <a:t>Content quality</a:t>
            </a:r>
            <a:endParaRPr/>
          </a:p>
          <a:p>
            <a:pPr marL="457200" indent="-457200">
              <a:buFont typeface="Arial"/>
              <a:buChar char="•"/>
              <a:defRPr/>
            </a:pPr>
            <a:r>
              <a:rPr lang="en-IN" sz="2800"/>
              <a:t>Recommendations</a:t>
            </a:r>
            <a:endParaRPr/>
          </a:p>
          <a:p>
            <a:pPr marL="457200" indent="-457200">
              <a:buFont typeface="Arial"/>
              <a:buChar char="•"/>
              <a:defRPr/>
            </a:pPr>
            <a:r>
              <a:rPr lang="en-IN" sz="2800"/>
              <a:t>Subtitle</a:t>
            </a:r>
            <a:endParaRPr/>
          </a:p>
          <a:p>
            <a:pPr marL="457200" indent="-457200">
              <a:buFont typeface="Arial"/>
              <a:buChar char="•"/>
              <a:defRPr/>
            </a:pPr>
            <a:r>
              <a:rPr lang="en-IN" sz="2800"/>
              <a:t>Affordability</a:t>
            </a:r>
            <a:endParaRPr/>
          </a:p>
          <a:p>
            <a:pPr marL="457200" indent="-457200">
              <a:buFont typeface="Arial"/>
              <a:buChar char="•"/>
              <a:defRPr/>
            </a:pPr>
            <a:endParaRPr lang="en-IN" sz="2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Questionnaire Construction</a:t>
            </a:r>
            <a:endParaRPr lang="en-IN"/>
          </a:p>
        </p:txBody>
      </p:sp>
      <p:sp>
        <p:nvSpPr>
          <p:cNvPr id="3" name="Content Placeholder 2"/>
          <p:cNvSpPr>
            <a:spLocks noGrp="1"/>
          </p:cNvSpPr>
          <p:nvPr>
            <p:ph idx="1"/>
          </p:nvPr>
        </p:nvSpPr>
        <p:spPr bwMode="auto">
          <a:xfrm>
            <a:off x="838200" y="1358153"/>
            <a:ext cx="10515600" cy="4818810"/>
          </a:xfrm>
        </p:spPr>
        <p:txBody>
          <a:bodyPr>
            <a:normAutofit lnSpcReduction="10000"/>
          </a:bodyPr>
          <a:lstStyle/>
          <a:p>
            <a:pPr marL="514350" indent="-514350">
              <a:buFont typeface="+mj-lt"/>
              <a:buAutoNum type="arabicPeriod"/>
              <a:defRPr/>
            </a:pPr>
            <a:r>
              <a:rPr lang="en-IN" b="1"/>
              <a:t>Generate Initial Pool of Items</a:t>
            </a:r>
            <a:r>
              <a:rPr lang="en-IN"/>
              <a:t>: Based on the identified variables and constructs, generate an initial pool of questionnaire items or questions that aim to measure each construct. Ensure that the items are clear, concise, and relevant to the research objectives.</a:t>
            </a:r>
            <a:endParaRPr/>
          </a:p>
          <a:p>
            <a:pPr marL="514350" indent="-514350">
              <a:buFont typeface="+mj-lt"/>
              <a:buAutoNum type="arabicPeriod"/>
              <a:defRPr/>
            </a:pPr>
            <a:r>
              <a:rPr lang="en-IN" b="1"/>
              <a:t>Organize Questions</a:t>
            </a:r>
            <a:r>
              <a:rPr lang="en-IN"/>
              <a:t>: Organize the questions logically and coherently to guide respondents through the survey. Start with general introductory questions, followed by more specific and sensitive questions, and end with demographic questions.</a:t>
            </a:r>
            <a:endParaRPr/>
          </a:p>
          <a:p>
            <a:pPr marL="514350" indent="-514350">
              <a:buFont typeface="+mj-lt"/>
              <a:buAutoNum type="arabicPeriod"/>
              <a:defRPr/>
            </a:pPr>
            <a:r>
              <a:rPr lang="en-IN" b="1"/>
              <a:t>Choose Question Types</a:t>
            </a:r>
            <a:r>
              <a:rPr lang="en-IN"/>
              <a:t>: Select appropriate question types based on the nature of the information being collected. Common question types include multiple-choice, Likert scale, semantic differential, open-ended, and ranking questions.</a:t>
            </a:r>
            <a:endParaRPr/>
          </a:p>
          <a:p>
            <a:pPr>
              <a:defRPr/>
            </a:pPr>
            <a:endParaRPr lang="en-IN"/>
          </a:p>
        </p:txBody>
      </p:sp>
      <p:sp>
        <p:nvSpPr>
          <p:cNvPr id="4" name="Slide Number Placeholder 3"/>
          <p:cNvSpPr>
            <a:spLocks noGrp="1"/>
          </p:cNvSpPr>
          <p:nvPr>
            <p:ph type="sldNum" sz="quarter" idx="12"/>
          </p:nvPr>
        </p:nvSpPr>
        <p:spPr bwMode="auto"/>
        <p:txBody>
          <a:bodyPr/>
          <a:lstStyle/>
          <a:p>
            <a:pPr>
              <a:defRPr/>
            </a:pPr>
            <a:fld id="{DFD208FE-3ED9-4141-89F9-47BAA2465F7C}" type="slidenum">
              <a:rPr lang="en-IN"/>
              <a:t>6</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838200" y="470647"/>
            <a:ext cx="10515600" cy="5706316"/>
          </a:xfrm>
        </p:spPr>
        <p:txBody>
          <a:bodyPr>
            <a:normAutofit/>
          </a:bodyPr>
          <a:lstStyle/>
          <a:p>
            <a:pPr>
              <a:defRPr/>
            </a:pPr>
            <a:r>
              <a:rPr lang="en-IN" b="1"/>
              <a:t>Multiple-Choice Question</a:t>
            </a:r>
            <a:r>
              <a:rPr lang="en-IN"/>
              <a:t>:</a:t>
            </a:r>
            <a:endParaRPr/>
          </a:p>
          <a:p>
            <a:pPr lvl="1">
              <a:defRPr/>
            </a:pPr>
            <a:r>
              <a:rPr lang="en-IN"/>
              <a:t>Which of the following OTT platforms do you use most frequently? </a:t>
            </a:r>
            <a:endParaRPr lang="en-IN"/>
          </a:p>
          <a:p>
            <a:pPr marL="914400" lvl="1" indent="-457200">
              <a:buAutoNum type="alphaLcParenR"/>
              <a:defRPr/>
            </a:pPr>
            <a:r>
              <a:rPr lang="en-IN"/>
              <a:t>Netflix </a:t>
            </a:r>
            <a:endParaRPr/>
          </a:p>
          <a:p>
            <a:pPr marL="914400" lvl="1" indent="-457200">
              <a:buAutoNum type="alphaLcParenR"/>
              <a:defRPr/>
            </a:pPr>
            <a:r>
              <a:rPr lang="en-IN"/>
              <a:t>Amazon </a:t>
            </a:r>
            <a:r>
              <a:rPr lang="en-IN"/>
              <a:t>Prime Video </a:t>
            </a:r>
            <a:endParaRPr lang="en-IN"/>
          </a:p>
          <a:p>
            <a:pPr marL="914400" lvl="1" indent="-457200">
              <a:buAutoNum type="alphaLcParenR"/>
              <a:defRPr/>
            </a:pPr>
            <a:r>
              <a:rPr lang="en-IN"/>
              <a:t>Disney</a:t>
            </a:r>
            <a:r>
              <a:rPr lang="en-IN"/>
              <a:t>+ </a:t>
            </a:r>
            <a:r>
              <a:rPr lang="en-IN"/>
              <a:t>Hotstar</a:t>
            </a:r>
            <a:r>
              <a:rPr lang="en-IN"/>
              <a:t> </a:t>
            </a:r>
            <a:endParaRPr lang="en-IN"/>
          </a:p>
          <a:p>
            <a:pPr marL="914400" lvl="1" indent="-457200">
              <a:buAutoNum type="alphaLcParenR"/>
              <a:defRPr/>
            </a:pPr>
            <a:r>
              <a:rPr lang="en-IN"/>
              <a:t>Other </a:t>
            </a:r>
            <a:r>
              <a:rPr lang="en-IN"/>
              <a:t>(please specify)</a:t>
            </a:r>
            <a:endParaRPr/>
          </a:p>
          <a:p>
            <a:pPr>
              <a:defRPr/>
            </a:pPr>
            <a:r>
              <a:rPr lang="en-IN" b="1"/>
              <a:t>Likert Scale Question</a:t>
            </a:r>
            <a:r>
              <a:rPr lang="en-IN"/>
              <a:t>:</a:t>
            </a:r>
            <a:endParaRPr/>
          </a:p>
          <a:p>
            <a:pPr lvl="1">
              <a:defRPr/>
            </a:pPr>
            <a:r>
              <a:rPr lang="en-IN"/>
              <a:t>Please indicate your agreement with the following statement: </a:t>
            </a:r>
            <a:endParaRPr lang="en-IN"/>
          </a:p>
          <a:p>
            <a:pPr marL="457200" lvl="1" indent="0">
              <a:buNone/>
              <a:defRPr/>
            </a:pPr>
            <a:r>
              <a:rPr lang="en-IN"/>
              <a:t>"</a:t>
            </a:r>
            <a:r>
              <a:rPr lang="en-IN"/>
              <a:t>I prefer watching Malayalam language content on OTT platforms." </a:t>
            </a:r>
            <a:endParaRPr lang="en-IN"/>
          </a:p>
          <a:p>
            <a:pPr marL="914400" lvl="1" indent="-457200">
              <a:buFont typeface="+mj-lt"/>
              <a:buAutoNum type="arabicPeriod"/>
              <a:defRPr/>
            </a:pPr>
            <a:r>
              <a:rPr lang="en-IN"/>
              <a:t>Strongly </a:t>
            </a:r>
            <a:r>
              <a:rPr lang="en-IN"/>
              <a:t>Disagree </a:t>
            </a:r>
            <a:endParaRPr lang="en-IN"/>
          </a:p>
          <a:p>
            <a:pPr marL="914400" lvl="1" indent="-457200">
              <a:buFont typeface="+mj-lt"/>
              <a:buAutoNum type="arabicPeriod"/>
              <a:defRPr/>
            </a:pPr>
            <a:r>
              <a:rPr lang="en-IN"/>
              <a:t>Disagree </a:t>
            </a:r>
            <a:endParaRPr/>
          </a:p>
          <a:p>
            <a:pPr marL="914400" lvl="1" indent="-457200">
              <a:buFont typeface="+mj-lt"/>
              <a:buAutoNum type="arabicPeriod"/>
              <a:defRPr/>
            </a:pPr>
            <a:r>
              <a:rPr lang="en-IN"/>
              <a:t>Neutral </a:t>
            </a:r>
            <a:endParaRPr/>
          </a:p>
          <a:p>
            <a:pPr marL="914400" lvl="1" indent="-457200">
              <a:buFont typeface="+mj-lt"/>
              <a:buAutoNum type="arabicPeriod"/>
              <a:defRPr/>
            </a:pPr>
            <a:r>
              <a:rPr lang="en-IN"/>
              <a:t>Agree </a:t>
            </a:r>
            <a:endParaRPr/>
          </a:p>
          <a:p>
            <a:pPr marL="914400" lvl="1" indent="-457200">
              <a:buFont typeface="+mj-lt"/>
              <a:buAutoNum type="arabicPeriod"/>
              <a:defRPr/>
            </a:pPr>
            <a:r>
              <a:rPr lang="en-IN"/>
              <a:t>Strongly </a:t>
            </a:r>
            <a:r>
              <a:rPr lang="en-IN"/>
              <a:t>Agree</a:t>
            </a:r>
            <a:endParaRPr/>
          </a:p>
          <a:p>
            <a:pPr>
              <a:defRPr/>
            </a:pPr>
            <a:endParaRPr lang="en-IN"/>
          </a:p>
        </p:txBody>
      </p:sp>
      <p:sp>
        <p:nvSpPr>
          <p:cNvPr id="4" name="Slide Number Placeholder 3"/>
          <p:cNvSpPr>
            <a:spLocks noGrp="1"/>
          </p:cNvSpPr>
          <p:nvPr>
            <p:ph type="sldNum" sz="quarter" idx="12"/>
          </p:nvPr>
        </p:nvSpPr>
        <p:spPr bwMode="auto"/>
        <p:txBody>
          <a:bodyPr/>
          <a:lstStyle/>
          <a:p>
            <a:pPr>
              <a:defRPr/>
            </a:pPr>
            <a:fld id="{DFD208FE-3ED9-4141-89F9-47BAA2465F7C}" type="slidenum">
              <a:rPr lang="en-IN"/>
              <a:t>7</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838200" y="470647"/>
            <a:ext cx="10515600" cy="5706316"/>
          </a:xfrm>
        </p:spPr>
        <p:txBody>
          <a:bodyPr>
            <a:normAutofit fontScale="92500" lnSpcReduction="10000"/>
          </a:bodyPr>
          <a:lstStyle/>
          <a:p>
            <a:pPr>
              <a:defRPr/>
            </a:pPr>
            <a:r>
              <a:rPr lang="en-IN" b="1"/>
              <a:t>Semantic Differential Question</a:t>
            </a:r>
            <a:r>
              <a:rPr lang="en-IN"/>
              <a:t>:</a:t>
            </a:r>
            <a:endParaRPr/>
          </a:p>
          <a:p>
            <a:pPr lvl="1">
              <a:defRPr/>
            </a:pPr>
            <a:r>
              <a:rPr lang="en-IN"/>
              <a:t>How would you rate the quality of content available on OTT platforms? </a:t>
            </a:r>
            <a:endParaRPr lang="en-IN"/>
          </a:p>
          <a:p>
            <a:pPr marL="914400" lvl="1" indent="-457200">
              <a:buFont typeface="+mj-lt"/>
              <a:buAutoNum type="arabicPeriod"/>
              <a:defRPr/>
            </a:pPr>
            <a:r>
              <a:rPr lang="en-IN"/>
              <a:t>Poor </a:t>
            </a:r>
            <a:endParaRPr/>
          </a:p>
          <a:p>
            <a:pPr marL="914400" lvl="1" indent="-457200">
              <a:buFont typeface="+mj-lt"/>
              <a:buAutoNum type="arabicPeriod"/>
              <a:defRPr/>
            </a:pPr>
            <a:r>
              <a:rPr lang="en-IN"/>
              <a:t>Fair </a:t>
            </a:r>
            <a:endParaRPr/>
          </a:p>
          <a:p>
            <a:pPr marL="914400" lvl="1" indent="-457200">
              <a:buFont typeface="+mj-lt"/>
              <a:buAutoNum type="arabicPeriod"/>
              <a:defRPr/>
            </a:pPr>
            <a:r>
              <a:rPr lang="en-IN"/>
              <a:t>Average </a:t>
            </a:r>
            <a:endParaRPr/>
          </a:p>
          <a:p>
            <a:pPr marL="914400" lvl="1" indent="-457200">
              <a:buFont typeface="+mj-lt"/>
              <a:buAutoNum type="arabicPeriod"/>
              <a:defRPr/>
            </a:pPr>
            <a:r>
              <a:rPr lang="en-IN"/>
              <a:t>Good </a:t>
            </a:r>
            <a:endParaRPr/>
          </a:p>
          <a:p>
            <a:pPr marL="914400" lvl="1" indent="-457200">
              <a:buFont typeface="+mj-lt"/>
              <a:buAutoNum type="arabicPeriod"/>
              <a:defRPr/>
            </a:pPr>
            <a:r>
              <a:rPr lang="en-IN"/>
              <a:t>Excellent</a:t>
            </a:r>
            <a:endParaRPr lang="en-IN"/>
          </a:p>
          <a:p>
            <a:pPr>
              <a:defRPr/>
            </a:pPr>
            <a:r>
              <a:rPr lang="en-IN" b="1"/>
              <a:t>Open-Ended Question</a:t>
            </a:r>
            <a:r>
              <a:rPr lang="en-IN"/>
              <a:t>:</a:t>
            </a:r>
            <a:endParaRPr/>
          </a:p>
          <a:p>
            <a:pPr lvl="1">
              <a:defRPr/>
            </a:pPr>
            <a:r>
              <a:rPr lang="en-IN"/>
              <a:t>What factors influence your choice of OTT platforms or content? Please explain.</a:t>
            </a:r>
            <a:endParaRPr/>
          </a:p>
          <a:p>
            <a:pPr>
              <a:defRPr/>
            </a:pPr>
            <a:r>
              <a:rPr lang="en-IN" b="1"/>
              <a:t>Ranking Question</a:t>
            </a:r>
            <a:r>
              <a:rPr lang="en-IN"/>
              <a:t>:</a:t>
            </a:r>
            <a:endParaRPr/>
          </a:p>
          <a:p>
            <a:pPr lvl="1">
              <a:defRPr/>
            </a:pPr>
            <a:r>
              <a:rPr lang="en-IN"/>
              <a:t>Please rank the following genres of content in order of your preference for watching on OTT platforms:</a:t>
            </a:r>
            <a:endParaRPr/>
          </a:p>
          <a:p>
            <a:pPr marL="1371600" lvl="2" indent="-457200">
              <a:buFont typeface="+mj-lt"/>
              <a:buAutoNum type="arabicPeriod"/>
              <a:defRPr/>
            </a:pPr>
            <a:r>
              <a:rPr lang="en-IN"/>
              <a:t>Comedy</a:t>
            </a:r>
            <a:endParaRPr/>
          </a:p>
          <a:p>
            <a:pPr marL="1371600" lvl="2" indent="-457200">
              <a:buFont typeface="+mj-lt"/>
              <a:buAutoNum type="arabicPeriod"/>
              <a:defRPr/>
            </a:pPr>
            <a:r>
              <a:rPr lang="en-IN"/>
              <a:t>Drama</a:t>
            </a:r>
            <a:endParaRPr/>
          </a:p>
          <a:p>
            <a:pPr marL="1371600" lvl="2" indent="-457200">
              <a:buFont typeface="+mj-lt"/>
              <a:buAutoNum type="arabicPeriod"/>
              <a:defRPr/>
            </a:pPr>
            <a:r>
              <a:rPr lang="en-IN"/>
              <a:t>Action</a:t>
            </a:r>
            <a:endParaRPr/>
          </a:p>
          <a:p>
            <a:pPr marL="1371600" lvl="2" indent="-457200">
              <a:buFont typeface="+mj-lt"/>
              <a:buAutoNum type="arabicPeriod"/>
              <a:defRPr/>
            </a:pPr>
            <a:r>
              <a:rPr lang="en-IN"/>
              <a:t>Thriller</a:t>
            </a:r>
            <a:endParaRPr/>
          </a:p>
          <a:p>
            <a:pPr marL="1371600" lvl="2" indent="-457200">
              <a:buFont typeface="+mj-lt"/>
              <a:buAutoNum type="arabicPeriod"/>
              <a:defRPr/>
            </a:pPr>
            <a:r>
              <a:rPr lang="en-IN"/>
              <a:t>Romance</a:t>
            </a:r>
            <a:endParaRPr/>
          </a:p>
          <a:p>
            <a:pPr>
              <a:defRPr/>
            </a:pPr>
            <a:endParaRPr lang="en-IN"/>
          </a:p>
        </p:txBody>
      </p:sp>
      <p:sp>
        <p:nvSpPr>
          <p:cNvPr id="4" name="Slide Number Placeholder 3"/>
          <p:cNvSpPr>
            <a:spLocks noGrp="1"/>
          </p:cNvSpPr>
          <p:nvPr>
            <p:ph type="sldNum" sz="quarter" idx="12"/>
          </p:nvPr>
        </p:nvSpPr>
        <p:spPr bwMode="auto"/>
        <p:txBody>
          <a:bodyPr/>
          <a:lstStyle/>
          <a:p>
            <a:pPr>
              <a:defRPr/>
            </a:pPr>
            <a:fld id="{DFD208FE-3ED9-4141-89F9-47BAA2465F7C}" type="slidenum">
              <a:rPr lang="en-IN"/>
              <a:t>8</a:t>
            </a:fld>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ONLYOFFICE/8.2.0.143</Application>
  <PresentationFormat>On-screen Show (4:3)</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Survey Method</dc:title>
  <dc:creator>Navaneeth.T.M</dc:creator>
  <cp:lastModifiedBy/>
  <cp:revision>2</cp:revision>
  <dcterms:created xsi:type="dcterms:W3CDTF">2024-03-27T02:27:15Z</dcterms:created>
  <dcterms:modified xsi:type="dcterms:W3CDTF">2025-02-06T19:38:41Z</dcterms:modified>
</cp:coreProperties>
</file>