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3" r:id="rId5"/>
    <p:sldId id="264" r:id="rId6"/>
    <p:sldId id="278" r:id="rId7"/>
    <p:sldId id="280" r:id="rId8"/>
    <p:sldId id="279" r:id="rId9"/>
    <p:sldId id="265" r:id="rId10"/>
    <p:sldId id="257" r:id="rId11"/>
    <p:sldId id="272" r:id="rId12"/>
    <p:sldId id="271" r:id="rId13"/>
    <p:sldId id="266" r:id="rId14"/>
    <p:sldId id="267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8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9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02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84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4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84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7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2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4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01697-C46A-4365-A758-711BAE8F15FA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69A7-14E6-44B8-8899-45BC0866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0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stat.kerala.gov.in/" TargetMode="External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.worldbank.org/" TargetMode="External"/><Relationship Id="rId4" Type="http://schemas.openxmlformats.org/officeDocument/2006/relationships/hyperlink" Target="https://data.un.or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Planning</a:t>
            </a:r>
            <a:r>
              <a:rPr lang="en-IN" dirty="0" smtClean="0"/>
              <a:t> a data story, </a:t>
            </a:r>
            <a:r>
              <a:rPr lang="en-IN" dirty="0" smtClean="0">
                <a:solidFill>
                  <a:srgbClr val="FF0000"/>
                </a:solidFill>
              </a:rPr>
              <a:t>Finding the data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Cleaning and verifying</a:t>
            </a:r>
            <a:r>
              <a:rPr lang="en-IN" dirty="0" smtClean="0"/>
              <a:t> the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2685"/>
            <a:ext cx="9144000" cy="2005386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Prepared by ,</a:t>
            </a:r>
          </a:p>
          <a:p>
            <a:r>
              <a:rPr lang="en-IN" dirty="0" smtClean="0"/>
              <a:t>Navaneeth TM,</a:t>
            </a:r>
          </a:p>
          <a:p>
            <a:r>
              <a:rPr lang="en-IN" dirty="0" smtClean="0"/>
              <a:t>Research Scholar, </a:t>
            </a:r>
          </a:p>
          <a:p>
            <a:r>
              <a:rPr lang="en-IN" dirty="0" smtClean="0"/>
              <a:t>Department of Journalism and Mass Communication, </a:t>
            </a:r>
          </a:p>
          <a:p>
            <a:r>
              <a:rPr lang="en-IN" dirty="0" smtClean="0"/>
              <a:t>University of Calicut.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find the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Random search on internet &gt; Streamlining the search/Advanced search (search with file type)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 sites/ repositories (</a:t>
            </a:r>
            <a:r>
              <a:rPr lang="en-IN" dirty="0" err="1" smtClean="0"/>
              <a:t>eg</a:t>
            </a:r>
            <a:r>
              <a:rPr lang="en-IN" dirty="0" smtClean="0"/>
              <a:t>: </a:t>
            </a:r>
            <a:r>
              <a:rPr lang="en-IN" dirty="0" err="1" smtClean="0"/>
              <a:t>statista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smtClean="0"/>
              <a:t>Open data repositories of government (</a:t>
            </a:r>
            <a:r>
              <a:rPr lang="en-IN" dirty="0" err="1" smtClean="0"/>
              <a:t>eg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https://data.gov.in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dirty="0">
                <a:hlinkClick r:id="rId3"/>
              </a:rPr>
              <a:t>https://www.ecostat.kerala.gov.in</a:t>
            </a:r>
            <a:r>
              <a:rPr lang="en-IN" dirty="0" smtClean="0">
                <a:hlinkClick r:id="rId3"/>
              </a:rPr>
              <a:t>/</a:t>
            </a:r>
            <a:r>
              <a:rPr lang="en-IN" dirty="0" smtClean="0"/>
              <a:t> )</a:t>
            </a:r>
          </a:p>
          <a:p>
            <a:pPr marL="514350" indent="-514350">
              <a:buAutoNum type="arabicPeriod"/>
            </a:pPr>
            <a:r>
              <a:rPr lang="en-IN" dirty="0" smtClean="0"/>
              <a:t>Data from world bank, UN etc</a:t>
            </a:r>
            <a:r>
              <a:rPr lang="en-IN" dirty="0"/>
              <a:t>. (</a:t>
            </a:r>
            <a:r>
              <a:rPr lang="en-IN" dirty="0">
                <a:hlinkClick r:id="rId4"/>
              </a:rPr>
              <a:t>https://data.un.org</a:t>
            </a:r>
            <a:r>
              <a:rPr lang="en-IN" dirty="0" smtClean="0">
                <a:hlinkClick r:id="rId4"/>
              </a:rPr>
              <a:t>/</a:t>
            </a:r>
            <a:r>
              <a:rPr lang="en-IN" dirty="0"/>
              <a:t>, </a:t>
            </a:r>
            <a:r>
              <a:rPr lang="en-IN" dirty="0">
                <a:hlinkClick r:id="rId5"/>
              </a:rPr>
              <a:t>https://data.worldbank.org</a:t>
            </a:r>
            <a:r>
              <a:rPr lang="en-IN" dirty="0" smtClean="0">
                <a:hlinkClick r:id="rId5"/>
              </a:rPr>
              <a:t>/</a:t>
            </a:r>
            <a:r>
              <a:rPr lang="en-IN" dirty="0" smtClean="0"/>
              <a:t>)</a:t>
            </a:r>
          </a:p>
          <a:p>
            <a:pPr marL="514350" indent="-514350">
              <a:buAutoNum type="arabicPeriod"/>
            </a:pPr>
            <a:r>
              <a:rPr lang="en-IN" dirty="0" smtClean="0"/>
              <a:t>Forums </a:t>
            </a:r>
          </a:p>
          <a:p>
            <a:pPr marL="514350" indent="-514350">
              <a:buAutoNum type="arabicPeriod"/>
            </a:pPr>
            <a:r>
              <a:rPr lang="en-IN" dirty="0" smtClean="0"/>
              <a:t>Experts can help to find the resources</a:t>
            </a:r>
          </a:p>
          <a:p>
            <a:pPr marL="514350" indent="-514350">
              <a:buAutoNum type="arabicPeriod"/>
            </a:pPr>
            <a:r>
              <a:rPr lang="en-IN" dirty="0" smtClean="0"/>
              <a:t>RTI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3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find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8. Extract data from websites or pdf</a:t>
            </a:r>
          </a:p>
          <a:p>
            <a:pPr marL="0" indent="0">
              <a:buNone/>
            </a:pPr>
            <a:r>
              <a:rPr lang="en-IN" dirty="0"/>
              <a:t>9. Directly contact the organizations that hold the data</a:t>
            </a:r>
          </a:p>
          <a:p>
            <a:pPr marL="0" indent="0">
              <a:buNone/>
            </a:pPr>
            <a:r>
              <a:rPr lang="en-IN" dirty="0"/>
              <a:t>10. Google trends and </a:t>
            </a:r>
            <a:r>
              <a:rPr lang="en-IN" dirty="0" err="1"/>
              <a:t>Wikishark</a:t>
            </a:r>
            <a:r>
              <a:rPr lang="en-IN" dirty="0"/>
              <a:t> trends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data formats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 smtClean="0"/>
              <a:t>Tabular data formats</a:t>
            </a:r>
          </a:p>
          <a:p>
            <a:pPr marL="514350" indent="-514350">
              <a:buAutoNum type="arabicPeriod"/>
            </a:pPr>
            <a:r>
              <a:rPr lang="en-IN" dirty="0" smtClean="0"/>
              <a:t>Csv file (comma separated values) 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xls</a:t>
            </a:r>
            <a:r>
              <a:rPr lang="en-IN" dirty="0" smtClean="0"/>
              <a:t>, </a:t>
            </a:r>
            <a:r>
              <a:rPr lang="en-IN" dirty="0" err="1" smtClean="0"/>
              <a:t>xlsx</a:t>
            </a:r>
            <a:r>
              <a:rPr lang="en-IN" dirty="0" smtClean="0"/>
              <a:t> : </a:t>
            </a:r>
            <a:r>
              <a:rPr lang="en-IN" dirty="0" err="1" smtClean="0"/>
              <a:t>ms</a:t>
            </a:r>
            <a:r>
              <a:rPr lang="en-IN" dirty="0" smtClean="0"/>
              <a:t> excel format; allows multiple worksheets</a:t>
            </a:r>
          </a:p>
          <a:p>
            <a:pPr marL="0" indent="0">
              <a:buNone/>
            </a:pPr>
            <a:r>
              <a:rPr lang="en-IN" dirty="0" smtClean="0"/>
              <a:t>Geographic data formats</a:t>
            </a:r>
          </a:p>
          <a:p>
            <a:pPr marL="514350" indent="-514350">
              <a:buAutoNum type="arabicPeriod"/>
            </a:pPr>
            <a:r>
              <a:rPr lang="en-IN" dirty="0" err="1" smtClean="0"/>
              <a:t>shp</a:t>
            </a:r>
            <a:r>
              <a:rPr lang="en-IN" dirty="0" smtClean="0"/>
              <a:t> – Shapefile – Stores geographic shapes (points, lines, area etc.)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 err="1" smtClean="0"/>
              <a:t>GeoJSON</a:t>
            </a:r>
            <a:r>
              <a:rPr lang="en-IN" dirty="0" smtClean="0"/>
              <a:t>- </a:t>
            </a:r>
            <a:r>
              <a:rPr lang="en-IN" dirty="0"/>
              <a:t>Geographic JavaScript Object </a:t>
            </a:r>
            <a:r>
              <a:rPr lang="en-IN" dirty="0" smtClean="0"/>
              <a:t>Notation</a:t>
            </a:r>
          </a:p>
          <a:p>
            <a:pPr marL="0" indent="0">
              <a:buNone/>
            </a:pPr>
            <a:r>
              <a:rPr lang="en-IN" dirty="0" smtClean="0"/>
              <a:t>	- geographic shape files in </a:t>
            </a:r>
            <a:r>
              <a:rPr lang="en-IN" dirty="0" err="1" smtClean="0"/>
              <a:t>json</a:t>
            </a:r>
            <a:r>
              <a:rPr lang="en-IN" dirty="0" smtClean="0"/>
              <a:t> format. Better for web applications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3.   </a:t>
            </a:r>
            <a:r>
              <a:rPr lang="en-IN" dirty="0" err="1" smtClean="0"/>
              <a:t>kml</a:t>
            </a:r>
            <a:r>
              <a:rPr lang="en-IN" dirty="0" smtClean="0"/>
              <a:t>- keyhole mark-up language – Geographic annotations in 3D shapes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9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 (Cleaning, Organizing)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263" y="1825625"/>
            <a:ext cx="7729473" cy="4351338"/>
          </a:xfrm>
        </p:spPr>
      </p:pic>
    </p:spTree>
    <p:extLst>
      <p:ext uri="{BB962C8B-B14F-4D97-AF65-F5344CB8AC3E}">
        <p14:creationId xmlns:p14="http://schemas.microsoft.com/office/powerpoint/2010/main" val="98817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Filter </a:t>
            </a:r>
            <a:r>
              <a:rPr lang="en-IN" dirty="0"/>
              <a:t>(Cleaning, Organizing)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Including and excluding rows and columns</a:t>
            </a:r>
          </a:p>
          <a:p>
            <a:r>
              <a:rPr lang="en-IN" dirty="0" smtClean="0"/>
              <a:t>Finding out the missing values</a:t>
            </a:r>
          </a:p>
          <a:p>
            <a:endParaRPr lang="en-IN" dirty="0" smtClean="0"/>
          </a:p>
          <a:p>
            <a:r>
              <a:rPr lang="en-IN" dirty="0" smtClean="0"/>
              <a:t>Spaces, Commas, Zeros etc.</a:t>
            </a:r>
          </a:p>
          <a:p>
            <a:endParaRPr lang="en-IN" dirty="0"/>
          </a:p>
          <a:p>
            <a:r>
              <a:rPr lang="en-IN" b="1" dirty="0" smtClean="0"/>
              <a:t>Tools: Excel, Google sheets, Open Refine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190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Analysing and visualising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Analysing and finding patterns (Tools: Excel, Google sheets etc.)</a:t>
            </a:r>
          </a:p>
          <a:p>
            <a:r>
              <a:rPr lang="en-IN" dirty="0" smtClean="0"/>
              <a:t>Basic visualizations</a:t>
            </a:r>
          </a:p>
          <a:p>
            <a:r>
              <a:rPr lang="en-IN" dirty="0" smtClean="0"/>
              <a:t>Percentage, percentage change, arithmetic mean etc.</a:t>
            </a:r>
          </a:p>
          <a:p>
            <a:endParaRPr lang="en-IN" dirty="0"/>
          </a:p>
          <a:p>
            <a:r>
              <a:rPr lang="en-IN" dirty="0" smtClean="0"/>
              <a:t>In this step we extract information out of the data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78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Communicate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Writing the story</a:t>
            </a:r>
          </a:p>
          <a:p>
            <a:r>
              <a:rPr lang="en-IN" dirty="0" smtClean="0"/>
              <a:t>Creating the visualizations (Tools: </a:t>
            </a:r>
            <a:r>
              <a:rPr lang="en-IN" dirty="0" err="1" smtClean="0"/>
              <a:t>Flourish.studio</a:t>
            </a:r>
            <a:r>
              <a:rPr lang="en-IN" dirty="0" smtClean="0"/>
              <a:t>, </a:t>
            </a:r>
            <a:r>
              <a:rPr lang="en-IN" dirty="0" err="1" smtClean="0"/>
              <a:t>Datawrapper</a:t>
            </a:r>
            <a:r>
              <a:rPr lang="en-IN" dirty="0"/>
              <a:t> </a:t>
            </a:r>
            <a:r>
              <a:rPr lang="en-IN" dirty="0" smtClean="0"/>
              <a:t>etc.)</a:t>
            </a:r>
          </a:p>
          <a:p>
            <a:r>
              <a:rPr lang="en-IN" dirty="0" smtClean="0"/>
              <a:t>Some decisions – What kind of visualization, order of the information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8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Crowdsourcing in data journalism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Inviting the people to the act of reporting task- news gathering, data collection or analysis through targeted open call form input; personal experiences, documents or other contribution.</a:t>
            </a:r>
          </a:p>
          <a:p>
            <a:endParaRPr lang="en-IN" dirty="0" smtClean="0"/>
          </a:p>
          <a:p>
            <a:r>
              <a:rPr lang="en-IN" dirty="0" smtClean="0"/>
              <a:t>There are some pitfalls.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7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Basic stages of Data Journalism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data</a:t>
            </a:r>
          </a:p>
          <a:p>
            <a:r>
              <a:rPr lang="en-IN" dirty="0" smtClean="0"/>
              <a:t>Extracting information out of the data</a:t>
            </a:r>
          </a:p>
          <a:p>
            <a:r>
              <a:rPr lang="en-IN" dirty="0" smtClean="0"/>
              <a:t>Communicating the information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55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tages of Data Journalism - Elaborated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Planning the data story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Filtering, cleaning, Organising, and verifying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Extracting information out of the data – </a:t>
            </a:r>
            <a:r>
              <a:rPr lang="en-IN" dirty="0" smtClean="0">
                <a:solidFill>
                  <a:srgbClr val="FF0000"/>
                </a:solidFill>
              </a:rPr>
              <a:t>visualising, Statistical tests etc.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Communicating the information – </a:t>
            </a:r>
            <a:r>
              <a:rPr lang="en-IN" dirty="0" smtClean="0">
                <a:solidFill>
                  <a:srgbClr val="FF0000"/>
                </a:solidFill>
              </a:rPr>
              <a:t>Writing the story, Visualising the information for readers, Verification, Checking feedbacks, Re-editing and updating the story…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38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Journalism pipeline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62" y="1825625"/>
            <a:ext cx="4801476" cy="4351338"/>
          </a:xfrm>
        </p:spPr>
      </p:pic>
    </p:spTree>
    <p:extLst>
      <p:ext uri="{BB962C8B-B14F-4D97-AF65-F5344CB8AC3E}">
        <p14:creationId xmlns:p14="http://schemas.microsoft.com/office/powerpoint/2010/main" val="42369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Planning a Data 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dirty="0" smtClean="0">
                <a:solidFill>
                  <a:srgbClr val="FF0000"/>
                </a:solidFill>
              </a:rPr>
              <a:t>1. Story Idea: </a:t>
            </a:r>
            <a:r>
              <a:rPr lang="en-IN" sz="3200" dirty="0" smtClean="0"/>
              <a:t>Starting point of a data story could be either..</a:t>
            </a:r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The data or </a:t>
            </a:r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The journalist/ any other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 smtClean="0"/>
              <a:t>2. Define the angle and ask </a:t>
            </a:r>
            <a:r>
              <a:rPr lang="en-IN" sz="3200" dirty="0" smtClean="0">
                <a:solidFill>
                  <a:srgbClr val="FF0000"/>
                </a:solidFill>
              </a:rPr>
              <a:t>questions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 smtClean="0"/>
              <a:t>3. Think of </a:t>
            </a:r>
            <a:r>
              <a:rPr lang="en-IN" sz="3200" dirty="0" smtClean="0">
                <a:solidFill>
                  <a:srgbClr val="FF0000"/>
                </a:solidFill>
              </a:rPr>
              <a:t>Data sources</a:t>
            </a:r>
            <a:r>
              <a:rPr lang="en-IN" sz="3200" dirty="0" smtClean="0"/>
              <a:t>/ Identify data sources.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34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Planning a Data 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dirty="0"/>
              <a:t>4. Thinking of the </a:t>
            </a:r>
            <a:r>
              <a:rPr lang="en-IN" sz="3600" dirty="0">
                <a:solidFill>
                  <a:srgbClr val="FF0000"/>
                </a:solidFill>
              </a:rPr>
              <a:t>time, money, data sources 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 Do we have to proceed with the project?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sym typeface="Wingdings" panose="05000000000000000000" pitchFamily="2" charset="2"/>
              </a:rPr>
              <a:t>5. If yes, 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How many people </a:t>
            </a:r>
            <a:r>
              <a:rPr lang="en-IN" sz="3600" dirty="0">
                <a:sym typeface="Wingdings" panose="05000000000000000000" pitchFamily="2" charset="2"/>
              </a:rPr>
              <a:t>will get involved and 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who does what?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600" dirty="0">
                <a:sym typeface="Wingdings" panose="05000000000000000000" pitchFamily="2" charset="2"/>
              </a:rPr>
              <a:t>6. Do we have to </a:t>
            </a:r>
            <a:r>
              <a:rPr lang="en-IN" sz="3600" dirty="0">
                <a:solidFill>
                  <a:srgbClr val="FF0000"/>
                </a:solidFill>
                <a:sym typeface="Wingdings" panose="05000000000000000000" pitchFamily="2" charset="2"/>
              </a:rPr>
              <a:t>recruit people from outside? </a:t>
            </a:r>
            <a:r>
              <a:rPr lang="en-IN" sz="3600" dirty="0">
                <a:sym typeface="Wingdings" panose="05000000000000000000" pitchFamily="2" charset="2"/>
              </a:rPr>
              <a:t> </a:t>
            </a:r>
            <a:r>
              <a:rPr lang="en-IN" sz="3600" dirty="0" smtClean="0">
                <a:sym typeface="Wingdings" panose="05000000000000000000" pitchFamily="2" charset="2"/>
              </a:rPr>
              <a:t>Recruit.</a:t>
            </a:r>
            <a:endParaRPr lang="en-IN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59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Planning a Data Story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dirty="0" smtClean="0"/>
              <a:t>7. Change in plans during the process. </a:t>
            </a:r>
            <a:endParaRPr lang="en-IN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797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Tip: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ym typeface="Wingdings" panose="05000000000000000000" pitchFamily="2" charset="2"/>
              </a:rPr>
              <a:t> </a:t>
            </a:r>
            <a:r>
              <a:rPr lang="en-IN" sz="3600" dirty="0" smtClean="0">
                <a:sym typeface="Wingdings" panose="05000000000000000000" pitchFamily="2" charset="2"/>
              </a:rPr>
              <a:t>If you are alone and your skillset is limited  Do smaller projects. Try to get help from colleagues, Improve your skills. Plan the data story well. Take time.</a:t>
            </a:r>
          </a:p>
          <a:p>
            <a:pPr>
              <a:lnSpc>
                <a:spcPct val="150000"/>
              </a:lnSpc>
            </a:pPr>
            <a:r>
              <a:rPr lang="en-IN" sz="3600" dirty="0" smtClean="0">
                <a:sym typeface="Wingdings" panose="05000000000000000000" pitchFamily="2" charset="2"/>
              </a:rPr>
              <a:t>Skill  Your knowledge in data tools.</a:t>
            </a:r>
            <a:endParaRPr lang="en-IN" sz="3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44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Sometime we will have to build a database that supports our story. It will take time and money</a:t>
            </a:r>
          </a:p>
          <a:p>
            <a:endParaRPr lang="en-IN" dirty="0" smtClean="0"/>
          </a:p>
          <a:p>
            <a:r>
              <a:rPr lang="en-IN" dirty="0" smtClean="0"/>
              <a:t>We can search for a database that already exists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Verification of data – </a:t>
            </a:r>
            <a:r>
              <a:rPr lang="en-IN" dirty="0" smtClean="0"/>
              <a:t>Source, Content. Ask the 5WH to the data.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How, When, What (Methodology), Where, Why (Purpose), Who (Source, who conducted the data collection)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20528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8017</TotalTime>
  <Words>642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Planning a data story, Finding the data and Cleaning and verifying the data</vt:lpstr>
      <vt:lpstr>3 Basic stages of Data Journalism</vt:lpstr>
      <vt:lpstr>Stages of Data Journalism - Elaborated</vt:lpstr>
      <vt:lpstr>Data Journalism pipeline</vt:lpstr>
      <vt:lpstr>Planning a Data Story</vt:lpstr>
      <vt:lpstr>Planning a Data Story</vt:lpstr>
      <vt:lpstr>Planning a Data Story</vt:lpstr>
      <vt:lpstr>Tip:</vt:lpstr>
      <vt:lpstr>Finding the data</vt:lpstr>
      <vt:lpstr>How to find the data?</vt:lpstr>
      <vt:lpstr>How to find the data?</vt:lpstr>
      <vt:lpstr>Common data formats</vt:lpstr>
      <vt:lpstr>Filter (Cleaning, Organizing)</vt:lpstr>
      <vt:lpstr>Filter (Cleaning, Organizing)</vt:lpstr>
      <vt:lpstr>Analysing and visualising</vt:lpstr>
      <vt:lpstr>Communicate</vt:lpstr>
      <vt:lpstr>Crowdsourcing in data journalism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Navaneeth.T.M</dc:creator>
  <cp:lastModifiedBy>Navaneeth.T.M</cp:lastModifiedBy>
  <cp:revision>33</cp:revision>
  <dcterms:created xsi:type="dcterms:W3CDTF">2022-06-21T12:00:12Z</dcterms:created>
  <dcterms:modified xsi:type="dcterms:W3CDTF">2023-06-13T05:50:31Z</dcterms:modified>
</cp:coreProperties>
</file>