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9" r:id="rId2"/>
    <p:sldId id="257" r:id="rId3"/>
    <p:sldId id="280" r:id="rId4"/>
    <p:sldId id="277" r:id="rId5"/>
    <p:sldId id="282" r:id="rId6"/>
    <p:sldId id="28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88FDC-7273-461D-8B5C-5489B116EF4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6F80-A089-48B3-B7F0-7B67023D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1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7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6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5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6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1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1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1A049F-8B91-4813-A426-ED05624D1C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BAA7F5-024E-4EDC-B014-8D6DEAFA96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7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94E4-0299-55C7-E4DC-2646B3B3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D1F0-1130-D558-357E-25392DF54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DE8E-3C46-AB1C-3D43-5F02290C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Human-Wildlife conflict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B250-6785-8E37-7659-8226F52E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400" b="1" dirty="0"/>
              <a:t>What is HWC?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Humans and wildlife are cohabiting in the same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Positive and negative interaction happens with 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unwanted negative interaction between humans and wildlife is termed as HWC.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HWC is also a human-human conflict due to the conflict of interest between the stakeholders.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80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F694-6E69-2327-9107-854056D7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of HWC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8A4B-C146-80AE-74EC-597387D4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00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Including but not limited to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Decrease in forest land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Decrease in the health of existing forest –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u="sng" dirty="0"/>
              <a:t>forest degradation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Plantations</a:t>
            </a:r>
          </a:p>
          <a:p>
            <a:pPr lvl="1"/>
            <a:r>
              <a:rPr lang="en-US" dirty="0"/>
              <a:t>Invasive species</a:t>
            </a:r>
          </a:p>
          <a:p>
            <a:pPr lvl="1"/>
            <a:r>
              <a:rPr lang="en-US" dirty="0"/>
              <a:t>Lack of open forests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Fragmentation</a:t>
            </a:r>
            <a:r>
              <a:rPr lang="en-US" dirty="0"/>
              <a:t> of forest land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Behavioral change in wildlife</a:t>
            </a:r>
            <a:r>
              <a:rPr lang="en-US" dirty="0"/>
              <a:t>(under-studied)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Lack of suitable predators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Drying of water resources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Climate change (understudied)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1F2B-EB92-59DA-AE15-89950B43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56" y="1737360"/>
            <a:ext cx="6175060" cy="4617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3E87B-3882-A078-E73E-DCBD64D856CD}"/>
              </a:ext>
            </a:extLst>
          </p:cNvPr>
          <p:cNvSpPr txBox="1"/>
          <p:nvPr/>
        </p:nvSpPr>
        <p:spPr>
          <a:xfrm>
            <a:off x="5353463" y="6278880"/>
            <a:ext cx="63862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Figure 1: Drivers of increased human-wildlife interface; IUCN(2023)</a:t>
            </a:r>
            <a:endParaRPr lang="en-IN" sz="17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31066-BE46-B70E-02FB-E3A53D0F3437}"/>
              </a:ext>
            </a:extLst>
          </p:cNvPr>
          <p:cNvCxnSpPr/>
          <p:nvPr/>
        </p:nvCxnSpPr>
        <p:spPr>
          <a:xfrm>
            <a:off x="8819535" y="4935794"/>
            <a:ext cx="10422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6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Impacts of Human-wildlife conflict</a:t>
            </a:r>
            <a:endParaRPr dirty="0"/>
          </a:p>
        </p:txBody>
      </p:sp>
      <p:pic>
        <p:nvPicPr>
          <p:cNvPr id="208" name="Google Shape;208;p12" descr="https://lh4.googleusercontent.com/W7W-9xIMgPnAG1MBLgxoDUVyRpkhmS2IsrKhz0mvMKz1AojAsjPURs2SRocRCOoo8mJdh-Ger0O4z9h0Ufz2Z6p5Qpz6Gk3_SiMK4g23yTfy0IRRux3THWQp8Bs3FbmQohOGjmT3zb12VYPlSnI_yQdENBXU5D0EC-yHZzjUGj4TYsCxfb5fI7s8XjglELETwSwA6A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34071"/>
          <a:stretch/>
        </p:blipFill>
        <p:spPr>
          <a:xfrm>
            <a:off x="6126479" y="1774115"/>
            <a:ext cx="4558937" cy="43585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09" name="Google Shape;209;p12"/>
          <p:cNvSpPr txBox="1"/>
          <p:nvPr/>
        </p:nvSpPr>
        <p:spPr>
          <a:xfrm>
            <a:off x="404949" y="6374674"/>
            <a:ext cx="116088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1" dirty="0"/>
              <a:t>Karanth &amp; Treves,2003; FAO, 2005, Manfredo,2008; Woodroffe et. al, 2005;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Barua. M. et. al, 2013; </a:t>
            </a:r>
            <a:r>
              <a:rPr lang="en-US" b="1" dirty="0" err="1"/>
              <a:t>Nyhus</a:t>
            </a:r>
            <a:r>
              <a:rPr lang="en-US" b="1" dirty="0"/>
              <a:t>, 2016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80" y="4044027"/>
            <a:ext cx="4968242" cy="2088682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oogle Shape;210;p12"/>
          <p:cNvGrpSpPr/>
          <p:nvPr/>
        </p:nvGrpSpPr>
        <p:grpSpPr>
          <a:xfrm>
            <a:off x="1407886" y="2221737"/>
            <a:ext cx="3859348" cy="3668557"/>
            <a:chOff x="0" y="447"/>
            <a:chExt cx="3859348" cy="3668557"/>
          </a:xfrm>
        </p:grpSpPr>
        <p:sp>
          <p:nvSpPr>
            <p:cNvPr id="211" name="Google Shape;211;p12"/>
            <p:cNvSpPr/>
            <p:nvPr/>
          </p:nvSpPr>
          <p:spPr>
            <a:xfrm>
              <a:off x="1543739" y="447"/>
              <a:ext cx="2315609" cy="1746931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DECCC">
                <a:alpha val="89803"/>
              </a:srgbClr>
            </a:solidFill>
            <a:ln w="15875" cap="flat" cmpd="sng">
              <a:solidFill>
                <a:srgbClr val="DDEC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2"/>
            <p:cNvSpPr txBox="1"/>
            <p:nvPr/>
          </p:nvSpPr>
          <p:spPr>
            <a:xfrm>
              <a:off x="1543739" y="218813"/>
              <a:ext cx="1660510" cy="131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Crop loss</a:t>
              </a:r>
              <a:endParaRPr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Livestock loss</a:t>
              </a:r>
            </a:p>
            <a:p>
              <a:pPr marL="171450" lvl="1" indent="-171450">
                <a:lnSpc>
                  <a:spcPct val="90000"/>
                </a:lnSpc>
                <a:spcBef>
                  <a:spcPts val="255"/>
                </a:spcBef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lang="en-US" sz="17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Injury and fatality</a:t>
              </a:r>
              <a:endParaRPr lang="en-US" sz="1600"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Habitat loss</a:t>
              </a:r>
              <a:endParaRPr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0" y="447"/>
              <a:ext cx="1543739" cy="1746931"/>
            </a:xfrm>
            <a:prstGeom prst="roundRect">
              <a:avLst>
                <a:gd name="adj" fmla="val 16667"/>
              </a:avLst>
            </a:prstGeom>
            <a:solidFill>
              <a:srgbClr val="98CB3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2"/>
            <p:cNvSpPr txBox="1"/>
            <p:nvPr/>
          </p:nvSpPr>
          <p:spPr>
            <a:xfrm>
              <a:off x="75359" y="75806"/>
              <a:ext cx="1393021" cy="1596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55225" rIns="11047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 impacts</a:t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1543739" y="1922073"/>
              <a:ext cx="2315609" cy="1746931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DECCC">
                <a:alpha val="89803"/>
              </a:srgbClr>
            </a:solidFill>
            <a:ln w="15875" cap="flat" cmpd="sng">
              <a:solidFill>
                <a:srgbClr val="DDEC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2"/>
            <p:cNvSpPr txBox="1"/>
            <p:nvPr/>
          </p:nvSpPr>
          <p:spPr>
            <a:xfrm>
              <a:off x="1543739" y="2140439"/>
              <a:ext cx="1660510" cy="131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t" anchorCtr="0">
              <a:noAutofit/>
            </a:bodyPr>
            <a:lstStyle/>
            <a:p>
              <a:pPr marL="0"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endParaRPr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0" y="1922073"/>
              <a:ext cx="1543739" cy="1746931"/>
            </a:xfrm>
            <a:prstGeom prst="roundRect">
              <a:avLst>
                <a:gd name="adj" fmla="val 16667"/>
              </a:avLst>
            </a:prstGeom>
            <a:solidFill>
              <a:srgbClr val="98CB3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2"/>
            <p:cNvSpPr txBox="1"/>
            <p:nvPr/>
          </p:nvSpPr>
          <p:spPr>
            <a:xfrm>
              <a:off x="75359" y="1997432"/>
              <a:ext cx="1393021" cy="1596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55225" rIns="11047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Indirect impacts</a:t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41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2E74-4ECA-18CF-32FC-1800E80B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Levels of conflict </a:t>
            </a:r>
            <a:r>
              <a:rPr lang="en-US" dirty="0"/>
              <a:t>– solutions should be made by realizing the level of conflict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988CE-60D2-4890-152D-9F2E9BC7C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643" t="-7368" r="643" b="7368"/>
          <a:stretch/>
        </p:blipFill>
        <p:spPr>
          <a:xfrm>
            <a:off x="2380390" y="1629953"/>
            <a:ext cx="7492180" cy="4136729"/>
          </a:xfrm>
        </p:spPr>
      </p:pic>
    </p:spTree>
    <p:extLst>
      <p:ext uri="{BB962C8B-B14F-4D97-AF65-F5344CB8AC3E}">
        <p14:creationId xmlns:p14="http://schemas.microsoft.com/office/powerpoint/2010/main" val="132272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B279-2824-4C95-F4DA-B87AF4AD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measures followed in Kerala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684-C2B3-300C-4951-721F7DD1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Mitigative actions carried out by individuals, and the forest department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Deterrents – audio, sensory deterrents (torching lights, use of sounds,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Elephant proof trenches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Fencing – Electric fencing, Solar fencing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Bio fencing – certain species of plants, Bee-hive fencing (not widely used)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Rock walls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Alert systems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29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FCA-F298-4FF6-0D41-2E131C8B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conflicts increasing in Kerala?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A28F-8C0C-363C-023D-4AE06A8B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HWC is a site-specific issue; </a:t>
            </a:r>
            <a:r>
              <a:rPr lang="en-US" dirty="0"/>
              <a:t>Each region has specific reasons – historic, geographic reasons, attitude of humans, and more</a:t>
            </a:r>
            <a:endParaRPr lang="en-IN" dirty="0"/>
          </a:p>
          <a:p>
            <a:r>
              <a:rPr lang="en-IN" dirty="0"/>
              <a:t>Reporting has increased – could be because of increased awareness, and ease of applying (online)</a:t>
            </a:r>
          </a:p>
          <a:p>
            <a:r>
              <a:rPr lang="en-IN" dirty="0"/>
              <a:t>Delay in compensation payment</a:t>
            </a:r>
          </a:p>
          <a:p>
            <a:r>
              <a:rPr lang="en-IN" dirty="0"/>
              <a:t>Existing mitigation measures are not well-maintained (fences, trenches, etc.)</a:t>
            </a:r>
          </a:p>
          <a:p>
            <a:r>
              <a:rPr lang="en-IN" dirty="0"/>
              <a:t>Increased friction between the forest department and forest-proximate people.</a:t>
            </a:r>
          </a:p>
          <a:p>
            <a:r>
              <a:rPr lang="en-IN" dirty="0"/>
              <a:t>In Kerala, the landscapes adjacent to the forest are a mosaic of forest land, human settlements, and agricultural fields.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96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ACA0-054D-1BA8-19C4-8384DA25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comings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C718-942F-3D4C-6562-74A8B5A5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910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355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Background</vt:lpstr>
      <vt:lpstr>Human-Wildlife conflict</vt:lpstr>
      <vt:lpstr>Reasons of HWC</vt:lpstr>
      <vt:lpstr>Impacts of Human-wildlife conflict</vt:lpstr>
      <vt:lpstr>Levels of conflict – solutions should be made by realizing the level of conflict</vt:lpstr>
      <vt:lpstr>Mitigation measures followed in Kerala</vt:lpstr>
      <vt:lpstr>Are conflicts increasing in Kerala?</vt:lpstr>
      <vt:lpstr>Short comings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medha sundar</dc:creator>
  <cp:lastModifiedBy>medha sundar</cp:lastModifiedBy>
  <cp:revision>8</cp:revision>
  <dcterms:created xsi:type="dcterms:W3CDTF">2025-03-12T19:19:24Z</dcterms:created>
  <dcterms:modified xsi:type="dcterms:W3CDTF">2025-03-12T20:27:08Z</dcterms:modified>
</cp:coreProperties>
</file>