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58" r:id="rId6"/>
    <p:sldId id="266" r:id="rId7"/>
    <p:sldId id="265" r:id="rId8"/>
    <p:sldId id="263" r:id="rId9"/>
    <p:sldId id="264"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1"/>
    <p:restoredTop sz="85744"/>
  </p:normalViewPr>
  <p:slideViewPr>
    <p:cSldViewPr snapToGrid="0">
      <p:cViewPr varScale="1">
        <p:scale>
          <a:sx n="106" d="100"/>
          <a:sy n="10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5EA4D-77B2-BF4F-9682-9AA80355B260}"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E1533-A239-9247-AFAD-35CF784FA59E}" type="slidenum">
              <a:rPr lang="en-US" smtClean="0"/>
              <a:t>‹#›</a:t>
            </a:fld>
            <a:endParaRPr lang="en-US"/>
          </a:p>
        </p:txBody>
      </p:sp>
    </p:spTree>
    <p:extLst>
      <p:ext uri="{BB962C8B-B14F-4D97-AF65-F5344CB8AC3E}">
        <p14:creationId xmlns:p14="http://schemas.microsoft.com/office/powerpoint/2010/main" val="328341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Section:</a:t>
            </a:r>
          </a:p>
          <a:p>
            <a:r>
              <a:rPr lang="en-US" dirty="0"/>
              <a:t>- Performs an Overlapped Short-Time Fast Fourier Transform (ST-FFT).</a:t>
            </a:r>
          </a:p>
          <a:p>
            <a:r>
              <a:rPr lang="en-US" dirty="0"/>
              <a:t>- Breaks down the audio signal into its frequency components over short time windows.</a:t>
            </a:r>
          </a:p>
          <a:p>
            <a:r>
              <a:rPr lang="en-US" dirty="0"/>
              <a:t>- Typically uses a smaller hop size for the analysis, which means it processes fewer samples at a time but with overlapping segments.</a:t>
            </a:r>
          </a:p>
          <a:p>
            <a:endParaRPr lang="en-US" dirty="0"/>
          </a:p>
          <a:p>
            <a:r>
              <a:rPr lang="en-US" dirty="0"/>
              <a:t>Synthesis Section:</a:t>
            </a:r>
          </a:p>
          <a:p>
            <a:r>
              <a:rPr lang="en-US" dirty="0"/>
              <a:t>- Performs an Overlapped Inverse Short-Time Fast Fourier Transform (IST-FFT).</a:t>
            </a:r>
          </a:p>
          <a:p>
            <a:r>
              <a:rPr lang="en-US" dirty="0"/>
              <a:t>- Reconstructs the audio signal from the modified frequency domain representation obtained during the analysis.</a:t>
            </a:r>
          </a:p>
          <a:p>
            <a:r>
              <a:rPr lang="en-US" dirty="0"/>
              <a:t>- Uses a larger hop size compared to the analysis section for the overlap-add operation.</a:t>
            </a:r>
          </a:p>
          <a:p>
            <a:r>
              <a:rPr lang="en-US" dirty="0"/>
              <a:t>- This larger hop size results in more samples at the output than at the input, preserving the frequency content but altering the duration of the signal.</a:t>
            </a:r>
          </a:p>
          <a:p>
            <a:endParaRPr lang="en-US" dirty="0"/>
          </a:p>
          <a:p>
            <a:r>
              <a:rPr lang="en-US" dirty="0"/>
              <a:t>Time Stretching:</a:t>
            </a:r>
          </a:p>
          <a:p>
            <a:r>
              <a:rPr lang="en-US" dirty="0"/>
              <a:t>- The phase vocoder's larger hop size during synthesis results in an output signal that has more samples than the original input but maintains the same frequency content.</a:t>
            </a:r>
          </a:p>
          <a:p>
            <a:r>
              <a:rPr lang="en-US" dirty="0"/>
              <a:t>- To perform time stretching, the synthesized signal with more samples can be played back at a higher sample rate without altering the frequency content.</a:t>
            </a:r>
          </a:p>
          <a:p>
            <a:r>
              <a:rPr lang="en-US" dirty="0"/>
              <a:t>- Increasing the sample rate while maintaining the original duration results in a signal with a higher pitch.</a:t>
            </a:r>
          </a:p>
          <a:p>
            <a:endParaRPr lang="en-US" dirty="0"/>
          </a:p>
          <a:p>
            <a:r>
              <a:rPr lang="en-US" dirty="0"/>
              <a:t>Pitch Scaling:</a:t>
            </a:r>
          </a:p>
          <a:p>
            <a:r>
              <a:rPr lang="en-US" dirty="0"/>
              <a:t>- By playing back the time-stretched signal at a higher sample rate, the duration remains the same as the original signal but with an increased pitch.</a:t>
            </a:r>
          </a:p>
          <a:p>
            <a:r>
              <a:rPr lang="en-US" dirty="0"/>
              <a:t>- Pitch scaling is achieved by altering the playback speed (sample rate) of the time-stretched signal while keeping the duration constant.</a:t>
            </a:r>
          </a:p>
          <a:p>
            <a:endParaRPr lang="en-US" dirty="0"/>
          </a:p>
        </p:txBody>
      </p:sp>
      <p:sp>
        <p:nvSpPr>
          <p:cNvPr id="4" name="Slide Number Placeholder 3"/>
          <p:cNvSpPr>
            <a:spLocks noGrp="1"/>
          </p:cNvSpPr>
          <p:nvPr>
            <p:ph type="sldNum" sz="quarter" idx="5"/>
          </p:nvPr>
        </p:nvSpPr>
        <p:spPr/>
        <p:txBody>
          <a:bodyPr/>
          <a:lstStyle/>
          <a:p>
            <a:fld id="{BADE1533-A239-9247-AFAD-35CF784FA59E}" type="slidenum">
              <a:rPr lang="en-US" smtClean="0"/>
              <a:t>7</a:t>
            </a:fld>
            <a:endParaRPr lang="en-US"/>
          </a:p>
        </p:txBody>
      </p:sp>
    </p:spTree>
    <p:extLst>
      <p:ext uri="{BB962C8B-B14F-4D97-AF65-F5344CB8AC3E}">
        <p14:creationId xmlns:p14="http://schemas.microsoft.com/office/powerpoint/2010/main" val="132668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D378-FFBE-4836-9CC6-156DFD7DA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941E33-37EA-1D8A-4937-BC6D4FE0E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E4BABC-8877-C386-C326-D17CA3E4486E}"/>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5" name="Footer Placeholder 4">
            <a:extLst>
              <a:ext uri="{FF2B5EF4-FFF2-40B4-BE49-F238E27FC236}">
                <a16:creationId xmlns:a16="http://schemas.microsoft.com/office/drawing/2014/main" id="{8C991261-84C9-E77F-A946-49996A57D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9D9D2-29B3-C1C2-D246-C4CCA9D63421}"/>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274342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2960-009B-7822-1DFB-0A86B76F68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549B7F-3CB7-5C97-B535-0E919A170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3F0A9-19B5-C748-BECA-58ED7EFF91E7}"/>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5" name="Footer Placeholder 4">
            <a:extLst>
              <a:ext uri="{FF2B5EF4-FFF2-40B4-BE49-F238E27FC236}">
                <a16:creationId xmlns:a16="http://schemas.microsoft.com/office/drawing/2014/main" id="{3D214C77-6884-CEE2-662D-615271579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67FF8-9B3B-C445-7BE3-25883AD35AB3}"/>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258684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C9AFB-5CE8-B7FB-7EFA-01C4B5637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D6ADA-95D5-E38B-01CA-64CEE43E6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5CF68-4FE2-7713-4BDC-FC6381D9B473}"/>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5" name="Footer Placeholder 4">
            <a:extLst>
              <a:ext uri="{FF2B5EF4-FFF2-40B4-BE49-F238E27FC236}">
                <a16:creationId xmlns:a16="http://schemas.microsoft.com/office/drawing/2014/main" id="{257F75B5-4406-268F-0CDB-06BA858A4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26C1D-82DB-ED9F-FF35-3289DF7B4520}"/>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329611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E5EB-083F-E9CB-FE60-39710B91C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A5B9C-EB1F-15E1-B9BA-3D0CB0F2D5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B9858-015A-8388-27C9-351714EE4A1E}"/>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5" name="Footer Placeholder 4">
            <a:extLst>
              <a:ext uri="{FF2B5EF4-FFF2-40B4-BE49-F238E27FC236}">
                <a16:creationId xmlns:a16="http://schemas.microsoft.com/office/drawing/2014/main" id="{930114E2-5176-9006-F617-C4F3F3D0D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7415E-339B-0521-3B67-B0928C65DED3}"/>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238820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70D4-4207-D008-FD64-D8AEAE63B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DCC83-3E79-9B93-F656-DA9E4FE324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C5DE35-3C48-C3D5-8FBA-773F8231DA45}"/>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5" name="Footer Placeholder 4">
            <a:extLst>
              <a:ext uri="{FF2B5EF4-FFF2-40B4-BE49-F238E27FC236}">
                <a16:creationId xmlns:a16="http://schemas.microsoft.com/office/drawing/2014/main" id="{17046C09-EE12-A8A1-C313-563E75366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46C20-5BF0-B66A-D992-C98CDDC08240}"/>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126161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7724-C3B1-4AF6-03CB-238932083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70D58-4435-6D69-890F-30B12342E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5ABDB9-5898-2BC9-318C-E6AD41B52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C9CBB9-2642-FE6E-2CE3-5B7004063DE6}"/>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6" name="Footer Placeholder 5">
            <a:extLst>
              <a:ext uri="{FF2B5EF4-FFF2-40B4-BE49-F238E27FC236}">
                <a16:creationId xmlns:a16="http://schemas.microsoft.com/office/drawing/2014/main" id="{B1D0D082-29D5-9BDD-37B4-B2CB4918E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8B263-795C-1ADC-319A-D8EB3B4164C4}"/>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42142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6291-A041-7FC2-0ADE-22C81CD82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2EDA7-EBA1-1F9D-8613-183334534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AA0BC-AAB2-B954-47DB-2E290B0D2D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B1B0D4-C931-4C55-55D7-71AA744E7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22C038-1DAF-3A65-2C92-31D2D0F9C3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743A5-CDCC-A2CA-3C2A-ECD64699B117}"/>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8" name="Footer Placeholder 7">
            <a:extLst>
              <a:ext uri="{FF2B5EF4-FFF2-40B4-BE49-F238E27FC236}">
                <a16:creationId xmlns:a16="http://schemas.microsoft.com/office/drawing/2014/main" id="{4307E7AF-24DE-1F41-112F-89C5238A1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D9AF05-7502-0CD5-0D43-B8630C5642BA}"/>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328359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CDFE-B3AD-12A1-AC43-AD14DF2ACF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E63AB7-90DB-7C23-D632-088F61D8D88A}"/>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4" name="Footer Placeholder 3">
            <a:extLst>
              <a:ext uri="{FF2B5EF4-FFF2-40B4-BE49-F238E27FC236}">
                <a16:creationId xmlns:a16="http://schemas.microsoft.com/office/drawing/2014/main" id="{D29C653F-ECF2-ACE8-BF49-C23AEE13FA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27C99-9760-46E0-CDF0-CCE06E57FCA9}"/>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14351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B8313-60D2-A0D7-3F80-E446A244A6DC}"/>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3" name="Footer Placeholder 2">
            <a:extLst>
              <a:ext uri="{FF2B5EF4-FFF2-40B4-BE49-F238E27FC236}">
                <a16:creationId xmlns:a16="http://schemas.microsoft.com/office/drawing/2014/main" id="{979078C8-73EA-579D-E766-136DF1434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06A697-EEBE-0AE4-E733-711277691C7F}"/>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335458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B32F-FB22-7668-908F-F8DE2879E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5DFB3-B974-6BDC-2E27-140418F56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75F25-C4DB-539A-E776-F84632F58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D0528-2FBB-110E-6D1C-1B67412F1DA9}"/>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6" name="Footer Placeholder 5">
            <a:extLst>
              <a:ext uri="{FF2B5EF4-FFF2-40B4-BE49-F238E27FC236}">
                <a16:creationId xmlns:a16="http://schemas.microsoft.com/office/drawing/2014/main" id="{2D9593B2-0FD4-E561-B9CA-EB6A13EC8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32918-7E02-C54D-4671-08617B1335B4}"/>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251304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82-BF52-6A79-88E9-7F38D322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1058D2-0023-AA15-8500-6949A2F4D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1B95B6-16D8-9E56-7F7A-DDEF30319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C9D4E-3FC2-7B6D-DA45-92DD5583E0DD}"/>
              </a:ext>
            </a:extLst>
          </p:cNvPr>
          <p:cNvSpPr>
            <a:spLocks noGrp="1"/>
          </p:cNvSpPr>
          <p:nvPr>
            <p:ph type="dt" sz="half" idx="10"/>
          </p:nvPr>
        </p:nvSpPr>
        <p:spPr/>
        <p:txBody>
          <a:bodyPr/>
          <a:lstStyle/>
          <a:p>
            <a:fld id="{19455B3B-0F8C-1A47-8D95-E82575662874}" type="datetimeFigureOut">
              <a:rPr lang="en-US" smtClean="0"/>
              <a:t>11/30/23</a:t>
            </a:fld>
            <a:endParaRPr lang="en-US"/>
          </a:p>
        </p:txBody>
      </p:sp>
      <p:sp>
        <p:nvSpPr>
          <p:cNvPr id="6" name="Footer Placeholder 5">
            <a:extLst>
              <a:ext uri="{FF2B5EF4-FFF2-40B4-BE49-F238E27FC236}">
                <a16:creationId xmlns:a16="http://schemas.microsoft.com/office/drawing/2014/main" id="{D486088E-628B-A0ED-0F9B-5B68698D9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6C7B2-BE8F-7CFE-2131-11A5D93A76E9}"/>
              </a:ext>
            </a:extLst>
          </p:cNvPr>
          <p:cNvSpPr>
            <a:spLocks noGrp="1"/>
          </p:cNvSpPr>
          <p:nvPr>
            <p:ph type="sldNum" sz="quarter" idx="12"/>
          </p:nvPr>
        </p:nvSpPr>
        <p:spPr/>
        <p:txBody>
          <a:bodyPr/>
          <a:lstStyle/>
          <a:p>
            <a:fld id="{BA7FE666-88F6-FF4C-A6DC-899EE3F2D31F}" type="slidenum">
              <a:rPr lang="en-US" smtClean="0"/>
              <a:t>‹#›</a:t>
            </a:fld>
            <a:endParaRPr lang="en-US"/>
          </a:p>
        </p:txBody>
      </p:sp>
    </p:spTree>
    <p:extLst>
      <p:ext uri="{BB962C8B-B14F-4D97-AF65-F5344CB8AC3E}">
        <p14:creationId xmlns:p14="http://schemas.microsoft.com/office/powerpoint/2010/main" val="350343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77CBC-0827-669A-02EC-1CF5B183A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0F18A-86DC-9E59-0536-808285C416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44FD-9F84-414C-A0FA-69CCE261F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55B3B-0F8C-1A47-8D95-E82575662874}" type="datetimeFigureOut">
              <a:rPr lang="en-US" smtClean="0"/>
              <a:t>11/30/23</a:t>
            </a:fld>
            <a:endParaRPr lang="en-US"/>
          </a:p>
        </p:txBody>
      </p:sp>
      <p:sp>
        <p:nvSpPr>
          <p:cNvPr id="5" name="Footer Placeholder 4">
            <a:extLst>
              <a:ext uri="{FF2B5EF4-FFF2-40B4-BE49-F238E27FC236}">
                <a16:creationId xmlns:a16="http://schemas.microsoft.com/office/drawing/2014/main" id="{ACEF6777-4C45-5AE4-992C-84ED7E276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B39A-B794-54ED-37D3-B4EEF1181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FE666-88F6-FF4C-A6DC-899EE3F2D31F}" type="slidenum">
              <a:rPr lang="en-US" smtClean="0"/>
              <a:t>‹#›</a:t>
            </a:fld>
            <a:endParaRPr lang="en-US"/>
          </a:p>
        </p:txBody>
      </p:sp>
    </p:spTree>
    <p:extLst>
      <p:ext uri="{BB962C8B-B14F-4D97-AF65-F5344CB8AC3E}">
        <p14:creationId xmlns:p14="http://schemas.microsoft.com/office/powerpoint/2010/main" val="151740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DE5-D3C4-7F32-181E-C4C3FF1B8DB5}"/>
              </a:ext>
            </a:extLst>
          </p:cNvPr>
          <p:cNvSpPr>
            <a:spLocks noGrp="1"/>
          </p:cNvSpPr>
          <p:nvPr>
            <p:ph type="ctrTitle"/>
          </p:nvPr>
        </p:nvSpPr>
        <p:spPr>
          <a:xfrm>
            <a:off x="1524000" y="1584582"/>
            <a:ext cx="9144000" cy="992050"/>
          </a:xfrm>
        </p:spPr>
        <p:txBody>
          <a:bodyPr>
            <a:normAutofit/>
          </a:bodyPr>
          <a:lstStyle/>
          <a:p>
            <a:r>
              <a:rPr lang="en-US" dirty="0">
                <a:solidFill>
                  <a:srgbClr val="002060"/>
                </a:solidFill>
              </a:rPr>
              <a:t>Voice Glider Plugin</a:t>
            </a:r>
          </a:p>
        </p:txBody>
      </p:sp>
      <p:sp>
        <p:nvSpPr>
          <p:cNvPr id="3" name="Subtitle 2">
            <a:extLst>
              <a:ext uri="{FF2B5EF4-FFF2-40B4-BE49-F238E27FC236}">
                <a16:creationId xmlns:a16="http://schemas.microsoft.com/office/drawing/2014/main" id="{D0546E95-EA77-1B6D-DF41-94628B3E0F8B}"/>
              </a:ext>
            </a:extLst>
          </p:cNvPr>
          <p:cNvSpPr>
            <a:spLocks noGrp="1"/>
          </p:cNvSpPr>
          <p:nvPr>
            <p:ph type="subTitle" idx="1"/>
          </p:nvPr>
        </p:nvSpPr>
        <p:spPr>
          <a:xfrm>
            <a:off x="1524000" y="2860383"/>
            <a:ext cx="9144000" cy="686933"/>
          </a:xfrm>
        </p:spPr>
        <p:txBody>
          <a:bodyPr/>
          <a:lstStyle/>
          <a:p>
            <a:r>
              <a:rPr lang="en-US" dirty="0"/>
              <a:t>(Phase Vocoder Implementation for the pitch shifting) </a:t>
            </a:r>
          </a:p>
          <a:p>
            <a:endParaRPr lang="en-US" dirty="0"/>
          </a:p>
          <a:p>
            <a:endParaRPr lang="en-US" dirty="0"/>
          </a:p>
          <a:p>
            <a:endParaRPr lang="en-US" dirty="0"/>
          </a:p>
        </p:txBody>
      </p:sp>
      <p:sp>
        <p:nvSpPr>
          <p:cNvPr id="4" name="TextBox 3">
            <a:extLst>
              <a:ext uri="{FF2B5EF4-FFF2-40B4-BE49-F238E27FC236}">
                <a16:creationId xmlns:a16="http://schemas.microsoft.com/office/drawing/2014/main" id="{512039C8-D7E0-097E-D853-DF81FDA7C435}"/>
              </a:ext>
            </a:extLst>
          </p:cNvPr>
          <p:cNvSpPr txBox="1"/>
          <p:nvPr/>
        </p:nvSpPr>
        <p:spPr>
          <a:xfrm>
            <a:off x="3091541" y="4405690"/>
            <a:ext cx="5666551" cy="1477328"/>
          </a:xfrm>
          <a:prstGeom prst="rect">
            <a:avLst/>
          </a:prstGeom>
          <a:noFill/>
        </p:spPr>
        <p:txBody>
          <a:bodyPr wrap="none" rtlCol="0">
            <a:spAutoFit/>
          </a:bodyPr>
          <a:lstStyle/>
          <a:p>
            <a:pPr algn="ctr"/>
            <a:r>
              <a:rPr lang="en-US" kern="100" dirty="0">
                <a:latin typeface="Calibri" panose="020F0502020204030204" pitchFamily="34" charset="0"/>
                <a:ea typeface="Calibri" panose="020F0502020204030204" pitchFamily="34" charset="0"/>
                <a:cs typeface="Times New Roman" panose="02020603050405020304" pitchFamily="18" charset="0"/>
              </a:rPr>
              <a:t>Presented by</a:t>
            </a:r>
          </a:p>
          <a:p>
            <a:pPr algn="ctr"/>
            <a:r>
              <a:rPr lang="en-US" kern="100" dirty="0">
                <a:latin typeface="Calibri" panose="020F0502020204030204" pitchFamily="34" charset="0"/>
                <a:ea typeface="Calibri" panose="020F0502020204030204" pitchFamily="34" charset="0"/>
                <a:cs typeface="Times New Roman" panose="02020603050405020304" pitchFamily="18" charset="0"/>
              </a:rPr>
              <a:t>Navaneeth Suresh Kumar</a:t>
            </a:r>
          </a:p>
          <a:p>
            <a:pPr algn="ctr"/>
            <a:r>
              <a:rPr lang="en-US" kern="100" dirty="0">
                <a:latin typeface="Calibri" panose="020F0502020204030204" pitchFamily="34" charset="0"/>
                <a:cs typeface="Times New Roman" panose="02020603050405020304" pitchFamily="18" charset="0"/>
              </a:rPr>
              <a:t>MS Music Engineering Student | Frost School of Music UM</a:t>
            </a:r>
          </a:p>
          <a:p>
            <a:pPr algn="ctr"/>
            <a:r>
              <a:rPr lang="en-US" kern="100" dirty="0">
                <a:latin typeface="Calibri" panose="020F0502020204030204" pitchFamily="34" charset="0"/>
                <a:cs typeface="Times New Roman" panose="02020603050405020304" pitchFamily="18" charset="0"/>
              </a:rPr>
              <a:t>Email : nss147@miami.edu</a:t>
            </a:r>
          </a:p>
          <a:p>
            <a:pPr algn="ctr"/>
            <a:r>
              <a:rPr lang="en-US" kern="100" dirty="0">
                <a:latin typeface="Calibri" panose="020F0502020204030204" pitchFamily="34" charset="0"/>
                <a:cs typeface="Times New Roman" panose="02020603050405020304" pitchFamily="18" charset="0"/>
              </a:rPr>
              <a:t>2022-2024 batch</a:t>
            </a:r>
          </a:p>
        </p:txBody>
      </p:sp>
    </p:spTree>
    <p:extLst>
      <p:ext uri="{BB962C8B-B14F-4D97-AF65-F5344CB8AC3E}">
        <p14:creationId xmlns:p14="http://schemas.microsoft.com/office/powerpoint/2010/main" val="164297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0D2D-E97A-F4B6-92EA-F58DB922D8ED}"/>
              </a:ext>
            </a:extLst>
          </p:cNvPr>
          <p:cNvSpPr>
            <a:spLocks noGrp="1"/>
          </p:cNvSpPr>
          <p:nvPr>
            <p:ph type="title"/>
          </p:nvPr>
        </p:nvSpPr>
        <p:spPr/>
        <p:txBody>
          <a:bodyPr/>
          <a:lstStyle/>
          <a:p>
            <a:r>
              <a:rPr lang="en-US" b="1" dirty="0">
                <a:solidFill>
                  <a:srgbClr val="002060"/>
                </a:solidFill>
              </a:rPr>
              <a:t>Feedbacks</a:t>
            </a:r>
          </a:p>
        </p:txBody>
      </p:sp>
      <p:sp>
        <p:nvSpPr>
          <p:cNvPr id="3" name="Content Placeholder 2">
            <a:extLst>
              <a:ext uri="{FF2B5EF4-FFF2-40B4-BE49-F238E27FC236}">
                <a16:creationId xmlns:a16="http://schemas.microsoft.com/office/drawing/2014/main" id="{05ADA8DE-7B2D-2548-7BAA-DC49B9437CC4}"/>
              </a:ext>
            </a:extLst>
          </p:cNvPr>
          <p:cNvSpPr>
            <a:spLocks noGrp="1"/>
          </p:cNvSpPr>
          <p:nvPr>
            <p:ph idx="1"/>
          </p:nvPr>
        </p:nvSpPr>
        <p:spPr>
          <a:xfrm>
            <a:off x="702365" y="1507573"/>
            <a:ext cx="10853531" cy="4985302"/>
          </a:xfrm>
        </p:spPr>
        <p:txBody>
          <a:bodyPr>
            <a:normAutofit fontScale="85000" lnSpcReduction="20000"/>
          </a:bodyPr>
          <a:lstStyle/>
          <a:p>
            <a:pPr marL="0" indent="0">
              <a:buNone/>
            </a:pPr>
            <a:r>
              <a:rPr lang="en-US" sz="2900" b="1" dirty="0">
                <a:solidFill>
                  <a:srgbClr val="0070C0"/>
                </a:solidFill>
              </a:rPr>
              <a:t>User 1</a:t>
            </a:r>
          </a:p>
          <a:p>
            <a:pPr marL="0" indent="0">
              <a:buNone/>
            </a:pPr>
            <a:r>
              <a:rPr lang="en-US" sz="1900" dirty="0"/>
              <a:t>Can be provided frequency shift as Semitones </a:t>
            </a:r>
          </a:p>
          <a:p>
            <a:pPr marL="0" indent="0">
              <a:buNone/>
            </a:pPr>
            <a:r>
              <a:rPr lang="en-US" sz="1900" dirty="0"/>
              <a:t>Easy to use</a:t>
            </a:r>
          </a:p>
          <a:p>
            <a:pPr marL="0" indent="0">
              <a:buNone/>
            </a:pPr>
            <a:r>
              <a:rPr lang="en-US" sz="1900" dirty="0"/>
              <a:t>Can include a output level indicator</a:t>
            </a:r>
          </a:p>
          <a:p>
            <a:pPr marL="0" indent="0">
              <a:buNone/>
            </a:pPr>
            <a:endParaRPr lang="en-US" sz="1600" dirty="0"/>
          </a:p>
          <a:p>
            <a:pPr marL="0" indent="0">
              <a:buNone/>
            </a:pPr>
            <a:r>
              <a:rPr lang="en-US" sz="2600" b="1" dirty="0">
                <a:solidFill>
                  <a:srgbClr val="0070C0"/>
                </a:solidFill>
              </a:rPr>
              <a:t>User 2</a:t>
            </a:r>
          </a:p>
          <a:p>
            <a:pPr marL="0" indent="0">
              <a:buNone/>
            </a:pPr>
            <a:r>
              <a:rPr lang="en-US" sz="1900" dirty="0"/>
              <a:t>Cool UI! Good design</a:t>
            </a:r>
          </a:p>
          <a:p>
            <a:pPr marL="0" indent="0">
              <a:buNone/>
            </a:pPr>
            <a:r>
              <a:rPr lang="en-US" sz="1900" dirty="0"/>
              <a:t>Can be used for movies to create sound effects. (Especially for cartoon characters!)</a:t>
            </a:r>
          </a:p>
          <a:p>
            <a:pPr marL="0" indent="0">
              <a:buNone/>
            </a:pPr>
            <a:r>
              <a:rPr lang="en-US" sz="1900" dirty="0"/>
              <a:t>Can be used for EDMs</a:t>
            </a:r>
          </a:p>
          <a:p>
            <a:pPr marL="0" indent="0">
              <a:buNone/>
            </a:pPr>
            <a:endParaRPr lang="en-US" sz="1600" dirty="0"/>
          </a:p>
          <a:p>
            <a:pPr marL="0" indent="0">
              <a:buNone/>
            </a:pPr>
            <a:r>
              <a:rPr lang="en-US" sz="2600" b="1" dirty="0">
                <a:solidFill>
                  <a:srgbClr val="0070C0"/>
                </a:solidFill>
              </a:rPr>
              <a:t>User 3</a:t>
            </a:r>
          </a:p>
          <a:p>
            <a:pPr marL="0" indent="0">
              <a:buNone/>
            </a:pPr>
            <a:r>
              <a:rPr lang="en-US" sz="1900" dirty="0"/>
              <a:t>Use FFT library for a better quality output</a:t>
            </a:r>
          </a:p>
          <a:p>
            <a:pPr marL="0" indent="0">
              <a:buNone/>
            </a:pPr>
            <a:r>
              <a:rPr lang="en-US" sz="1900" dirty="0"/>
              <a:t>Good Design</a:t>
            </a:r>
          </a:p>
          <a:p>
            <a:pPr marL="0" indent="0">
              <a:buNone/>
            </a:pPr>
            <a:r>
              <a:rPr lang="en-US" sz="1900" dirty="0"/>
              <a:t>Distortion is powerful. Can be lighter.</a:t>
            </a:r>
            <a:endParaRPr lang="en-US" sz="3300" b="1" dirty="0">
              <a:solidFill>
                <a:srgbClr val="0070C0"/>
              </a:solidFill>
            </a:endParaRPr>
          </a:p>
          <a:p>
            <a:pPr marL="0" indent="0">
              <a:buNone/>
            </a:pPr>
            <a:br>
              <a:rPr lang="en-US" sz="1800" dirty="0"/>
            </a:br>
            <a:endParaRPr lang="en-US" sz="1800" dirty="0"/>
          </a:p>
          <a:p>
            <a:pPr marL="0" indent="0">
              <a:buNone/>
            </a:pPr>
            <a:endParaRPr lang="en-US" sz="1800" dirty="0"/>
          </a:p>
        </p:txBody>
      </p:sp>
    </p:spTree>
    <p:extLst>
      <p:ext uri="{BB962C8B-B14F-4D97-AF65-F5344CB8AC3E}">
        <p14:creationId xmlns:p14="http://schemas.microsoft.com/office/powerpoint/2010/main" val="186771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BD95-745A-D9E4-69BA-56349906D74A}"/>
              </a:ext>
            </a:extLst>
          </p:cNvPr>
          <p:cNvSpPr>
            <a:spLocks noGrp="1"/>
          </p:cNvSpPr>
          <p:nvPr>
            <p:ph type="title"/>
          </p:nvPr>
        </p:nvSpPr>
        <p:spPr>
          <a:xfrm>
            <a:off x="1676400" y="69145"/>
            <a:ext cx="10515600" cy="1325563"/>
          </a:xfrm>
        </p:spPr>
        <p:txBody>
          <a:bodyPr/>
          <a:lstStyle/>
          <a:p>
            <a:r>
              <a:rPr lang="en-US" b="1" dirty="0">
                <a:solidFill>
                  <a:srgbClr val="002060"/>
                </a:solidFill>
              </a:rPr>
              <a:t>Where I can use this plugin?</a:t>
            </a:r>
          </a:p>
        </p:txBody>
      </p:sp>
      <p:sp>
        <p:nvSpPr>
          <p:cNvPr id="3" name="Content Placeholder 2">
            <a:extLst>
              <a:ext uri="{FF2B5EF4-FFF2-40B4-BE49-F238E27FC236}">
                <a16:creationId xmlns:a16="http://schemas.microsoft.com/office/drawing/2014/main" id="{78C6BAB9-E943-809C-D73E-3C0F9D2BBA20}"/>
              </a:ext>
            </a:extLst>
          </p:cNvPr>
          <p:cNvSpPr>
            <a:spLocks noGrp="1"/>
          </p:cNvSpPr>
          <p:nvPr>
            <p:ph idx="1"/>
          </p:nvPr>
        </p:nvSpPr>
        <p:spPr>
          <a:xfrm>
            <a:off x="838200" y="1331981"/>
            <a:ext cx="10515600" cy="2590661"/>
          </a:xfrm>
        </p:spPr>
        <p:txBody>
          <a:bodyPr>
            <a:normAutofit fontScale="62500" lnSpcReduction="20000"/>
          </a:bodyPr>
          <a:lstStyle/>
          <a:p>
            <a:r>
              <a:rPr lang="en-US" dirty="0"/>
              <a:t>Music production : Electronic music and ambient music</a:t>
            </a:r>
          </a:p>
          <a:p>
            <a:r>
              <a:rPr lang="en-US" dirty="0"/>
              <a:t>To create cool vocal chops or vocal effects</a:t>
            </a:r>
          </a:p>
          <a:p>
            <a:r>
              <a:rPr lang="en-US" dirty="0"/>
              <a:t>Cartoons, Animations and films to manipulate the voice according to the character.</a:t>
            </a:r>
          </a:p>
          <a:p>
            <a:r>
              <a:rPr lang="en-US" dirty="0"/>
              <a:t>Sound Design and use to manipulate audio recording or voice recording</a:t>
            </a:r>
          </a:p>
          <a:p>
            <a:r>
              <a:rPr lang="en-US" dirty="0"/>
              <a:t>Live solo vocal performances</a:t>
            </a:r>
          </a:p>
          <a:p>
            <a:r>
              <a:rPr lang="en-US" dirty="0"/>
              <a:t>As a vocal enhancer for dubbing</a:t>
            </a:r>
          </a:p>
          <a:p>
            <a:r>
              <a:rPr lang="en-US" dirty="0"/>
              <a:t>Remixes</a:t>
            </a:r>
          </a:p>
          <a:p>
            <a:r>
              <a:rPr lang="en-US" dirty="0"/>
              <a:t>Chorus mixing and to create drops</a:t>
            </a:r>
          </a:p>
          <a:p>
            <a:endParaRPr lang="en-US" dirty="0"/>
          </a:p>
          <a:p>
            <a:pPr marL="0" indent="0">
              <a:buNone/>
            </a:pPr>
            <a:endParaRPr lang="en-US" dirty="0"/>
          </a:p>
        </p:txBody>
      </p:sp>
      <p:sp>
        <p:nvSpPr>
          <p:cNvPr id="5" name="Title 1">
            <a:extLst>
              <a:ext uri="{FF2B5EF4-FFF2-40B4-BE49-F238E27FC236}">
                <a16:creationId xmlns:a16="http://schemas.microsoft.com/office/drawing/2014/main" id="{803DDAFE-9FDD-96F3-21CB-B6C67F814020}"/>
              </a:ext>
            </a:extLst>
          </p:cNvPr>
          <p:cNvSpPr txBox="1">
            <a:spLocks/>
          </p:cNvSpPr>
          <p:nvPr/>
        </p:nvSpPr>
        <p:spPr>
          <a:xfrm>
            <a:off x="1040297" y="35279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US" b="1" dirty="0">
                <a:solidFill>
                  <a:srgbClr val="002060"/>
                </a:solidFill>
              </a:rPr>
              <a:t>Why should you Use this plugin?</a:t>
            </a:r>
          </a:p>
        </p:txBody>
      </p:sp>
      <p:sp>
        <p:nvSpPr>
          <p:cNvPr id="6" name="Content Placeholder 2">
            <a:extLst>
              <a:ext uri="{FF2B5EF4-FFF2-40B4-BE49-F238E27FC236}">
                <a16:creationId xmlns:a16="http://schemas.microsoft.com/office/drawing/2014/main" id="{0A9A137B-AC28-6CBB-A5A3-75EFF8C7093A}"/>
              </a:ext>
            </a:extLst>
          </p:cNvPr>
          <p:cNvSpPr txBox="1">
            <a:spLocks/>
          </p:cNvSpPr>
          <p:nvPr/>
        </p:nvSpPr>
        <p:spPr>
          <a:xfrm>
            <a:off x="1040298" y="4691837"/>
            <a:ext cx="10111406" cy="22949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This plugin gives you the freedom of designing the kind of character to a recording according to your application.</a:t>
            </a:r>
          </a:p>
          <a:p>
            <a:pPr marL="0" indent="0">
              <a:buNone/>
            </a:pPr>
            <a:r>
              <a:rPr lang="en-US" dirty="0"/>
              <a:t>To design vocal chops of different tones according to the applications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509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harmonica on a music sheet">
            <a:extLst>
              <a:ext uri="{FF2B5EF4-FFF2-40B4-BE49-F238E27FC236}">
                <a16:creationId xmlns:a16="http://schemas.microsoft.com/office/drawing/2014/main" id="{8773FAD9-BBA4-E836-83B5-B3D993104C86}"/>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6E4DCADD-66A7-870F-33A7-1B1A30169778}"/>
              </a:ext>
            </a:extLst>
          </p:cNvPr>
          <p:cNvSpPr>
            <a:spLocks noGrp="1"/>
          </p:cNvSpPr>
          <p:nvPr>
            <p:ph type="title"/>
          </p:nvPr>
        </p:nvSpPr>
        <p:spPr>
          <a:xfrm>
            <a:off x="1720131" y="935150"/>
            <a:ext cx="10074303" cy="3305546"/>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8800" b="1" dirty="0">
                <a:solidFill>
                  <a:schemeClr val="tx2">
                    <a:lumMod val="20000"/>
                    <a:lumOff val="80000"/>
                  </a:schemeClr>
                </a:solidFill>
              </a:rPr>
              <a:t>Thank You</a:t>
            </a:r>
          </a:p>
        </p:txBody>
      </p:sp>
    </p:spTree>
    <p:extLst>
      <p:ext uri="{BB962C8B-B14F-4D97-AF65-F5344CB8AC3E}">
        <p14:creationId xmlns:p14="http://schemas.microsoft.com/office/powerpoint/2010/main" val="279947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FE07B-82AF-FAA1-18BC-595C1499BC69}"/>
              </a:ext>
            </a:extLst>
          </p:cNvPr>
          <p:cNvSpPr>
            <a:spLocks noGrp="1"/>
          </p:cNvSpPr>
          <p:nvPr>
            <p:ph type="title"/>
          </p:nvPr>
        </p:nvSpPr>
        <p:spPr>
          <a:xfrm>
            <a:off x="761803" y="350197"/>
            <a:ext cx="4646904" cy="577456"/>
          </a:xfrm>
        </p:spPr>
        <p:txBody>
          <a:bodyPr anchor="ctr">
            <a:normAutofit fontScale="90000"/>
          </a:bodyPr>
          <a:lstStyle/>
          <a:p>
            <a:r>
              <a:rPr lang="en-US" sz="4000" dirty="0"/>
              <a:t>Introduction</a:t>
            </a:r>
          </a:p>
        </p:txBody>
      </p:sp>
      <p:sp>
        <p:nvSpPr>
          <p:cNvPr id="3" name="Content Placeholder 2">
            <a:extLst>
              <a:ext uri="{FF2B5EF4-FFF2-40B4-BE49-F238E27FC236}">
                <a16:creationId xmlns:a16="http://schemas.microsoft.com/office/drawing/2014/main" id="{18F1D0F1-AA19-7447-4F32-AD7505EBA363}"/>
              </a:ext>
            </a:extLst>
          </p:cNvPr>
          <p:cNvSpPr>
            <a:spLocks noGrp="1"/>
          </p:cNvSpPr>
          <p:nvPr>
            <p:ph idx="1"/>
          </p:nvPr>
        </p:nvSpPr>
        <p:spPr>
          <a:xfrm>
            <a:off x="761801" y="2285999"/>
            <a:ext cx="4936633" cy="4070350"/>
          </a:xfrm>
        </p:spPr>
        <p:txBody>
          <a:bodyPr anchor="ctr">
            <a:normAutofit/>
          </a:bodyPr>
          <a:lstStyle/>
          <a:p>
            <a:pPr marL="0" indent="0">
              <a:buNone/>
            </a:pPr>
            <a:r>
              <a:rPr lang="en-US" sz="2000" u="sng" dirty="0"/>
              <a:t>Objectives</a:t>
            </a:r>
          </a:p>
          <a:p>
            <a:r>
              <a:rPr lang="en-US" sz="2000" dirty="0"/>
              <a:t>To build an audio FX plugin for vocal manipulation</a:t>
            </a:r>
          </a:p>
          <a:p>
            <a:r>
              <a:rPr lang="en-US" sz="2000" dirty="0"/>
              <a:t>Incorporating Phase vocoder algorithm for pitch shifting</a:t>
            </a:r>
          </a:p>
          <a:p>
            <a:pPr marL="0" indent="0">
              <a:buNone/>
            </a:pPr>
            <a:endParaRPr lang="en-US" sz="2000" dirty="0"/>
          </a:p>
          <a:p>
            <a:pPr marL="0" indent="0">
              <a:buNone/>
            </a:pPr>
            <a:endParaRPr lang="en-US" sz="2000" dirty="0"/>
          </a:p>
        </p:txBody>
      </p:sp>
      <p:pic>
        <p:nvPicPr>
          <p:cNvPr id="5" name="Picture 4" descr="Audio sound board">
            <a:extLst>
              <a:ext uri="{FF2B5EF4-FFF2-40B4-BE49-F238E27FC236}">
                <a16:creationId xmlns:a16="http://schemas.microsoft.com/office/drawing/2014/main" id="{67C91AF0-5C13-425F-D90D-EE664E5495DD}"/>
              </a:ext>
            </a:extLst>
          </p:cNvPr>
          <p:cNvPicPr>
            <a:picLocks noChangeAspect="1"/>
          </p:cNvPicPr>
          <p:nvPr/>
        </p:nvPicPr>
        <p:blipFill rotWithShape="1">
          <a:blip r:embed="rId2"/>
          <a:srcRect l="32389" r="8210" b="-2"/>
          <a:stretch/>
        </p:blipFill>
        <p:spPr>
          <a:xfrm>
            <a:off x="6096000" y="1"/>
            <a:ext cx="6102825" cy="6858000"/>
          </a:xfrm>
          <a:prstGeom prst="rect">
            <a:avLst/>
          </a:prstGeom>
        </p:spPr>
      </p:pic>
      <p:sp>
        <p:nvSpPr>
          <p:cNvPr id="7" name="TextBox 6">
            <a:extLst>
              <a:ext uri="{FF2B5EF4-FFF2-40B4-BE49-F238E27FC236}">
                <a16:creationId xmlns:a16="http://schemas.microsoft.com/office/drawing/2014/main" id="{7F0E1AFA-D617-8157-7D5B-0D9478845C5D}"/>
              </a:ext>
            </a:extLst>
          </p:cNvPr>
          <p:cNvSpPr txBox="1"/>
          <p:nvPr/>
        </p:nvSpPr>
        <p:spPr>
          <a:xfrm>
            <a:off x="761802" y="1052827"/>
            <a:ext cx="5069155" cy="369332"/>
          </a:xfrm>
          <a:prstGeom prst="rect">
            <a:avLst/>
          </a:prstGeom>
          <a:noFill/>
        </p:spPr>
        <p:txBody>
          <a:bodyPr wrap="square">
            <a:spAutoFit/>
          </a:bodyPr>
          <a:lstStyle/>
          <a:p>
            <a:r>
              <a:rPr lang="en-US" b="0" i="0" dirty="0">
                <a:effectLst/>
                <a:latin typeface="Söhne"/>
              </a:rPr>
              <a:t>Real-time </a:t>
            </a:r>
            <a:r>
              <a:rPr lang="en-US" dirty="0">
                <a:latin typeface="Söhne"/>
              </a:rPr>
              <a:t>vocal</a:t>
            </a:r>
            <a:r>
              <a:rPr lang="en-US" b="0" i="0" dirty="0">
                <a:effectLst/>
                <a:latin typeface="Söhne"/>
              </a:rPr>
              <a:t> manipulation and effects.</a:t>
            </a:r>
            <a:endParaRPr lang="en-US" dirty="0"/>
          </a:p>
        </p:txBody>
      </p:sp>
    </p:spTree>
    <p:extLst>
      <p:ext uri="{BB962C8B-B14F-4D97-AF65-F5344CB8AC3E}">
        <p14:creationId xmlns:p14="http://schemas.microsoft.com/office/powerpoint/2010/main" val="9376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ead of bass guitar">
            <a:extLst>
              <a:ext uri="{FF2B5EF4-FFF2-40B4-BE49-F238E27FC236}">
                <a16:creationId xmlns:a16="http://schemas.microsoft.com/office/drawing/2014/main" id="{B818825E-F64A-6511-E7EC-37FC5A81621F}"/>
              </a:ext>
            </a:extLst>
          </p:cNvPr>
          <p:cNvPicPr>
            <a:picLocks noChangeAspect="1"/>
          </p:cNvPicPr>
          <p:nvPr/>
        </p:nvPicPr>
        <p:blipFill rotWithShape="1">
          <a:blip r:embed="rId2"/>
          <a:srcRect l="35722" r="12014" b="-1"/>
          <a:stretch/>
        </p:blipFill>
        <p:spPr>
          <a:xfrm>
            <a:off x="-1" y="-2"/>
            <a:ext cx="5410198" cy="6858002"/>
          </a:xfrm>
          <a:prstGeom prst="rect">
            <a:avLst/>
          </a:prstGeom>
        </p:spPr>
      </p:pic>
      <p:sp>
        <p:nvSpPr>
          <p:cNvPr id="2" name="Title 1">
            <a:extLst>
              <a:ext uri="{FF2B5EF4-FFF2-40B4-BE49-F238E27FC236}">
                <a16:creationId xmlns:a16="http://schemas.microsoft.com/office/drawing/2014/main" id="{FA026454-9DC1-E4E5-05AF-E3C008EC85C4}"/>
              </a:ext>
            </a:extLst>
          </p:cNvPr>
          <p:cNvSpPr>
            <a:spLocks noGrp="1"/>
          </p:cNvSpPr>
          <p:nvPr>
            <p:ph type="title"/>
          </p:nvPr>
        </p:nvSpPr>
        <p:spPr>
          <a:xfrm>
            <a:off x="6115317" y="405685"/>
            <a:ext cx="5464968" cy="1559301"/>
          </a:xfrm>
        </p:spPr>
        <p:txBody>
          <a:bodyPr>
            <a:normAutofit/>
          </a:bodyPr>
          <a:lstStyle/>
          <a:p>
            <a:r>
              <a:rPr lang="en-US" sz="4000" dirty="0"/>
              <a:t>Problem Definition</a:t>
            </a:r>
          </a:p>
        </p:txBody>
      </p:sp>
      <p:sp>
        <p:nvSpPr>
          <p:cNvPr id="3" name="Content Placeholder 2">
            <a:extLst>
              <a:ext uri="{FF2B5EF4-FFF2-40B4-BE49-F238E27FC236}">
                <a16:creationId xmlns:a16="http://schemas.microsoft.com/office/drawing/2014/main" id="{B207A376-5BA9-8DE9-4399-810067ABBB65}"/>
              </a:ext>
            </a:extLst>
          </p:cNvPr>
          <p:cNvSpPr>
            <a:spLocks noGrp="1"/>
          </p:cNvSpPr>
          <p:nvPr>
            <p:ph idx="1"/>
          </p:nvPr>
        </p:nvSpPr>
        <p:spPr>
          <a:xfrm>
            <a:off x="6096000" y="3139003"/>
            <a:ext cx="5612857" cy="3102771"/>
          </a:xfrm>
        </p:spPr>
        <p:txBody>
          <a:bodyPr anchor="ctr">
            <a:normAutofit/>
          </a:bodyPr>
          <a:lstStyle/>
          <a:p>
            <a:pPr>
              <a:buFont typeface="Arial" panose="020B0604020202020204" pitchFamily="34" charset="0"/>
              <a:buChar char="•"/>
            </a:pPr>
            <a:r>
              <a:rPr lang="en-US" sz="2400" b="0" i="0" dirty="0">
                <a:effectLst/>
              </a:rPr>
              <a:t>There is not a lot of plugins to manipulate human voice and to design the unique sound that a producer needs</a:t>
            </a:r>
          </a:p>
          <a:p>
            <a:pPr>
              <a:buFont typeface="Arial" panose="020B0604020202020204" pitchFamily="34" charset="0"/>
              <a:buChar char="•"/>
            </a:pPr>
            <a:r>
              <a:rPr lang="en-US" sz="2400" b="0" i="0" dirty="0">
                <a:effectLst/>
              </a:rPr>
              <a:t>Musicians and sound designers require a dedicated tool for voice manipulation and voice enhancement, and make it interesting.</a:t>
            </a:r>
          </a:p>
          <a:p>
            <a:pPr marL="0" indent="0">
              <a:buNone/>
            </a:pPr>
            <a:endParaRPr lang="en-US" sz="2000" dirty="0"/>
          </a:p>
        </p:txBody>
      </p:sp>
      <p:sp>
        <p:nvSpPr>
          <p:cNvPr id="4" name="TextBox 3">
            <a:extLst>
              <a:ext uri="{FF2B5EF4-FFF2-40B4-BE49-F238E27FC236}">
                <a16:creationId xmlns:a16="http://schemas.microsoft.com/office/drawing/2014/main" id="{4A2FE6F3-B592-8833-EC00-76508DF057BE}"/>
              </a:ext>
            </a:extLst>
          </p:cNvPr>
          <p:cNvSpPr txBox="1"/>
          <p:nvPr/>
        </p:nvSpPr>
        <p:spPr>
          <a:xfrm>
            <a:off x="6095999" y="2285999"/>
            <a:ext cx="5464968" cy="400110"/>
          </a:xfrm>
          <a:prstGeom prst="rect">
            <a:avLst/>
          </a:prstGeom>
          <a:noFill/>
        </p:spPr>
        <p:txBody>
          <a:bodyPr wrap="square" rtlCol="0">
            <a:spAutoFit/>
          </a:bodyPr>
          <a:lstStyle/>
          <a:p>
            <a:r>
              <a:rPr lang="en-US" sz="2000" dirty="0"/>
              <a:t>Why do I need to design this Audio Effect plugin?</a:t>
            </a:r>
          </a:p>
        </p:txBody>
      </p:sp>
    </p:spTree>
    <p:extLst>
      <p:ext uri="{BB962C8B-B14F-4D97-AF65-F5344CB8AC3E}">
        <p14:creationId xmlns:p14="http://schemas.microsoft.com/office/powerpoint/2010/main" val="46031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FD69E-FA5E-2D42-F44B-876DDD623408}"/>
              </a:ext>
            </a:extLst>
          </p:cNvPr>
          <p:cNvSpPr>
            <a:spLocks noGrp="1"/>
          </p:cNvSpPr>
          <p:nvPr>
            <p:ph type="title"/>
          </p:nvPr>
        </p:nvSpPr>
        <p:spPr>
          <a:xfrm>
            <a:off x="5297762" y="329184"/>
            <a:ext cx="6251110" cy="1783080"/>
          </a:xfrm>
        </p:spPr>
        <p:txBody>
          <a:bodyPr anchor="b">
            <a:normAutofit/>
          </a:bodyPr>
          <a:lstStyle/>
          <a:p>
            <a:r>
              <a:rPr lang="en-US" sz="5400" dirty="0"/>
              <a:t>Solution</a:t>
            </a:r>
          </a:p>
        </p:txBody>
      </p:sp>
      <p:pic>
        <p:nvPicPr>
          <p:cNvPr id="5" name="Picture 4" descr="Sound wave pattern on pixilated monitor">
            <a:extLst>
              <a:ext uri="{FF2B5EF4-FFF2-40B4-BE49-F238E27FC236}">
                <a16:creationId xmlns:a16="http://schemas.microsoft.com/office/drawing/2014/main" id="{B744887E-E6AF-2BBE-EADC-F306062C29AA}"/>
              </a:ext>
            </a:extLst>
          </p:cNvPr>
          <p:cNvPicPr>
            <a:picLocks noChangeAspect="1"/>
          </p:cNvPicPr>
          <p:nvPr/>
        </p:nvPicPr>
        <p:blipFill rotWithShape="1">
          <a:blip r:embed="rId2"/>
          <a:srcRect l="22782" r="3188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AA0ED7-3502-455B-6FD5-C847AAAC4CA1}"/>
              </a:ext>
            </a:extLst>
          </p:cNvPr>
          <p:cNvSpPr>
            <a:spLocks noGrp="1"/>
          </p:cNvSpPr>
          <p:nvPr>
            <p:ph idx="1"/>
          </p:nvPr>
        </p:nvSpPr>
        <p:spPr>
          <a:xfrm>
            <a:off x="5297762" y="2706624"/>
            <a:ext cx="6251110" cy="3483864"/>
          </a:xfrm>
        </p:spPr>
        <p:txBody>
          <a:bodyPr>
            <a:normAutofit/>
          </a:bodyPr>
          <a:lstStyle/>
          <a:p>
            <a:r>
              <a:rPr lang="en-US" sz="2200" dirty="0"/>
              <a:t>build a vocal processing plugin using </a:t>
            </a:r>
            <a:r>
              <a:rPr lang="en-US" sz="2200" dirty="0" err="1"/>
              <a:t>juce</a:t>
            </a:r>
            <a:r>
              <a:rPr lang="en-US" sz="2200" dirty="0"/>
              <a:t> framework. It needs to have functionalities to tweak the Saturation, modulate the amplitude, Pitch Shift and Gain parameters to add more variation to the sound.</a:t>
            </a:r>
          </a:p>
          <a:p>
            <a:endParaRPr lang="en-US" sz="2200" dirty="0"/>
          </a:p>
          <a:p>
            <a:pPr marL="0" indent="0">
              <a:buNone/>
            </a:pPr>
            <a:endParaRPr lang="en-US" sz="2200" dirty="0"/>
          </a:p>
          <a:p>
            <a:endParaRPr lang="en-US" sz="2200" dirty="0"/>
          </a:p>
          <a:p>
            <a:endParaRPr lang="en-US" sz="2200" dirty="0"/>
          </a:p>
        </p:txBody>
      </p:sp>
    </p:spTree>
    <p:extLst>
      <p:ext uri="{BB962C8B-B14F-4D97-AF65-F5344CB8AC3E}">
        <p14:creationId xmlns:p14="http://schemas.microsoft.com/office/powerpoint/2010/main" val="109687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C2B0-71D3-3FAF-8D9F-DD41BEB7AE07}"/>
              </a:ext>
            </a:extLst>
          </p:cNvPr>
          <p:cNvSpPr>
            <a:spLocks noGrp="1"/>
          </p:cNvSpPr>
          <p:nvPr>
            <p:ph type="title"/>
          </p:nvPr>
        </p:nvSpPr>
        <p:spPr/>
        <p:txBody>
          <a:bodyPr/>
          <a:lstStyle/>
          <a:p>
            <a:r>
              <a:rPr lang="en-US" dirty="0"/>
              <a:t>Major design Bocks of the plugin</a:t>
            </a:r>
          </a:p>
        </p:txBody>
      </p:sp>
      <p:sp>
        <p:nvSpPr>
          <p:cNvPr id="3" name="Content Placeholder 2">
            <a:extLst>
              <a:ext uri="{FF2B5EF4-FFF2-40B4-BE49-F238E27FC236}">
                <a16:creationId xmlns:a16="http://schemas.microsoft.com/office/drawing/2014/main" id="{318A3166-404D-32CD-C716-47916480C1EC}"/>
              </a:ext>
            </a:extLst>
          </p:cNvPr>
          <p:cNvSpPr>
            <a:spLocks noGrp="1"/>
          </p:cNvSpPr>
          <p:nvPr>
            <p:ph idx="1"/>
          </p:nvPr>
        </p:nvSpPr>
        <p:spPr/>
        <p:txBody>
          <a:bodyPr>
            <a:normAutofit fontScale="92500" lnSpcReduction="20000"/>
          </a:bodyPr>
          <a:lstStyle/>
          <a:p>
            <a:pPr marL="514350" indent="-514350">
              <a:buFont typeface="+mj-lt"/>
              <a:buAutoNum type="arabicPeriod"/>
            </a:pPr>
            <a:r>
              <a:rPr lang="en-US" b="1" dirty="0"/>
              <a:t>Pitch Shifter </a:t>
            </a:r>
            <a:r>
              <a:rPr lang="en-US" dirty="0"/>
              <a:t>: implemented the pitch shifter using phase vocoder and controls the pitch of the vocal</a:t>
            </a:r>
          </a:p>
          <a:p>
            <a:pPr marL="514350" indent="-514350">
              <a:buFont typeface="+mj-lt"/>
              <a:buAutoNum type="arabicPeriod"/>
            </a:pPr>
            <a:r>
              <a:rPr lang="en-US" b="1" dirty="0"/>
              <a:t>Saturation &amp; bias</a:t>
            </a:r>
            <a:r>
              <a:rPr lang="en-US" dirty="0"/>
              <a:t>: Adds character and grit to the vocal. Users can apply distortion to the audio, opening up possibilities for edgier and non-conventional timbres.</a:t>
            </a:r>
          </a:p>
          <a:p>
            <a:pPr marL="514350" indent="-514350">
              <a:buFont typeface="+mj-lt"/>
              <a:buAutoNum type="arabicPeriod"/>
            </a:pPr>
            <a:r>
              <a:rPr lang="en-US" b="1" dirty="0"/>
              <a:t>Amplitude Modulation(Tremolo)</a:t>
            </a:r>
            <a:r>
              <a:rPr lang="en-US" dirty="0"/>
              <a:t>: Amplitude modulation is a powerful tool for sculpting evolving and dynamic sounds. It allows users to introduce amplitude change over time, giving the audio an edge in creating expressive sounds.</a:t>
            </a:r>
          </a:p>
          <a:p>
            <a:pPr marL="514350" indent="-514350">
              <a:buFont typeface="+mj-lt"/>
              <a:buAutoNum type="arabicPeriod"/>
            </a:pPr>
            <a:r>
              <a:rPr lang="en-US" b="1" dirty="0"/>
              <a:t>Gain Control</a:t>
            </a:r>
            <a:r>
              <a:rPr lang="en-US" dirty="0"/>
              <a:t>: Gain control is crucial for achieving the right balance in audio output. Musicians and sound designers can adjust the output level, ensuring it integrates seamlessly with other audio sources in their projects. </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79663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CDE2-C458-6929-0DB4-71FA57FAA959}"/>
              </a:ext>
            </a:extLst>
          </p:cNvPr>
          <p:cNvSpPr>
            <a:spLocks noGrp="1"/>
          </p:cNvSpPr>
          <p:nvPr>
            <p:ph type="title"/>
          </p:nvPr>
        </p:nvSpPr>
        <p:spPr/>
        <p:txBody>
          <a:bodyPr/>
          <a:lstStyle/>
          <a:p>
            <a:r>
              <a:rPr lang="en-US" b="1" dirty="0">
                <a:solidFill>
                  <a:srgbClr val="0070C0"/>
                </a:solidFill>
              </a:rPr>
              <a:t>Block Diagram</a:t>
            </a:r>
          </a:p>
        </p:txBody>
      </p:sp>
      <p:sp>
        <p:nvSpPr>
          <p:cNvPr id="4" name="Rectangle 3">
            <a:extLst>
              <a:ext uri="{FF2B5EF4-FFF2-40B4-BE49-F238E27FC236}">
                <a16:creationId xmlns:a16="http://schemas.microsoft.com/office/drawing/2014/main" id="{5A859257-F418-ACEC-7353-A96CD224FFCC}"/>
              </a:ext>
            </a:extLst>
          </p:cNvPr>
          <p:cNvSpPr/>
          <p:nvPr/>
        </p:nvSpPr>
        <p:spPr>
          <a:xfrm>
            <a:off x="1048838" y="2165213"/>
            <a:ext cx="2258458" cy="716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Input Audio</a:t>
            </a:r>
          </a:p>
        </p:txBody>
      </p:sp>
      <p:sp>
        <p:nvSpPr>
          <p:cNvPr id="5" name="Rectangle 4">
            <a:extLst>
              <a:ext uri="{FF2B5EF4-FFF2-40B4-BE49-F238E27FC236}">
                <a16:creationId xmlns:a16="http://schemas.microsoft.com/office/drawing/2014/main" id="{4DE02095-63C0-DB05-F0B0-0CA8FFEAFF6E}"/>
              </a:ext>
            </a:extLst>
          </p:cNvPr>
          <p:cNvSpPr/>
          <p:nvPr/>
        </p:nvSpPr>
        <p:spPr>
          <a:xfrm>
            <a:off x="4113702" y="2186114"/>
            <a:ext cx="2258458" cy="716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Applying Pitch Shift</a:t>
            </a:r>
          </a:p>
        </p:txBody>
      </p:sp>
      <p:sp>
        <p:nvSpPr>
          <p:cNvPr id="9" name="Rectangle 8">
            <a:extLst>
              <a:ext uri="{FF2B5EF4-FFF2-40B4-BE49-F238E27FC236}">
                <a16:creationId xmlns:a16="http://schemas.microsoft.com/office/drawing/2014/main" id="{63729DFB-29B6-06D8-A353-C51A79B34096}"/>
              </a:ext>
            </a:extLst>
          </p:cNvPr>
          <p:cNvSpPr/>
          <p:nvPr/>
        </p:nvSpPr>
        <p:spPr>
          <a:xfrm>
            <a:off x="7495880" y="2186114"/>
            <a:ext cx="2258458" cy="716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Applying Distortion</a:t>
            </a:r>
          </a:p>
        </p:txBody>
      </p:sp>
      <p:sp>
        <p:nvSpPr>
          <p:cNvPr id="10" name="Rectangle 9">
            <a:extLst>
              <a:ext uri="{FF2B5EF4-FFF2-40B4-BE49-F238E27FC236}">
                <a16:creationId xmlns:a16="http://schemas.microsoft.com/office/drawing/2014/main" id="{0B050932-F766-AD1C-2515-236C10C42025}"/>
              </a:ext>
            </a:extLst>
          </p:cNvPr>
          <p:cNvSpPr/>
          <p:nvPr/>
        </p:nvSpPr>
        <p:spPr>
          <a:xfrm>
            <a:off x="7562533" y="3757601"/>
            <a:ext cx="2258458" cy="716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Applying AM</a:t>
            </a:r>
            <a:endParaRPr lang="en-US" dirty="0"/>
          </a:p>
        </p:txBody>
      </p:sp>
      <p:sp>
        <p:nvSpPr>
          <p:cNvPr id="11" name="Rectangle 10">
            <a:extLst>
              <a:ext uri="{FF2B5EF4-FFF2-40B4-BE49-F238E27FC236}">
                <a16:creationId xmlns:a16="http://schemas.microsoft.com/office/drawing/2014/main" id="{7E25EAC0-8827-61FC-404E-39B9DB28B533}"/>
              </a:ext>
            </a:extLst>
          </p:cNvPr>
          <p:cNvSpPr/>
          <p:nvPr/>
        </p:nvSpPr>
        <p:spPr>
          <a:xfrm>
            <a:off x="4305794" y="3757601"/>
            <a:ext cx="2258458" cy="716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Gain control</a:t>
            </a:r>
          </a:p>
        </p:txBody>
      </p:sp>
      <p:sp>
        <p:nvSpPr>
          <p:cNvPr id="14" name="Right Arrow 13">
            <a:extLst>
              <a:ext uri="{FF2B5EF4-FFF2-40B4-BE49-F238E27FC236}">
                <a16:creationId xmlns:a16="http://schemas.microsoft.com/office/drawing/2014/main" id="{DFAD10D2-3C28-713A-372C-44EF96FC6F6B}"/>
              </a:ext>
            </a:extLst>
          </p:cNvPr>
          <p:cNvSpPr/>
          <p:nvPr/>
        </p:nvSpPr>
        <p:spPr>
          <a:xfrm>
            <a:off x="3364677" y="2454004"/>
            <a:ext cx="735834" cy="2207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2A41E14-FAE9-50C7-C51A-3C64B2379194}"/>
              </a:ext>
            </a:extLst>
          </p:cNvPr>
          <p:cNvSpPr/>
          <p:nvPr/>
        </p:nvSpPr>
        <p:spPr>
          <a:xfrm>
            <a:off x="6416350" y="2454004"/>
            <a:ext cx="1066339" cy="2207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rved Left Arrow 16">
            <a:extLst>
              <a:ext uri="{FF2B5EF4-FFF2-40B4-BE49-F238E27FC236}">
                <a16:creationId xmlns:a16="http://schemas.microsoft.com/office/drawing/2014/main" id="{7F8514D9-8051-2B53-0F70-839C8AA51777}"/>
              </a:ext>
            </a:extLst>
          </p:cNvPr>
          <p:cNvSpPr/>
          <p:nvPr/>
        </p:nvSpPr>
        <p:spPr>
          <a:xfrm>
            <a:off x="10005551" y="2475080"/>
            <a:ext cx="859316" cy="198068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D4CEDB88-49A1-E068-657D-538C6B60B218}"/>
              </a:ext>
            </a:extLst>
          </p:cNvPr>
          <p:cNvSpPr/>
          <p:nvPr/>
        </p:nvSpPr>
        <p:spPr>
          <a:xfrm>
            <a:off x="6726261" y="3933288"/>
            <a:ext cx="674263" cy="29458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a:extLst>
              <a:ext uri="{FF2B5EF4-FFF2-40B4-BE49-F238E27FC236}">
                <a16:creationId xmlns:a16="http://schemas.microsoft.com/office/drawing/2014/main" id="{79343F3D-2EA5-02B8-1ECE-D76225BC1B89}"/>
              </a:ext>
            </a:extLst>
          </p:cNvPr>
          <p:cNvSpPr/>
          <p:nvPr/>
        </p:nvSpPr>
        <p:spPr>
          <a:xfrm>
            <a:off x="3391822" y="3959153"/>
            <a:ext cx="641852" cy="29351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a:extLst>
              <a:ext uri="{FF2B5EF4-FFF2-40B4-BE49-F238E27FC236}">
                <a16:creationId xmlns:a16="http://schemas.microsoft.com/office/drawing/2014/main" id="{950D67B5-0061-F501-DC7F-9DD7FDAC692D}"/>
              </a:ext>
            </a:extLst>
          </p:cNvPr>
          <p:cNvSpPr/>
          <p:nvPr/>
        </p:nvSpPr>
        <p:spPr>
          <a:xfrm>
            <a:off x="8965347" y="4503164"/>
            <a:ext cx="212035" cy="4499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a:extLst>
              <a:ext uri="{FF2B5EF4-FFF2-40B4-BE49-F238E27FC236}">
                <a16:creationId xmlns:a16="http://schemas.microsoft.com/office/drawing/2014/main" id="{966361AE-B605-EF3B-CAEA-B7E9FA47A0E4}"/>
              </a:ext>
            </a:extLst>
          </p:cNvPr>
          <p:cNvSpPr/>
          <p:nvPr/>
        </p:nvSpPr>
        <p:spPr>
          <a:xfrm>
            <a:off x="8024442" y="4503164"/>
            <a:ext cx="212035" cy="4499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a:extLst>
              <a:ext uri="{FF2B5EF4-FFF2-40B4-BE49-F238E27FC236}">
                <a16:creationId xmlns:a16="http://schemas.microsoft.com/office/drawing/2014/main" id="{61E874E1-5561-772F-7D82-E0600EEB84A7}"/>
              </a:ext>
            </a:extLst>
          </p:cNvPr>
          <p:cNvSpPr/>
          <p:nvPr/>
        </p:nvSpPr>
        <p:spPr>
          <a:xfrm>
            <a:off x="8373316" y="2919346"/>
            <a:ext cx="214093" cy="32438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C9A20EB-5A4C-6333-3865-D592A339B08F}"/>
              </a:ext>
            </a:extLst>
          </p:cNvPr>
          <p:cNvSpPr txBox="1"/>
          <p:nvPr/>
        </p:nvSpPr>
        <p:spPr>
          <a:xfrm>
            <a:off x="8269861" y="3243733"/>
            <a:ext cx="475900" cy="369332"/>
          </a:xfrm>
          <a:prstGeom prst="rect">
            <a:avLst/>
          </a:prstGeom>
          <a:noFill/>
        </p:spPr>
        <p:txBody>
          <a:bodyPr wrap="none" rtlCol="0">
            <a:spAutoFit/>
          </a:bodyPr>
          <a:lstStyle/>
          <a:p>
            <a:r>
              <a:rPr lang="en-US" dirty="0"/>
              <a:t>Sat</a:t>
            </a:r>
          </a:p>
        </p:txBody>
      </p:sp>
      <p:sp>
        <p:nvSpPr>
          <p:cNvPr id="28" name="TextBox 27">
            <a:extLst>
              <a:ext uri="{FF2B5EF4-FFF2-40B4-BE49-F238E27FC236}">
                <a16:creationId xmlns:a16="http://schemas.microsoft.com/office/drawing/2014/main" id="{DD007DB8-7131-7ABF-AA16-8984C9E64E1F}"/>
              </a:ext>
            </a:extLst>
          </p:cNvPr>
          <p:cNvSpPr txBox="1"/>
          <p:nvPr/>
        </p:nvSpPr>
        <p:spPr>
          <a:xfrm>
            <a:off x="8745761" y="4902899"/>
            <a:ext cx="608052" cy="369332"/>
          </a:xfrm>
          <a:prstGeom prst="rect">
            <a:avLst/>
          </a:prstGeom>
          <a:noFill/>
        </p:spPr>
        <p:txBody>
          <a:bodyPr wrap="none" rtlCol="0">
            <a:spAutoFit/>
          </a:bodyPr>
          <a:lstStyle/>
          <a:p>
            <a:r>
              <a:rPr lang="en-US"/>
              <a:t>Rate</a:t>
            </a:r>
            <a:endParaRPr lang="en-US" dirty="0"/>
          </a:p>
        </p:txBody>
      </p:sp>
      <p:sp>
        <p:nvSpPr>
          <p:cNvPr id="29" name="TextBox 28">
            <a:extLst>
              <a:ext uri="{FF2B5EF4-FFF2-40B4-BE49-F238E27FC236}">
                <a16:creationId xmlns:a16="http://schemas.microsoft.com/office/drawing/2014/main" id="{34909CCD-A63D-20BA-BF08-FF47B711B655}"/>
              </a:ext>
            </a:extLst>
          </p:cNvPr>
          <p:cNvSpPr txBox="1"/>
          <p:nvPr/>
        </p:nvSpPr>
        <p:spPr>
          <a:xfrm>
            <a:off x="7765100" y="4995665"/>
            <a:ext cx="762325" cy="369332"/>
          </a:xfrm>
          <a:prstGeom prst="rect">
            <a:avLst/>
          </a:prstGeom>
          <a:noFill/>
        </p:spPr>
        <p:txBody>
          <a:bodyPr wrap="none" rtlCol="0">
            <a:spAutoFit/>
          </a:bodyPr>
          <a:lstStyle/>
          <a:p>
            <a:r>
              <a:rPr lang="en-US" dirty="0"/>
              <a:t>Depth</a:t>
            </a:r>
          </a:p>
        </p:txBody>
      </p:sp>
      <p:sp>
        <p:nvSpPr>
          <p:cNvPr id="32" name="TextBox 31">
            <a:extLst>
              <a:ext uri="{FF2B5EF4-FFF2-40B4-BE49-F238E27FC236}">
                <a16:creationId xmlns:a16="http://schemas.microsoft.com/office/drawing/2014/main" id="{760DAFA5-051E-ECF0-DCFF-737E8D12F90E}"/>
              </a:ext>
            </a:extLst>
          </p:cNvPr>
          <p:cNvSpPr txBox="1"/>
          <p:nvPr/>
        </p:nvSpPr>
        <p:spPr>
          <a:xfrm>
            <a:off x="963092" y="3859468"/>
            <a:ext cx="3052013" cy="461665"/>
          </a:xfrm>
          <a:prstGeom prst="rect">
            <a:avLst/>
          </a:prstGeom>
          <a:noFill/>
        </p:spPr>
        <p:txBody>
          <a:bodyPr wrap="square" rtlCol="0">
            <a:spAutoFit/>
          </a:bodyPr>
          <a:lstStyle/>
          <a:p>
            <a:r>
              <a:rPr lang="en-US" sz="2400" b="1" dirty="0" err="1">
                <a:solidFill>
                  <a:srgbClr val="0070C0"/>
                </a:solidFill>
              </a:rPr>
              <a:t>Juce</a:t>
            </a:r>
            <a:r>
              <a:rPr lang="en-US" sz="2400" b="1" dirty="0">
                <a:solidFill>
                  <a:srgbClr val="0070C0"/>
                </a:solidFill>
              </a:rPr>
              <a:t> Audio Buffer</a:t>
            </a:r>
          </a:p>
        </p:txBody>
      </p:sp>
      <p:sp>
        <p:nvSpPr>
          <p:cNvPr id="3" name="Up Arrow 2">
            <a:extLst>
              <a:ext uri="{FF2B5EF4-FFF2-40B4-BE49-F238E27FC236}">
                <a16:creationId xmlns:a16="http://schemas.microsoft.com/office/drawing/2014/main" id="{E23B5D25-59D2-792F-A03F-4AAF77E07BC5}"/>
              </a:ext>
            </a:extLst>
          </p:cNvPr>
          <p:cNvSpPr/>
          <p:nvPr/>
        </p:nvSpPr>
        <p:spPr>
          <a:xfrm>
            <a:off x="8996974" y="2919346"/>
            <a:ext cx="214093" cy="32438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FC3079-2CB2-EE77-9C93-C28BFA95C203}"/>
              </a:ext>
            </a:extLst>
          </p:cNvPr>
          <p:cNvSpPr txBox="1"/>
          <p:nvPr/>
        </p:nvSpPr>
        <p:spPr>
          <a:xfrm>
            <a:off x="8866070" y="3243733"/>
            <a:ext cx="562975" cy="369332"/>
          </a:xfrm>
          <a:prstGeom prst="rect">
            <a:avLst/>
          </a:prstGeom>
          <a:noFill/>
        </p:spPr>
        <p:txBody>
          <a:bodyPr wrap="none" rtlCol="0">
            <a:spAutoFit/>
          </a:bodyPr>
          <a:lstStyle/>
          <a:p>
            <a:r>
              <a:rPr lang="en-US" dirty="0"/>
              <a:t>Bias</a:t>
            </a:r>
          </a:p>
        </p:txBody>
      </p:sp>
    </p:spTree>
    <p:extLst>
      <p:ext uri="{BB962C8B-B14F-4D97-AF65-F5344CB8AC3E}">
        <p14:creationId xmlns:p14="http://schemas.microsoft.com/office/powerpoint/2010/main" val="63395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7E69-0E21-39E6-C330-4B11F52897B6}"/>
              </a:ext>
            </a:extLst>
          </p:cNvPr>
          <p:cNvSpPr>
            <a:spLocks noGrp="1"/>
          </p:cNvSpPr>
          <p:nvPr>
            <p:ph type="title"/>
          </p:nvPr>
        </p:nvSpPr>
        <p:spPr>
          <a:xfrm>
            <a:off x="838200" y="4364103"/>
            <a:ext cx="10515600" cy="755968"/>
          </a:xfrm>
        </p:spPr>
        <p:txBody>
          <a:bodyPr>
            <a:noAutofit/>
          </a:bodyPr>
          <a:lstStyle/>
          <a:p>
            <a:r>
              <a:rPr kumimoji="0" lang="en-US" altLang="en-US" sz="1800" b="0" i="0" u="none" strike="noStrike" cap="none" normalizeH="0" baseline="0" dirty="0">
                <a:ln>
                  <a:noFill/>
                </a:ln>
                <a:solidFill>
                  <a:srgbClr val="212121"/>
                </a:solidFill>
                <a:effectLst/>
                <a:latin typeface="Roboto" panose="02000000000000000000" pitchFamily="2" charset="0"/>
              </a:rPr>
              <a:t>The phase vocoder performs time stretching and pitch scaling by transforming the audio into frequency domain. </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rgbClr val="212121"/>
                </a:solidFill>
                <a:effectLst/>
                <a:latin typeface="Roboto" panose="02000000000000000000" pitchFamily="2" charset="0"/>
              </a:rPr>
            </a:br>
            <a:endParaRPr lang="en-US" sz="1800" dirty="0"/>
          </a:p>
        </p:txBody>
      </p:sp>
      <p:sp>
        <p:nvSpPr>
          <p:cNvPr id="4" name="Rectangle 1">
            <a:extLst>
              <a:ext uri="{FF2B5EF4-FFF2-40B4-BE49-F238E27FC236}">
                <a16:creationId xmlns:a16="http://schemas.microsoft.com/office/drawing/2014/main" id="{CC3EF640-D2EF-842C-F8E4-83F54BBD85B7}"/>
              </a:ext>
            </a:extLst>
          </p:cNvPr>
          <p:cNvSpPr>
            <a:spLocks noChangeArrowheads="1"/>
          </p:cNvSpPr>
          <p:nvPr/>
        </p:nvSpPr>
        <p:spPr bwMode="auto">
          <a:xfrm>
            <a:off x="838200" y="4409863"/>
            <a:ext cx="110660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rPr>
              <a:t>The phase vocoder has an analysis section that performs an overlapped short-time FFT (ST-FFT) and a synthesis section that performs an overlapped inverse short-time FFT (IST-FFT). To time stretch a signal, the phase vocoder uses a larger hop size for the overlap-add operation in the synthesis section than the analysis section. Here, the hop size is the number of samples processed at one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rPr>
              <a:t>As a result, there are more samples at the output than at the input although the frequency content remains the same. Now, you can pitch scale this signal by playing it back at a higher sample rate, which produces a signal with the original duration but a higher pitch.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39A553C-A8A5-BFB9-3568-7B5175616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07227"/>
            <a:ext cx="10653330" cy="28140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6B830DC-1277-BCF6-FB90-8770961C298A}"/>
              </a:ext>
            </a:extLst>
          </p:cNvPr>
          <p:cNvSpPr txBox="1">
            <a:spLocks/>
          </p:cNvSpPr>
          <p:nvPr/>
        </p:nvSpPr>
        <p:spPr>
          <a:xfrm>
            <a:off x="700470" y="185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70C0"/>
                </a:solidFill>
              </a:rPr>
              <a:t>Implementing Pitch Shifter using a Phase Vocoder approach</a:t>
            </a:r>
          </a:p>
        </p:txBody>
      </p:sp>
    </p:spTree>
    <p:extLst>
      <p:ext uri="{BB962C8B-B14F-4D97-AF65-F5344CB8AC3E}">
        <p14:creationId xmlns:p14="http://schemas.microsoft.com/office/powerpoint/2010/main" val="59145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3DE2-6FD2-658A-8934-1FCA5C332731}"/>
              </a:ext>
            </a:extLst>
          </p:cNvPr>
          <p:cNvSpPr>
            <a:spLocks noGrp="1"/>
          </p:cNvSpPr>
          <p:nvPr>
            <p:ph type="title"/>
          </p:nvPr>
        </p:nvSpPr>
        <p:spPr/>
        <p:txBody>
          <a:bodyPr/>
          <a:lstStyle/>
          <a:p>
            <a:r>
              <a:rPr lang="en-US" b="1" dirty="0">
                <a:solidFill>
                  <a:srgbClr val="0070C0"/>
                </a:solidFill>
              </a:rPr>
              <a:t>Implementing Soft clipping saturation Using tanh() </a:t>
            </a:r>
          </a:p>
        </p:txBody>
      </p:sp>
      <p:sp>
        <p:nvSpPr>
          <p:cNvPr id="4" name="Rounded Rectangle 3">
            <a:extLst>
              <a:ext uri="{FF2B5EF4-FFF2-40B4-BE49-F238E27FC236}">
                <a16:creationId xmlns:a16="http://schemas.microsoft.com/office/drawing/2014/main" id="{7D8CEEE0-53EF-6592-BAD9-2544BCB508DF}"/>
              </a:ext>
            </a:extLst>
          </p:cNvPr>
          <p:cNvSpPr/>
          <p:nvPr/>
        </p:nvSpPr>
        <p:spPr>
          <a:xfrm>
            <a:off x="3362739" y="2941981"/>
            <a:ext cx="3127513" cy="1762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effectLst/>
                <a:latin typeface="Menlo" panose="020B0609030804020204" pitchFamily="49" charset="0"/>
              </a:rPr>
              <a:t>2 * tanh(drive * input) / pi</a:t>
            </a:r>
          </a:p>
          <a:p>
            <a:endParaRPr lang="en-US" b="0" i="0" dirty="0">
              <a:effectLst/>
              <a:latin typeface="Menlo" panose="020B0609030804020204" pitchFamily="49" charset="0"/>
            </a:endParaRPr>
          </a:p>
        </p:txBody>
      </p:sp>
      <p:sp>
        <p:nvSpPr>
          <p:cNvPr id="5" name="Right Arrow 4">
            <a:extLst>
              <a:ext uri="{FF2B5EF4-FFF2-40B4-BE49-F238E27FC236}">
                <a16:creationId xmlns:a16="http://schemas.microsoft.com/office/drawing/2014/main" id="{93E73012-ADB3-6C92-A013-1488D19EFB0B}"/>
              </a:ext>
            </a:extLst>
          </p:cNvPr>
          <p:cNvSpPr/>
          <p:nvPr/>
        </p:nvSpPr>
        <p:spPr>
          <a:xfrm>
            <a:off x="1189382" y="3448875"/>
            <a:ext cx="2107096" cy="6228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a:t>
            </a:r>
          </a:p>
        </p:txBody>
      </p:sp>
      <p:sp>
        <p:nvSpPr>
          <p:cNvPr id="6" name="Right Arrow 5">
            <a:extLst>
              <a:ext uri="{FF2B5EF4-FFF2-40B4-BE49-F238E27FC236}">
                <a16:creationId xmlns:a16="http://schemas.microsoft.com/office/drawing/2014/main" id="{AD8D80FB-2B42-394C-F159-87EBF8F969E9}"/>
              </a:ext>
            </a:extLst>
          </p:cNvPr>
          <p:cNvSpPr/>
          <p:nvPr/>
        </p:nvSpPr>
        <p:spPr>
          <a:xfrm>
            <a:off x="6556513" y="3528390"/>
            <a:ext cx="2229678" cy="589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Down Arrow 2">
            <a:extLst>
              <a:ext uri="{FF2B5EF4-FFF2-40B4-BE49-F238E27FC236}">
                <a16:creationId xmlns:a16="http://schemas.microsoft.com/office/drawing/2014/main" id="{F58548FC-ECE5-4D5D-8B9A-BACA01541AB3}"/>
              </a:ext>
            </a:extLst>
          </p:cNvPr>
          <p:cNvSpPr/>
          <p:nvPr/>
        </p:nvSpPr>
        <p:spPr>
          <a:xfrm>
            <a:off x="4240696" y="2345635"/>
            <a:ext cx="463826" cy="5830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E9E19135-AFA4-4B78-89E0-A0DC0C3C30A0}"/>
              </a:ext>
            </a:extLst>
          </p:cNvPr>
          <p:cNvSpPr/>
          <p:nvPr/>
        </p:nvSpPr>
        <p:spPr>
          <a:xfrm>
            <a:off x="5155096" y="2332383"/>
            <a:ext cx="463826" cy="5830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0AA7F5-7B24-5C13-45BC-AFFD84FA7708}"/>
              </a:ext>
            </a:extLst>
          </p:cNvPr>
          <p:cNvSpPr txBox="1"/>
          <p:nvPr/>
        </p:nvSpPr>
        <p:spPr>
          <a:xfrm>
            <a:off x="3946964" y="1947002"/>
            <a:ext cx="1155124" cy="369332"/>
          </a:xfrm>
          <a:prstGeom prst="rect">
            <a:avLst/>
          </a:prstGeom>
          <a:noFill/>
        </p:spPr>
        <p:txBody>
          <a:bodyPr wrap="none" rtlCol="0">
            <a:spAutoFit/>
          </a:bodyPr>
          <a:lstStyle/>
          <a:p>
            <a:r>
              <a:rPr lang="en-US" dirty="0"/>
              <a:t>Saturation</a:t>
            </a:r>
          </a:p>
        </p:txBody>
      </p:sp>
      <p:sp>
        <p:nvSpPr>
          <p:cNvPr id="9" name="TextBox 8">
            <a:extLst>
              <a:ext uri="{FF2B5EF4-FFF2-40B4-BE49-F238E27FC236}">
                <a16:creationId xmlns:a16="http://schemas.microsoft.com/office/drawing/2014/main" id="{F3ABFEE3-0CFA-6B52-ACAD-27ADA989E1DB}"/>
              </a:ext>
            </a:extLst>
          </p:cNvPr>
          <p:cNvSpPr txBox="1"/>
          <p:nvPr/>
        </p:nvSpPr>
        <p:spPr>
          <a:xfrm>
            <a:off x="5155096" y="1934616"/>
            <a:ext cx="677750" cy="369332"/>
          </a:xfrm>
          <a:prstGeom prst="rect">
            <a:avLst/>
          </a:prstGeom>
          <a:noFill/>
        </p:spPr>
        <p:txBody>
          <a:bodyPr wrap="none" rtlCol="0">
            <a:spAutoFit/>
          </a:bodyPr>
          <a:lstStyle/>
          <a:p>
            <a:r>
              <a:rPr lang="en-US" dirty="0"/>
              <a:t>Drive</a:t>
            </a:r>
          </a:p>
        </p:txBody>
      </p:sp>
    </p:spTree>
    <p:extLst>
      <p:ext uri="{BB962C8B-B14F-4D97-AF65-F5344CB8AC3E}">
        <p14:creationId xmlns:p14="http://schemas.microsoft.com/office/powerpoint/2010/main" val="416277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963C-8A2E-9BEA-7E34-F775B503C199}"/>
              </a:ext>
            </a:extLst>
          </p:cNvPr>
          <p:cNvSpPr>
            <a:spLocks noGrp="1"/>
          </p:cNvSpPr>
          <p:nvPr>
            <p:ph type="title"/>
          </p:nvPr>
        </p:nvSpPr>
        <p:spPr/>
        <p:txBody>
          <a:bodyPr/>
          <a:lstStyle/>
          <a:p>
            <a:r>
              <a:rPr lang="en-US" b="1" dirty="0">
                <a:solidFill>
                  <a:srgbClr val="0070C0"/>
                </a:solidFill>
              </a:rPr>
              <a:t>Amplitude Modulation</a:t>
            </a:r>
          </a:p>
        </p:txBody>
      </p:sp>
      <p:sp>
        <p:nvSpPr>
          <p:cNvPr id="5" name="Triangle 4">
            <a:extLst>
              <a:ext uri="{FF2B5EF4-FFF2-40B4-BE49-F238E27FC236}">
                <a16:creationId xmlns:a16="http://schemas.microsoft.com/office/drawing/2014/main" id="{C103976B-8AD5-ACF6-781F-E2DE2DECF8E8}"/>
              </a:ext>
            </a:extLst>
          </p:cNvPr>
          <p:cNvSpPr/>
          <p:nvPr/>
        </p:nvSpPr>
        <p:spPr>
          <a:xfrm>
            <a:off x="5678555" y="3710608"/>
            <a:ext cx="1676402" cy="5801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Depth</a:t>
            </a:r>
          </a:p>
        </p:txBody>
      </p:sp>
      <p:sp>
        <p:nvSpPr>
          <p:cNvPr id="9" name="Oval 8">
            <a:extLst>
              <a:ext uri="{FF2B5EF4-FFF2-40B4-BE49-F238E27FC236}">
                <a16:creationId xmlns:a16="http://schemas.microsoft.com/office/drawing/2014/main" id="{58B64490-8DFD-C11D-8594-215427C74CBB}"/>
              </a:ext>
            </a:extLst>
          </p:cNvPr>
          <p:cNvSpPr/>
          <p:nvPr/>
        </p:nvSpPr>
        <p:spPr>
          <a:xfrm>
            <a:off x="6245086" y="2070651"/>
            <a:ext cx="543339" cy="5300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 Arrow 9">
            <a:extLst>
              <a:ext uri="{FF2B5EF4-FFF2-40B4-BE49-F238E27FC236}">
                <a16:creationId xmlns:a16="http://schemas.microsoft.com/office/drawing/2014/main" id="{EF019735-849A-AA04-E038-FF6D7B68A906}"/>
              </a:ext>
            </a:extLst>
          </p:cNvPr>
          <p:cNvSpPr/>
          <p:nvPr/>
        </p:nvSpPr>
        <p:spPr>
          <a:xfrm>
            <a:off x="6445525" y="4290736"/>
            <a:ext cx="142459" cy="8378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6EF97111-153D-85AD-5830-8058F13257D0}"/>
              </a:ext>
            </a:extLst>
          </p:cNvPr>
          <p:cNvSpPr/>
          <p:nvPr/>
        </p:nvSpPr>
        <p:spPr>
          <a:xfrm>
            <a:off x="4035289" y="2103157"/>
            <a:ext cx="2135826" cy="4316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2" name="Up Arrow 11">
            <a:extLst>
              <a:ext uri="{FF2B5EF4-FFF2-40B4-BE49-F238E27FC236}">
                <a16:creationId xmlns:a16="http://schemas.microsoft.com/office/drawing/2014/main" id="{F0CB39BD-DEFF-D2EC-081C-7A791E7D9F11}"/>
              </a:ext>
            </a:extLst>
          </p:cNvPr>
          <p:cNvSpPr/>
          <p:nvPr/>
        </p:nvSpPr>
        <p:spPr>
          <a:xfrm>
            <a:off x="6432273" y="2600738"/>
            <a:ext cx="155711" cy="101710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0A09198-3271-A726-B34B-63C0254ACB06}"/>
              </a:ext>
            </a:extLst>
          </p:cNvPr>
          <p:cNvSpPr/>
          <p:nvPr/>
        </p:nvSpPr>
        <p:spPr>
          <a:xfrm>
            <a:off x="5870713" y="5128593"/>
            <a:ext cx="1272209" cy="9806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m(n)</a:t>
            </a:r>
          </a:p>
        </p:txBody>
      </p:sp>
      <p:sp>
        <p:nvSpPr>
          <p:cNvPr id="14" name="Left Arrow 13">
            <a:extLst>
              <a:ext uri="{FF2B5EF4-FFF2-40B4-BE49-F238E27FC236}">
                <a16:creationId xmlns:a16="http://schemas.microsoft.com/office/drawing/2014/main" id="{E00516F1-2CD1-0F3F-0CC1-2817B5E81362}"/>
              </a:ext>
            </a:extLst>
          </p:cNvPr>
          <p:cNvSpPr/>
          <p:nvPr/>
        </p:nvSpPr>
        <p:spPr>
          <a:xfrm>
            <a:off x="7142922" y="5539752"/>
            <a:ext cx="450574" cy="21169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BFD891-8A29-CF3E-9164-D4AB7D1FC666}"/>
              </a:ext>
            </a:extLst>
          </p:cNvPr>
          <p:cNvSpPr/>
          <p:nvPr/>
        </p:nvSpPr>
        <p:spPr>
          <a:xfrm>
            <a:off x="7593496" y="5427109"/>
            <a:ext cx="1736035" cy="4638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Frequency(Rate)</a:t>
            </a:r>
          </a:p>
        </p:txBody>
      </p:sp>
      <p:sp>
        <p:nvSpPr>
          <p:cNvPr id="16" name="Multiply 15">
            <a:extLst>
              <a:ext uri="{FF2B5EF4-FFF2-40B4-BE49-F238E27FC236}">
                <a16:creationId xmlns:a16="http://schemas.microsoft.com/office/drawing/2014/main" id="{2661525A-641E-BB25-F429-E727EC7A4F39}"/>
              </a:ext>
            </a:extLst>
          </p:cNvPr>
          <p:cNvSpPr/>
          <p:nvPr/>
        </p:nvSpPr>
        <p:spPr>
          <a:xfrm>
            <a:off x="6245086" y="2132975"/>
            <a:ext cx="543339" cy="404193"/>
          </a:xfrm>
          <a:prstGeom prst="mathMultiply">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38EF8B3-659E-788D-B99A-C49624A12701}"/>
              </a:ext>
            </a:extLst>
          </p:cNvPr>
          <p:cNvSpPr txBox="1"/>
          <p:nvPr/>
        </p:nvSpPr>
        <p:spPr>
          <a:xfrm>
            <a:off x="4078413" y="1885985"/>
            <a:ext cx="1433406" cy="369332"/>
          </a:xfrm>
          <a:prstGeom prst="rect">
            <a:avLst/>
          </a:prstGeom>
          <a:noFill/>
        </p:spPr>
        <p:txBody>
          <a:bodyPr wrap="none" rtlCol="0">
            <a:spAutoFit/>
          </a:bodyPr>
          <a:lstStyle/>
          <a:p>
            <a:r>
              <a:rPr lang="en-US" dirty="0"/>
              <a:t>Carrier Signal</a:t>
            </a:r>
          </a:p>
        </p:txBody>
      </p:sp>
      <p:sp>
        <p:nvSpPr>
          <p:cNvPr id="18" name="TextBox 17">
            <a:extLst>
              <a:ext uri="{FF2B5EF4-FFF2-40B4-BE49-F238E27FC236}">
                <a16:creationId xmlns:a16="http://schemas.microsoft.com/office/drawing/2014/main" id="{556D2F87-622D-7287-4BD7-03C5E7A9F3CF}"/>
              </a:ext>
            </a:extLst>
          </p:cNvPr>
          <p:cNvSpPr txBox="1"/>
          <p:nvPr/>
        </p:nvSpPr>
        <p:spPr>
          <a:xfrm>
            <a:off x="7162796" y="5057777"/>
            <a:ext cx="1634230" cy="369332"/>
          </a:xfrm>
          <a:prstGeom prst="rect">
            <a:avLst/>
          </a:prstGeom>
          <a:noFill/>
        </p:spPr>
        <p:txBody>
          <a:bodyPr wrap="none" rtlCol="0">
            <a:spAutoFit/>
          </a:bodyPr>
          <a:lstStyle/>
          <a:p>
            <a:r>
              <a:rPr lang="en-US" dirty="0"/>
              <a:t>Sine Modulator</a:t>
            </a:r>
          </a:p>
        </p:txBody>
      </p:sp>
      <p:sp>
        <p:nvSpPr>
          <p:cNvPr id="19" name="Right Arrow 18">
            <a:extLst>
              <a:ext uri="{FF2B5EF4-FFF2-40B4-BE49-F238E27FC236}">
                <a16:creationId xmlns:a16="http://schemas.microsoft.com/office/drawing/2014/main" id="{595CA5AB-074D-9A2A-44E0-DEB76CBF1F74}"/>
              </a:ext>
            </a:extLst>
          </p:cNvPr>
          <p:cNvSpPr/>
          <p:nvPr/>
        </p:nvSpPr>
        <p:spPr>
          <a:xfrm>
            <a:off x="6862396" y="2103157"/>
            <a:ext cx="2203177" cy="4638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3979991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929</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Menlo</vt:lpstr>
      <vt:lpstr>Roboto</vt:lpstr>
      <vt:lpstr>Söhne</vt:lpstr>
      <vt:lpstr>Office Theme</vt:lpstr>
      <vt:lpstr>Voice Glider Plugin</vt:lpstr>
      <vt:lpstr>Introduction</vt:lpstr>
      <vt:lpstr>Problem Definition</vt:lpstr>
      <vt:lpstr>Solution</vt:lpstr>
      <vt:lpstr>Major design Bocks of the plugin</vt:lpstr>
      <vt:lpstr>Block Diagram</vt:lpstr>
      <vt:lpstr>The phase vocoder performs time stretching and pitch scaling by transforming the audio into frequency domain.   </vt:lpstr>
      <vt:lpstr>Implementing Soft clipping saturation Using tanh() </vt:lpstr>
      <vt:lpstr>Amplitude Modulation</vt:lpstr>
      <vt:lpstr>Feedbacks</vt:lpstr>
      <vt:lpstr>Where I can use this plugin?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Glider Plugin</dc:title>
  <dc:creator>Suresh Kumar, Navaneeth Suresh</dc:creator>
  <cp:lastModifiedBy>Suresh Kumar, Navaneeth Suresh</cp:lastModifiedBy>
  <cp:revision>1</cp:revision>
  <dcterms:created xsi:type="dcterms:W3CDTF">2023-11-30T14:31:18Z</dcterms:created>
  <dcterms:modified xsi:type="dcterms:W3CDTF">2023-12-01T03:04:22Z</dcterms:modified>
</cp:coreProperties>
</file>