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media/image11.svg" ContentType="image/svg+xml"/>
  <Override PartName="/ppt/media/image13.svg" ContentType="image/svg+xml"/>
  <Override PartName="/ppt/media/image19.svg" ContentType="image/svg+xml"/>
  <Override PartName="/ppt/media/image2.svg" ContentType="image/svg+xml"/>
  <Override PartName="/ppt/media/image25.svg" ContentType="image/svg+xml"/>
  <Override PartName="/ppt/media/image27.svg" ContentType="image/svg+xml"/>
  <Override PartName="/ppt/media/image29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0685245742175"/>
          <c:y val="0.165339671664054"/>
          <c:w val="0.280863894888454"/>
          <c:h val="0.3621042650443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MOVIES 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dLbls>
            <c:dLbl>
              <c:idx val="0"/>
              <c:layout>
                <c:manualLayout>
                  <c:x val="0"/>
                  <c:y val="-0.00790644707925345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1195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0122690934869179"/>
                  <c:y val="-0.0125710176274856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1195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0492686219479785"/>
                  <c:y val="-0.00567149339531703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1195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3052</c:v>
                </c:pt>
                <c:pt idx="1">
                  <c:v>2944</c:v>
                </c:pt>
                <c:pt idx="2">
                  <c:v>2001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315"/>
        <c:overlap val="-40"/>
        <c:axId val="1785014255"/>
        <c:axId val="1785014735"/>
      </c:barChart>
      <c:catAx>
        <c:axId val="178501425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785014735"/>
        <c:crosses val="autoZero"/>
        <c:auto val="1"/>
        <c:lblAlgn val="ctr"/>
        <c:lblOffset val="100"/>
        <c:noMultiLvlLbl val="0"/>
      </c:catAx>
      <c:valAx>
        <c:axId val="178501473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7850142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43fb558c-e219-439c-8f41-04e0c882bcd8}"/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029043555600242"/>
          <c:y val="0.0924070748332297"/>
          <c:w val="0.971997372122753"/>
          <c:h val="0.63993007910491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1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Drama</c:v>
                </c:pt>
                <c:pt idx="1">
                  <c:v>Fantasy</c:v>
                </c:pt>
                <c:pt idx="2">
                  <c:v>Thriller</c:v>
                </c:pt>
                <c:pt idx="3">
                  <c:v>Comedy</c:v>
                </c:pt>
                <c:pt idx="4">
                  <c:v>Horror</c:v>
                </c:pt>
                <c:pt idx="5">
                  <c:v>Family</c:v>
                </c:pt>
                <c:pt idx="6">
                  <c:v>Romance</c:v>
                </c:pt>
                <c:pt idx="7">
                  <c:v>Adventure</c:v>
                </c:pt>
                <c:pt idx="8">
                  <c:v>Action</c:v>
                </c:pt>
                <c:pt idx="9">
                  <c:v>Sci-Fi</c:v>
                </c:pt>
                <c:pt idx="10">
                  <c:v>Crime</c:v>
                </c:pt>
                <c:pt idx="11">
                  <c:v>Mystery</c:v>
                </c:pt>
                <c:pt idx="12">
                  <c:v>Others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4285</c:v>
                </c:pt>
                <c:pt idx="1">
                  <c:v>342</c:v>
                </c:pt>
                <c:pt idx="2">
                  <c:v>1484</c:v>
                </c:pt>
                <c:pt idx="3">
                  <c:v>2412</c:v>
                </c:pt>
                <c:pt idx="4">
                  <c:v>1208</c:v>
                </c:pt>
                <c:pt idx="5">
                  <c:v>302</c:v>
                </c:pt>
                <c:pt idx="6">
                  <c:v>906</c:v>
                </c:pt>
                <c:pt idx="7">
                  <c:v>591</c:v>
                </c:pt>
                <c:pt idx="8">
                  <c:v>1289</c:v>
                </c:pt>
                <c:pt idx="9">
                  <c:v>375</c:v>
                </c:pt>
                <c:pt idx="10">
                  <c:v>813</c:v>
                </c:pt>
                <c:pt idx="11">
                  <c:v>555</c:v>
                </c:pt>
                <c:pt idx="12">
                  <c:v>100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0674608"/>
        <c:axId val="2080671248"/>
      </c:lineChart>
      <c:catAx>
        <c:axId val="208067460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195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80671248"/>
        <c:crosses val="autoZero"/>
        <c:auto val="1"/>
        <c:lblAlgn val="ctr"/>
        <c:lblOffset val="100"/>
        <c:noMultiLvlLbl val="0"/>
      </c:catAx>
      <c:valAx>
        <c:axId val="20806712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80674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68ea3bfe-68f8-4e82-98ca-06f6df82f514}"/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238286247692441"/>
          <c:y val="0"/>
          <c:w val="0.896977595561895"/>
          <c:h val="0.96344069387116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AVG_RATING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Lbl>
              <c:idx val="5"/>
              <c:layout>
                <c:manualLayout>
                  <c:x val="0.0170916349535873"/>
                  <c:y val="-0.0552732763007025"/>
                </c:manualLayout>
              </c:layout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1545010866234"/>
                      <c:h val="0.123282749910779"/>
                    </c:manualLayout>
                  </c15:layout>
                </c:ext>
              </c:extLst>
            </c:dLbl>
            <c:dLbl>
              <c:idx val="8"/>
              <c:layout>
                <c:manualLayout>
                  <c:x val="0.0441074450415157"/>
                  <c:y val="-0.035173903100447"/>
                </c:manualLayout>
              </c:layout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prstClr val="white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0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Kirket</c:v>
                </c:pt>
                <c:pt idx="1">
                  <c:v>Love in Kilnerry</c:v>
                </c:pt>
                <c:pt idx="2">
                  <c:v>Gini Helida Kathe</c:v>
                </c:pt>
                <c:pt idx="3">
                  <c:v>Runam</c:v>
                </c:pt>
                <c:pt idx="4">
                  <c:v>Fan</c:v>
                </c:pt>
                <c:pt idx="5">
                  <c:v>Android Kunjappan Version 5.25</c:v>
                </c:pt>
                <c:pt idx="6">
                  <c:v>Safe</c:v>
                </c:pt>
                <c:pt idx="7">
                  <c:v>The Brighton Miracle</c:v>
                </c:pt>
                <c:pt idx="8">
                  <c:v>Yeh Suhaagraat Impossible</c:v>
                </c:pt>
                <c:pt idx="9">
                  <c:v>Shibu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</c:v>
                </c:pt>
                <c:pt idx="1">
                  <c:v>10</c:v>
                </c:pt>
                <c:pt idx="2">
                  <c:v>9.8</c:v>
                </c:pt>
                <c:pt idx="3">
                  <c:v>9.7</c:v>
                </c:pt>
                <c:pt idx="4">
                  <c:v>9.6</c:v>
                </c:pt>
                <c:pt idx="5">
                  <c:v>9.6</c:v>
                </c:pt>
                <c:pt idx="6">
                  <c:v>9.5</c:v>
                </c:pt>
                <c:pt idx="7">
                  <c:v>9.5</c:v>
                </c:pt>
                <c:pt idx="8">
                  <c:v>9.5</c:v>
                </c:pt>
                <c:pt idx="9">
                  <c:v>9.4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68"/>
        <c:overlap val="-29"/>
        <c:axId val="2080657808"/>
        <c:axId val="2080658768"/>
      </c:barChart>
      <c:catAx>
        <c:axId val="20806578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80658768"/>
        <c:crosses val="autoZero"/>
        <c:auto val="1"/>
        <c:lblAlgn val="ctr"/>
        <c:lblOffset val="100"/>
        <c:noMultiLvlLbl val="0"/>
      </c:catAx>
      <c:valAx>
        <c:axId val="20806587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80657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90038153-9baa-48f4-994d-004c030d25f1}"/>
      </c:ext>
    </c:extLst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0915399711325881"/>
          <c:y val="0.126680413325962"/>
          <c:w val="0.990461928569801"/>
          <c:h val="0.5933458671331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TOTAL_VOTES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Marvel Studios</c:v>
                </c:pt>
                <c:pt idx="1">
                  <c:v>Marvel Studios</c:v>
                </c:pt>
                <c:pt idx="2">
                  <c:v>Twentieth Century Fox</c:v>
                </c:pt>
                <c:pt idx="3">
                  <c:v>Marvel Studios</c:v>
                </c:pt>
                <c:pt idx="4">
                  <c:v>Walt Disney Pictures</c:v>
                </c:pt>
                <c:pt idx="5">
                  <c:v>Marvel Studios</c:v>
                </c:pt>
                <c:pt idx="6">
                  <c:v>Warner Bros.</c:v>
                </c:pt>
                <c:pt idx="7">
                  <c:v>Syncopy</c:v>
                </c:pt>
                <c:pt idx="8">
                  <c:v>Walt Disney Pictures</c:v>
                </c:pt>
                <c:pt idx="9">
                  <c:v>BRON Studios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725138</c:v>
                </c:pt>
                <c:pt idx="1">
                  <c:v>602792</c:v>
                </c:pt>
                <c:pt idx="2">
                  <c:v>586106</c:v>
                </c:pt>
                <c:pt idx="3">
                  <c:v>551245</c:v>
                </c:pt>
                <c:pt idx="4">
                  <c:v>518571</c:v>
                </c:pt>
                <c:pt idx="5">
                  <c:v>510984</c:v>
                </c:pt>
                <c:pt idx="6">
                  <c:v>507173</c:v>
                </c:pt>
                <c:pt idx="7">
                  <c:v>487517</c:v>
                </c:pt>
                <c:pt idx="8">
                  <c:v>482896</c:v>
                </c:pt>
                <c:pt idx="9">
                  <c:v>467169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327"/>
        <c:overlap val="-24"/>
        <c:axId val="2080661168"/>
        <c:axId val="2080661648"/>
      </c:barChart>
      <c:catAx>
        <c:axId val="20806611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080661648"/>
        <c:crosses val="autoZero"/>
        <c:auto val="1"/>
        <c:lblAlgn val="ctr"/>
        <c:lblOffset val="100"/>
        <c:noMultiLvlLbl val="0"/>
      </c:catAx>
      <c:valAx>
        <c:axId val="208066164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80661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uri="{0b15fc19-7d7d-44ad-8c2d-2c3a37ce22c3}">
        <chartProps xmlns="https://web.wps.cn/et/2018/main" chartId="{be56668c-0249-4f5e-94be-4a15c9fc0d44}"/>
      </c:ext>
    </c:extLst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5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5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5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5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5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5" kern="1200"/>
  </cs:chartArea>
  <cs:dataLabel>
    <cs:lnRef idx="0"/>
    <cs:fillRef idx="0">
      <cs:styleClr val="auto"/>
    </cs:fillRef>
    <cs:effectRef idx="0"/>
    <cs:fontRef idx="minor">
      <a:schemeClr val="lt1"/>
    </cs:fontRef>
    <cs:defRPr sz="1195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5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5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5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5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5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3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5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5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5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5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3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5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5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9050-0C85-4B85-83CA-05064BF07DC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43399-AB70-4589-AE16-624FDA3DC24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9050-0C85-4B85-83CA-05064BF07DC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43399-AB70-4589-AE16-624FDA3DC24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9050-0C85-4B85-83CA-05064BF07DC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43399-AB70-4589-AE16-624FDA3DC24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9050-0C85-4B85-83CA-05064BF07DC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43399-AB70-4589-AE16-624FDA3DC24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9050-0C85-4B85-83CA-05064BF07DC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43399-AB70-4589-AE16-624FDA3DC24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9050-0C85-4B85-83CA-05064BF07DC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43399-AB70-4589-AE16-624FDA3DC24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9050-0C85-4B85-83CA-05064BF07DC1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43399-AB70-4589-AE16-624FDA3DC24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9050-0C85-4B85-83CA-05064BF07DC1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43399-AB70-4589-AE16-624FDA3DC24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9050-0C85-4B85-83CA-05064BF07DC1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43399-AB70-4589-AE16-624FDA3DC24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9050-0C85-4B85-83CA-05064BF07DC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43399-AB70-4589-AE16-624FDA3DC24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9050-0C85-4B85-83CA-05064BF07DC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43399-AB70-4589-AE16-624FDA3DC24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59050-0C85-4B85-83CA-05064BF07DC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43399-AB70-4589-AE16-624FDA3DC243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svg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svg"/><Relationship Id="rId3" Type="http://schemas.openxmlformats.org/officeDocument/2006/relationships/image" Target="../media/image12.png"/><Relationship Id="rId2" Type="http://schemas.openxmlformats.org/officeDocument/2006/relationships/chart" Target="../charts/chart4.xml"/><Relationship Id="rId1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svg"/><Relationship Id="rId1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40000"/>
                <a:lumOff val="60000"/>
              </a:schemeClr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5">
                <a:lumMod val="20000"/>
                <a:lumOff val="80000"/>
              </a:schemeClr>
            </a:gs>
            <a:gs pos="83906">
              <a:schemeClr val="accent5">
                <a:lumMod val="40000"/>
                <a:lumOff val="60000"/>
              </a:schemeClr>
            </a:gs>
            <a:gs pos="43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30628" y="1450767"/>
            <a:ext cx="11935326" cy="16557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Advanced SQL Reinforcement project-</a:t>
            </a:r>
            <a:br>
              <a:rPr lang="en-US" sz="4000" dirty="0">
                <a:latin typeface="Arial Rounded MT Bold" panose="020F0704030504030204" pitchFamily="34" charset="0"/>
              </a:rPr>
            </a:br>
            <a:br>
              <a:rPr lang="en-US" sz="4000" dirty="0">
                <a:latin typeface="Arial Rounded MT Bold" panose="020F0704030504030204" pitchFamily="34" charset="0"/>
              </a:rPr>
            </a:br>
            <a:r>
              <a:rPr lang="en-US" sz="3200" dirty="0">
                <a:latin typeface="Arial Rounded MT Bold" panose="020F0704030504030204" pitchFamily="34" charset="0"/>
              </a:rPr>
              <a:t>IMDB dataset </a:t>
            </a:r>
            <a:endParaRPr lang="en-IN" sz="3200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8778" y="3602037"/>
            <a:ext cx="3605919" cy="208984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Berlin Sans FB" panose="020E0602020502020306" pitchFamily="34" charset="0"/>
              </a:rPr>
              <a:t>AJAY</a:t>
            </a:r>
            <a:r>
              <a:rPr lang="en-IN" dirty="0">
                <a:latin typeface="Berlin Sans FB" panose="020E0602020502020306" pitchFamily="34" charset="0"/>
              </a:rPr>
              <a:t>.P          </a:t>
            </a:r>
            <a:endParaRPr lang="en-IN" dirty="0">
              <a:latin typeface="Berlin Sans FB" panose="020E0602020502020306" pitchFamily="34" charset="0"/>
            </a:endParaRPr>
          </a:p>
          <a:p>
            <a:pPr algn="l"/>
            <a:r>
              <a:rPr lang="en-US" dirty="0">
                <a:latin typeface="Berlin Sans FB" panose="020E0602020502020306" pitchFamily="34" charset="0"/>
              </a:rPr>
              <a:t>DA&amp;DS-ONLINE </a:t>
            </a:r>
            <a:endParaRPr lang="en-US" dirty="0">
              <a:latin typeface="Berlin Sans FB" panose="020E0602020502020306" pitchFamily="34" charset="0"/>
            </a:endParaRPr>
          </a:p>
          <a:p>
            <a:pPr algn="l"/>
            <a:r>
              <a:rPr lang="en-US" dirty="0">
                <a:latin typeface="Berlin Sans FB" panose="020E0602020502020306" pitchFamily="34" charset="0"/>
              </a:rPr>
              <a:t>MARCH-2025</a:t>
            </a:r>
            <a:endParaRPr lang="en-US" dirty="0">
              <a:latin typeface="Berlin Sans FB" panose="020E0602020502020306" pitchFamily="34" charset="0"/>
            </a:endParaRPr>
          </a:p>
          <a:p>
            <a:pPr algn="l"/>
            <a:r>
              <a:rPr lang="en-US" dirty="0">
                <a:latin typeface="Berlin Sans FB" panose="020E0602020502020306" pitchFamily="34" charset="0"/>
              </a:rPr>
              <a:t>28/05/2025</a:t>
            </a:r>
            <a:endParaRPr lang="en-US" dirty="0">
              <a:latin typeface="Berlin Sans FB" panose="020E0602020502020306" pitchFamily="34" charset="0"/>
            </a:endParaRPr>
          </a:p>
          <a:p>
            <a:endParaRPr lang="en-US" dirty="0"/>
          </a:p>
        </p:txBody>
      </p:sp>
      <p:pic>
        <p:nvPicPr>
          <p:cNvPr id="5" name="Graphic 4" descr="Newspaper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315201" y="2534557"/>
            <a:ext cx="914400" cy="721406"/>
          </a:xfrm>
          <a:prstGeom prst="rect">
            <a:avLst/>
          </a:prstGeom>
        </p:spPr>
      </p:pic>
    </p:spTree>
  </p:cSld>
  <p:clrMapOvr>
    <a:masterClrMapping/>
  </p:clrMapOvr>
  <p:transition spd="slow" advTm="1000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40000"/>
                <a:lumOff val="60000"/>
              </a:schemeClr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5">
                <a:lumMod val="20000"/>
                <a:lumOff val="80000"/>
              </a:schemeClr>
            </a:gs>
            <a:gs pos="83906">
              <a:schemeClr val="accent5">
                <a:lumMod val="40000"/>
                <a:lumOff val="60000"/>
              </a:schemeClr>
            </a:gs>
            <a:gs pos="43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0947" y="284304"/>
            <a:ext cx="3970106" cy="1325563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Arial Rounded MT Bold" panose="020F0704030504030204" pitchFamily="34" charset="0"/>
              </a:rPr>
              <a:t>Conclutions</a:t>
            </a:r>
            <a:r>
              <a:rPr lang="en-US" sz="4000" dirty="0">
                <a:latin typeface="Arial Rounded MT Bold" panose="020F0704030504030204" pitchFamily="34" charset="0"/>
              </a:rPr>
              <a:t> :-</a:t>
            </a:r>
            <a:endParaRPr lang="en-IN" sz="40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13735"/>
            <a:ext cx="10515600" cy="2342508"/>
          </a:xfrm>
        </p:spPr>
        <p:txBody>
          <a:bodyPr/>
          <a:lstStyle/>
          <a:p>
            <a:r>
              <a:rPr lang="en-US" sz="2000" dirty="0">
                <a:latin typeface="Bookman Old Style" panose="02050604050505020204" pitchFamily="18" charset="0"/>
              </a:rPr>
              <a:t>SQL SKILL STRENTHENED WITH REAL DATASET.</a:t>
            </a:r>
            <a:endParaRPr lang="en-US" sz="20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sz="2000" dirty="0">
              <a:latin typeface="Bookman Old Style" panose="02050604050505020204" pitchFamily="18" charset="0"/>
            </a:endParaRPr>
          </a:p>
          <a:p>
            <a:r>
              <a:rPr lang="en-US" sz="2000" dirty="0">
                <a:latin typeface="Bookman Old Style" panose="02050604050505020204" pitchFamily="18" charset="0"/>
              </a:rPr>
              <a:t>KEY INSIGHTS DERIVED FROM DATA USING ADVANCED QUERIES.</a:t>
            </a:r>
            <a:endParaRPr lang="en-US" sz="2000" dirty="0">
              <a:latin typeface="Bookman Old Style" panose="02050604050505020204" pitchFamily="18" charset="0"/>
            </a:endParaRPr>
          </a:p>
          <a:p>
            <a:endParaRPr lang="en-US" sz="2000" dirty="0">
              <a:latin typeface="Bookman Old Style" panose="02050604050505020204" pitchFamily="18" charset="0"/>
            </a:endParaRPr>
          </a:p>
          <a:p>
            <a:r>
              <a:rPr lang="en-US" sz="2000" dirty="0">
                <a:latin typeface="Bookman Old Style" panose="02050604050505020204" pitchFamily="18" charset="0"/>
              </a:rPr>
              <a:t>ENHANCED UNDERSTANDING OF MOVIE_RELATED DATA STRUCTURE.</a:t>
            </a:r>
            <a:endParaRPr lang="en-US" sz="2000" dirty="0">
              <a:latin typeface="Bookman Old Style" panose="02050604050505020204" pitchFamily="18" charset="0"/>
            </a:endParaRPr>
          </a:p>
          <a:p>
            <a:endParaRPr lang="en-IN" dirty="0"/>
          </a:p>
        </p:txBody>
      </p:sp>
      <p:sp>
        <p:nvSpPr>
          <p:cNvPr id="4" name="Graphic 16" descr="High voltage"/>
          <p:cNvSpPr/>
          <p:nvPr/>
        </p:nvSpPr>
        <p:spPr>
          <a:xfrm>
            <a:off x="3184879" y="574979"/>
            <a:ext cx="782229" cy="565452"/>
          </a:xfrm>
          <a:custGeom>
            <a:avLst/>
            <a:gdLst>
              <a:gd name="connsiteX0" fmla="*/ 1533645 w 1543000"/>
              <a:gd name="connsiteY0" fmla="*/ 1252798 h 1360142"/>
              <a:gd name="connsiteX1" fmla="*/ 834118 w 1543000"/>
              <a:gd name="connsiteY1" fmla="*/ 36229 h 1360142"/>
              <a:gd name="connsiteX2" fmla="*/ 710672 w 1543000"/>
              <a:gd name="connsiteY2" fmla="*/ 36229 h 1360142"/>
              <a:gd name="connsiteX3" fmla="*/ 9355 w 1543000"/>
              <a:gd name="connsiteY3" fmla="*/ 1252798 h 1360142"/>
              <a:gd name="connsiteX4" fmla="*/ 71973 w 1543000"/>
              <a:gd name="connsiteY4" fmla="*/ 1360143 h 1360142"/>
              <a:gd name="connsiteX5" fmla="*/ 771500 w 1543000"/>
              <a:gd name="connsiteY5" fmla="*/ 1360143 h 1360142"/>
              <a:gd name="connsiteX6" fmla="*/ 1471028 w 1543000"/>
              <a:gd name="connsiteY6" fmla="*/ 1360143 h 1360142"/>
              <a:gd name="connsiteX7" fmla="*/ 1533645 w 1543000"/>
              <a:gd name="connsiteY7" fmla="*/ 1252798 h 1360142"/>
              <a:gd name="connsiteX8" fmla="*/ 653421 w 1543000"/>
              <a:gd name="connsiteY8" fmla="*/ 1200915 h 1360142"/>
              <a:gd name="connsiteX9" fmla="*/ 755398 w 1543000"/>
              <a:gd name="connsiteY9" fmla="*/ 787639 h 1360142"/>
              <a:gd name="connsiteX10" fmla="*/ 608695 w 1543000"/>
              <a:gd name="connsiteY10" fmla="*/ 787639 h 1360142"/>
              <a:gd name="connsiteX11" fmla="*/ 680257 w 1543000"/>
              <a:gd name="connsiteY11" fmla="*/ 340371 h 1360142"/>
              <a:gd name="connsiteX12" fmla="*/ 894946 w 1543000"/>
              <a:gd name="connsiteY12" fmla="*/ 340371 h 1360142"/>
              <a:gd name="connsiteX13" fmla="*/ 800125 w 1543000"/>
              <a:gd name="connsiteY13" fmla="*/ 680295 h 1360142"/>
              <a:gd name="connsiteX14" fmla="*/ 950407 w 1543000"/>
              <a:gd name="connsiteY14" fmla="*/ 680295 h 1360142"/>
              <a:gd name="connsiteX15" fmla="*/ 653421 w 1543000"/>
              <a:gd name="connsiteY15" fmla="*/ 1200915 h 1360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543000" h="1360142">
                <a:moveTo>
                  <a:pt x="1533645" y="1252798"/>
                </a:moveTo>
                <a:lnTo>
                  <a:pt x="834118" y="36229"/>
                </a:lnTo>
                <a:cubicBezTo>
                  <a:pt x="807282" y="-12076"/>
                  <a:pt x="737508" y="-12076"/>
                  <a:pt x="710672" y="36229"/>
                </a:cubicBezTo>
                <a:lnTo>
                  <a:pt x="9355" y="1252798"/>
                </a:lnTo>
                <a:cubicBezTo>
                  <a:pt x="-17481" y="1301103"/>
                  <a:pt x="16511" y="1360143"/>
                  <a:pt x="71973" y="1360143"/>
                </a:cubicBezTo>
                <a:lnTo>
                  <a:pt x="771500" y="1360143"/>
                </a:lnTo>
                <a:lnTo>
                  <a:pt x="1471028" y="1360143"/>
                </a:lnTo>
                <a:cubicBezTo>
                  <a:pt x="1526489" y="1360143"/>
                  <a:pt x="1560481" y="1301103"/>
                  <a:pt x="1533645" y="1252798"/>
                </a:cubicBezTo>
                <a:close/>
                <a:moveTo>
                  <a:pt x="653421" y="1200915"/>
                </a:moveTo>
                <a:lnTo>
                  <a:pt x="755398" y="787639"/>
                </a:lnTo>
                <a:lnTo>
                  <a:pt x="608695" y="787639"/>
                </a:lnTo>
                <a:lnTo>
                  <a:pt x="680257" y="340371"/>
                </a:lnTo>
                <a:lnTo>
                  <a:pt x="894946" y="340371"/>
                </a:lnTo>
                <a:lnTo>
                  <a:pt x="800125" y="680295"/>
                </a:lnTo>
                <a:lnTo>
                  <a:pt x="950407" y="680295"/>
                </a:lnTo>
                <a:lnTo>
                  <a:pt x="653421" y="1200915"/>
                </a:lnTo>
                <a:close/>
              </a:path>
            </a:pathLst>
          </a:cu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40000"/>
                <a:lumOff val="60000"/>
              </a:schemeClr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5">
                <a:lumMod val="20000"/>
                <a:lumOff val="80000"/>
              </a:schemeClr>
            </a:gs>
            <a:gs pos="83906">
              <a:schemeClr val="accent5">
                <a:lumMod val="40000"/>
                <a:lumOff val="60000"/>
              </a:schemeClr>
            </a:gs>
            <a:gs pos="43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8032" y="510336"/>
            <a:ext cx="1571946" cy="1325563"/>
          </a:xfrm>
        </p:spPr>
        <p:txBody>
          <a:bodyPr>
            <a:normAutofit/>
          </a:bodyPr>
          <a:lstStyle/>
          <a:p>
            <a:r>
              <a:rPr lang="en-US" sz="3600" u="sng" dirty="0">
                <a:latin typeface="Arial Rounded MT Bold" panose="020F0704030504030204" pitchFamily="34" charset="0"/>
              </a:rPr>
              <a:t>Q &amp; A</a:t>
            </a:r>
            <a:endParaRPr lang="en-IN" sz="3600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2641" y="2452349"/>
            <a:ext cx="5531778" cy="2284037"/>
          </a:xfrm>
        </p:spPr>
        <p:txBody>
          <a:bodyPr/>
          <a:lstStyle/>
          <a:p>
            <a:r>
              <a:rPr lang="en-US" sz="2400" dirty="0">
                <a:latin typeface="Bookman Old Style" panose="02050604050505020204" pitchFamily="18" charset="0"/>
              </a:rPr>
              <a:t>THANK YOU !!!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ANY QUESTIONS ?</a:t>
            </a:r>
            <a:endParaRPr lang="en-US" sz="24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phic 4" descr="Questions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635340" y="860736"/>
            <a:ext cx="957208" cy="6540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crush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40000"/>
                <a:lumOff val="60000"/>
              </a:schemeClr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5">
                <a:lumMod val="20000"/>
                <a:lumOff val="80000"/>
              </a:schemeClr>
            </a:gs>
            <a:gs pos="83906">
              <a:schemeClr val="accent5">
                <a:lumMod val="40000"/>
                <a:lumOff val="60000"/>
              </a:schemeClr>
            </a:gs>
            <a:gs pos="43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257800" cy="63146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Arial Rounded MT Bold" panose="020F0704030504030204" pitchFamily="34" charset="0"/>
              </a:rPr>
              <a:t>Data set – IMDB </a:t>
            </a:r>
            <a:r>
              <a:rPr lang="en-US" sz="2700" dirty="0">
                <a:latin typeface="Arial Rounded MT Bold" panose="020F0704030504030204" pitchFamily="34" charset="0"/>
              </a:rPr>
              <a:t>introduction</a:t>
            </a:r>
            <a:endParaRPr lang="en-IN" sz="27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256" y="1613042"/>
            <a:ext cx="10819544" cy="4572001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latin typeface="Californian FB" panose="0207040306080B030204" pitchFamily="18" charset="0"/>
                <a:cs typeface="Arial" panose="020B0604020202020204" pitchFamily="34" charset="0"/>
              </a:rPr>
              <a:t>     </a:t>
            </a:r>
            <a:r>
              <a:rPr lang="en-US" sz="1800" dirty="0">
                <a:solidFill>
                  <a:srgbClr val="000000"/>
                </a:solidFill>
                <a:effectLst/>
                <a:latin typeface="Californian FB" panose="0207040306080B030204" pitchFamily="18" charset="0"/>
                <a:cs typeface="Arial" panose="020B0604020202020204" pitchFamily="34" charset="0"/>
              </a:rPr>
              <a:t>The dataset provided is a simplified version of the IMDb database, structured to capture </a:t>
            </a:r>
            <a:endParaRPr lang="en-US" dirty="0">
              <a:latin typeface="Californian FB" panose="0207040306080B030204" pitchFamily="18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fornian FB" panose="0207040306080B030204" pitchFamily="18" charset="0"/>
                <a:cs typeface="Arial" panose="020B0604020202020204" pitchFamily="34" charset="0"/>
              </a:rPr>
              <a:t>essential information about movies, their genres, actors, directors, ratings, and more. This </a:t>
            </a:r>
            <a:endParaRPr lang="en-US" dirty="0">
              <a:latin typeface="Californian FB" panose="0207040306080B030204" pitchFamily="18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fornian FB" panose="0207040306080B030204" pitchFamily="18" charset="0"/>
                <a:cs typeface="Arial" panose="020B0604020202020204" pitchFamily="34" charset="0"/>
              </a:rPr>
              <a:t>database consists of several tables that contain various details.</a:t>
            </a:r>
            <a:endParaRPr lang="en-US" sz="1800" dirty="0">
              <a:solidFill>
                <a:srgbClr val="000000"/>
              </a:solidFill>
              <a:effectLst/>
              <a:latin typeface="Californian FB" panose="0207040306080B030204" pitchFamily="18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2000" b="1" u="sng" dirty="0">
                <a:solidFill>
                  <a:srgbClr val="000000"/>
                </a:solidFill>
                <a:effectLst/>
                <a:latin typeface="Californian FB" panose="0207040306080B030204" pitchFamily="18" charset="0"/>
              </a:rPr>
              <a:t>Project Objective </a:t>
            </a:r>
            <a:endParaRPr lang="en-US" sz="2000" b="1" u="sng" dirty="0">
              <a:latin typeface="Californian FB" panose="0207040306080B030204" pitchFamily="18" charset="0"/>
            </a:endParaRPr>
          </a:p>
          <a:p>
            <a:pPr>
              <a:buNone/>
            </a:pPr>
            <a:endParaRPr lang="en-US" dirty="0">
              <a:latin typeface="Californian FB" panose="0207040306080B0302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0000"/>
                </a:solidFill>
                <a:effectLst/>
                <a:latin typeface="Californian FB" panose="0207040306080B030204" pitchFamily="18" charset="0"/>
              </a:rPr>
              <a:t> key SQL concepts such as joins, aggregation, filtering, and grouping. </a:t>
            </a:r>
            <a:endParaRPr lang="en-US" dirty="0">
              <a:latin typeface="Californian FB" panose="0207040306080B0302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0000"/>
                </a:solidFill>
                <a:effectLst/>
                <a:latin typeface="Californian FB" panose="0207040306080B030204" pitchFamily="18" charset="0"/>
              </a:rPr>
              <a:t> Analyze and extract meaningful insights from a real-world movie dataset. .</a:t>
            </a:r>
            <a:endParaRPr lang="en-US" dirty="0">
              <a:latin typeface="Californian FB" panose="0207040306080B030204" pitchFamily="18" charset="0"/>
            </a:endParaRPr>
          </a:p>
        </p:txBody>
      </p:sp>
      <p:pic>
        <p:nvPicPr>
          <p:cNvPr id="6" name="Graphic 5" descr="List RTL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689314" y="447320"/>
            <a:ext cx="813371" cy="5492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>
        <p15:prstTrans prst="pageCurlDouble"/>
      </p:transition>
    </mc:Choice>
    <mc:Fallback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40000"/>
                <a:lumOff val="60000"/>
              </a:schemeClr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5">
                <a:lumMod val="20000"/>
                <a:lumOff val="80000"/>
              </a:schemeClr>
            </a:gs>
            <a:gs pos="83906">
              <a:schemeClr val="accent5">
                <a:lumMod val="40000"/>
                <a:lumOff val="60000"/>
              </a:schemeClr>
            </a:gs>
            <a:gs pos="43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3600" dirty="0">
                <a:latin typeface="Arial Rounded MT Bold" panose="020F0704030504030204" pitchFamily="34" charset="0"/>
              </a:rPr>
              <a:t>SQL OVERVIEW</a:t>
            </a:r>
            <a:endParaRPr lang="en-IN" sz="3600" dirty="0">
              <a:latin typeface="Arial Rounded MT Bold" panose="020F0704030504030204" pitchFamily="34" charset="0"/>
            </a:endParaRPr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969968"/>
            <a:ext cx="1051560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u="sng" dirty="0">
                <a:latin typeface="Californian FB" panose="0207040306080B030204" pitchFamily="18" charset="0"/>
              </a:rPr>
              <a:t>WHICH  SQL MATTERS I USED  IN THIS PROJECT :-</a:t>
            </a:r>
            <a:endParaRPr lang="en-US" altLang="en-US" sz="2000" b="1" u="sng" dirty="0">
              <a:latin typeface="Californian FB" panose="0207040306080B0302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Joins: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 </a:t>
            </a:r>
            <a:r>
              <a:rPr lang="en-US" altLang="en-US" sz="2000" dirty="0">
                <a:latin typeface="Californian FB" panose="0207040306080B030204" pitchFamily="18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Connecting different tables (Movie, Ratings, Names) for comprehensive data retrieval.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Aggregation: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 Summarizing key trends such as genre popularity, average movie duration, and director activity.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Filtering &amp; Grouping: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 Segregating movies based on their release year, country, and ratings to find patterns.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Data Cleaning: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fornian FB" panose="0207040306080B030204" pitchFamily="18" charset="0"/>
              </a:rPr>
              <a:t> Identifying missing values and ensuring accurate calculations.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fornian FB" panose="0207040306080B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Content Placeholder 4" descr="Magnifying glass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rot="5400000">
            <a:off x="4508642" y="652104"/>
            <a:ext cx="785483" cy="7854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40000"/>
                <a:lumOff val="60000"/>
              </a:schemeClr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5">
                <a:lumMod val="20000"/>
                <a:lumOff val="80000"/>
              </a:schemeClr>
            </a:gs>
            <a:gs pos="83906">
              <a:schemeClr val="accent5">
                <a:lumMod val="40000"/>
                <a:lumOff val="60000"/>
              </a:schemeClr>
            </a:gs>
            <a:gs pos="43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4387" y="342269"/>
            <a:ext cx="4560888" cy="4572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TABLES OVERVIEW </a:t>
            </a:r>
            <a:endParaRPr lang="en-IN" sz="2800" dirty="0">
              <a:latin typeface="Arial Rounded MT Bold" panose="020F0704030504030204" pitchFamily="34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907549" y="1124284"/>
            <a:ext cx="2722652" cy="5409693"/>
            <a:chOff x="907549" y="1114259"/>
            <a:chExt cx="2722652" cy="5409694"/>
          </a:xfrm>
        </p:grpSpPr>
        <p:grpSp>
          <p:nvGrpSpPr>
            <p:cNvPr id="46" name="Group 45"/>
            <p:cNvGrpSpPr/>
            <p:nvPr/>
          </p:nvGrpSpPr>
          <p:grpSpPr>
            <a:xfrm>
              <a:off x="907549" y="1114259"/>
              <a:ext cx="2722651" cy="1626254"/>
              <a:chOff x="907549" y="1114259"/>
              <a:chExt cx="2722653" cy="1581054"/>
            </a:xfrm>
          </p:grpSpPr>
          <p:sp>
            <p:nvSpPr>
              <p:cNvPr id="8" name="Rectangle: Rounded Corners 7"/>
              <p:cNvSpPr/>
              <p:nvPr/>
            </p:nvSpPr>
            <p:spPr>
              <a:xfrm>
                <a:off x="907551" y="2078864"/>
                <a:ext cx="2722651" cy="61644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GENRE</a:t>
                </a:r>
                <a:endParaRPr lang="en-IN" dirty="0"/>
              </a:p>
            </p:txBody>
          </p:sp>
          <p:sp>
            <p:nvSpPr>
              <p:cNvPr id="9" name="Rectangle: Rounded Corners 8"/>
              <p:cNvSpPr/>
              <p:nvPr/>
            </p:nvSpPr>
            <p:spPr>
              <a:xfrm>
                <a:off x="907549" y="1114259"/>
                <a:ext cx="2722651" cy="61644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MOVIES</a:t>
                </a:r>
                <a:endParaRPr lang="en-IN" dirty="0"/>
              </a:p>
            </p:txBody>
          </p:sp>
        </p:grpSp>
        <p:sp>
          <p:nvSpPr>
            <p:cNvPr id="10" name="Rectangle: Rounded Corners 9"/>
            <p:cNvSpPr/>
            <p:nvPr/>
          </p:nvSpPr>
          <p:spPr>
            <a:xfrm>
              <a:off x="907550" y="3049770"/>
              <a:ext cx="2722651" cy="61644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DIRECTOR MAPPING </a:t>
              </a:r>
              <a:endParaRPr lang="en-IN" dirty="0"/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907549" y="4020676"/>
              <a:ext cx="2722651" cy="61644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ROLE MAPPING </a:t>
              </a:r>
              <a:endParaRPr lang="en-IN" dirty="0"/>
            </a:p>
          </p:txBody>
        </p:sp>
        <p:sp>
          <p:nvSpPr>
            <p:cNvPr id="12" name="Rectangle: Rounded Corners 11"/>
            <p:cNvSpPr/>
            <p:nvPr/>
          </p:nvSpPr>
          <p:spPr>
            <a:xfrm>
              <a:off x="907549" y="4946382"/>
              <a:ext cx="2722651" cy="61644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NAMES</a:t>
              </a:r>
              <a:endParaRPr lang="en-IN" dirty="0"/>
            </a:p>
          </p:txBody>
        </p:sp>
        <p:sp>
          <p:nvSpPr>
            <p:cNvPr id="13" name="Rectangle: Rounded Corners 12"/>
            <p:cNvSpPr/>
            <p:nvPr/>
          </p:nvSpPr>
          <p:spPr>
            <a:xfrm>
              <a:off x="907549" y="5907504"/>
              <a:ext cx="2722651" cy="61644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RATINGS </a:t>
              </a:r>
              <a:endParaRPr lang="en-IN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099389" y="1235286"/>
            <a:ext cx="6452171" cy="843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9" name="Content Placeholder 2"/>
          <p:cNvSpPr txBox="1"/>
          <p:nvPr/>
        </p:nvSpPr>
        <p:spPr>
          <a:xfrm>
            <a:off x="4099389" y="2119720"/>
            <a:ext cx="7716748" cy="8435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3921305" y="734485"/>
            <a:ext cx="8106308" cy="5850036"/>
            <a:chOff x="3921305" y="734485"/>
            <a:chExt cx="8106308" cy="5850036"/>
          </a:xfrm>
        </p:grpSpPr>
        <p:grpSp>
          <p:nvGrpSpPr>
            <p:cNvPr id="48" name="Group 47"/>
            <p:cNvGrpSpPr/>
            <p:nvPr/>
          </p:nvGrpSpPr>
          <p:grpSpPr>
            <a:xfrm>
              <a:off x="4043737" y="734485"/>
              <a:ext cx="7716749" cy="1986244"/>
              <a:chOff x="4043737" y="734485"/>
              <a:chExt cx="7716749" cy="1986244"/>
            </a:xfrm>
          </p:grpSpPr>
          <p:sp>
            <p:nvSpPr>
              <p:cNvPr id="18" name="Content Placeholder 2"/>
              <p:cNvSpPr txBox="1"/>
              <p:nvPr/>
            </p:nvSpPr>
            <p:spPr>
              <a:xfrm>
                <a:off x="4043738" y="734485"/>
                <a:ext cx="7716748" cy="1313131"/>
              </a:xfrm>
              <a:prstGeom prst="rect">
                <a:avLst/>
              </a:prstGeom>
              <a:ln>
                <a:noFill/>
              </a:ln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sz="1800" dirty="0">
                    <a:solidFill>
                      <a:srgbClr val="000000"/>
                    </a:solidFill>
                    <a:latin typeface="Californian FB" panose="0207040306080B030204" pitchFamily="18" charset="0"/>
                  </a:rPr>
                  <a:t>Contains basic information about each movie, including title, release year, </a:t>
                </a:r>
                <a:endParaRPr lang="en-US" dirty="0">
                  <a:latin typeface="Californian FB" panose="0207040306080B030204" pitchFamily="18" charset="0"/>
                </a:endParaRPr>
              </a:p>
              <a:p>
                <a:pPr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Californian FB" panose="0207040306080B030204" pitchFamily="18" charset="0"/>
                  </a:rPr>
                  <a:t>duration, country, income, languages, and production companies.</a:t>
                </a:r>
                <a:endParaRPr lang="en-US" sz="1800" dirty="0">
                  <a:solidFill>
                    <a:srgbClr val="000000"/>
                  </a:solidFill>
                  <a:latin typeface="Californian FB" panose="0207040306080B030204" pitchFamily="18" charset="0"/>
                </a:endParaRPr>
              </a:p>
              <a:p>
                <a:pPr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  <p:sp>
            <p:nvSpPr>
              <p:cNvPr id="20" name="Content Placeholder 2"/>
              <p:cNvSpPr txBox="1"/>
              <p:nvPr/>
            </p:nvSpPr>
            <p:spPr>
              <a:xfrm>
                <a:off x="4043737" y="1877151"/>
                <a:ext cx="7716748" cy="843578"/>
              </a:xfrm>
              <a:prstGeom prst="rect">
                <a:avLst/>
              </a:prstGeom>
              <a:ln>
                <a:noFill/>
              </a:ln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</a:pPr>
                <a:endParaRPr lang="en-US" sz="1800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buNone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Californian FB" panose="0207040306080B030204" pitchFamily="18" charset="0"/>
                  </a:rPr>
                  <a:t>Describes the genres associated with each movie.</a:t>
                </a:r>
                <a:endParaRPr lang="en-US" dirty="0">
                  <a:latin typeface="Californian FB" panose="0207040306080B030204" pitchFamily="18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043737" y="3182989"/>
              <a:ext cx="62055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r>
                <a:rPr lang="en-US" sz="1800" dirty="0">
                  <a:solidFill>
                    <a:srgbClr val="000000"/>
                  </a:solidFill>
                  <a:effectLst/>
                  <a:latin typeface="Californian FB" panose="0207040306080B030204" pitchFamily="18" charset="0"/>
                </a:rPr>
                <a:t>Maps movies to their directors.</a:t>
              </a:r>
              <a:endParaRPr lang="en-IN" dirty="0">
                <a:latin typeface="Californian FB" panose="0207040306080B0302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43737" y="4050677"/>
              <a:ext cx="795391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sz="1800" dirty="0">
                  <a:solidFill>
                    <a:srgbClr val="000000"/>
                  </a:solidFill>
                  <a:effectLst/>
                  <a:latin typeface="Californian FB" panose="0207040306080B030204" pitchFamily="18" charset="0"/>
                </a:rPr>
                <a:t>Maps actors/actresses to movies and specifies the role category (e.g., </a:t>
              </a:r>
              <a:endParaRPr lang="en-US" dirty="0">
                <a:latin typeface="Californian FB" panose="0207040306080B030204" pitchFamily="18" charset="0"/>
              </a:endParaRPr>
            </a:p>
            <a:p>
              <a:pPr>
                <a:buNone/>
              </a:pPr>
              <a:r>
                <a:rPr lang="en-US" sz="1800" dirty="0">
                  <a:solidFill>
                    <a:srgbClr val="000000"/>
                  </a:solidFill>
                  <a:effectLst/>
                  <a:latin typeface="Californian FB" panose="0207040306080B030204" pitchFamily="18" charset="0"/>
                </a:rPr>
                <a:t>actor, director, producer).</a:t>
              </a:r>
              <a:endParaRPr lang="en-IN" dirty="0">
                <a:latin typeface="Californian FB" panose="0207040306080B0302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21305" y="4976383"/>
              <a:ext cx="810630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sz="1800" dirty="0">
                  <a:solidFill>
                    <a:srgbClr val="000000"/>
                  </a:solidFill>
                  <a:effectLst/>
                  <a:latin typeface="Californian FB" panose="0207040306080B030204" pitchFamily="18" charset="0"/>
                </a:rPr>
                <a:t>Stores information about people (actors, directors, etc.), including t</a:t>
              </a:r>
              <a:r>
                <a:rPr lang="en-US" dirty="0">
                  <a:solidFill>
                    <a:srgbClr val="000000"/>
                  </a:solidFill>
                  <a:latin typeface="Californian FB" panose="0207040306080B030204" pitchFamily="18" charset="0"/>
                </a:rPr>
                <a:t>heirs</a:t>
              </a:r>
              <a:endParaRPr lang="en-US" dirty="0">
                <a:latin typeface="Californian FB" panose="0207040306080B030204" pitchFamily="18" charset="0"/>
              </a:endParaRPr>
            </a:p>
            <a:p>
              <a:pPr>
                <a:buNone/>
              </a:pPr>
              <a:r>
                <a:rPr lang="en-US" sz="1800" dirty="0">
                  <a:solidFill>
                    <a:srgbClr val="000000"/>
                  </a:solidFill>
                  <a:effectLst/>
                  <a:latin typeface="Californian FB" panose="0207040306080B030204" pitchFamily="18" charset="0"/>
                </a:rPr>
                <a:t>birthdates, heights, and known movies.</a:t>
              </a:r>
              <a:endParaRPr lang="en-IN" dirty="0">
                <a:latin typeface="Californian FB" panose="0207040306080B0302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73702" y="5938190"/>
              <a:ext cx="795391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sz="1800" dirty="0">
                  <a:solidFill>
                    <a:srgbClr val="000000"/>
                  </a:solidFill>
                  <a:effectLst/>
                  <a:latin typeface="Californian FB" panose="0207040306080B030204" pitchFamily="18" charset="0"/>
                </a:rPr>
                <a:t>Contains ratings information for movies, including the average rating, total </a:t>
              </a:r>
              <a:endParaRPr lang="en-US" dirty="0">
                <a:latin typeface="Californian FB" panose="0207040306080B030204" pitchFamily="18" charset="0"/>
              </a:endParaRPr>
            </a:p>
            <a:p>
              <a:pPr>
                <a:buNone/>
              </a:pPr>
              <a:r>
                <a:rPr lang="en-US" sz="1800" dirty="0">
                  <a:solidFill>
                    <a:srgbClr val="000000"/>
                  </a:solidFill>
                  <a:effectLst/>
                  <a:latin typeface="Californian FB" panose="0207040306080B030204" pitchFamily="18" charset="0"/>
                </a:rPr>
                <a:t>votes, and median rating</a:t>
              </a:r>
              <a:endParaRPr lang="en-IN" dirty="0">
                <a:latin typeface="Californian FB" panose="0207040306080B030204" pitchFamily="18" charset="0"/>
              </a:endParaRPr>
            </a:p>
          </p:txBody>
        </p:sp>
      </p:grpSp>
      <p:pic>
        <p:nvPicPr>
          <p:cNvPr id="55" name="Graphic 54" descr="Table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780035" y="351737"/>
            <a:ext cx="833920" cy="5342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40000"/>
                <a:lumOff val="60000"/>
              </a:schemeClr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5">
                <a:lumMod val="20000"/>
                <a:lumOff val="80000"/>
              </a:schemeClr>
            </a:gs>
            <a:gs pos="83906">
              <a:schemeClr val="accent5">
                <a:lumMod val="40000"/>
                <a:lumOff val="60000"/>
              </a:schemeClr>
            </a:gs>
            <a:gs pos="43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6343" y="33034"/>
            <a:ext cx="6579744" cy="61092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Rounded MT Bold" panose="020F0704030504030204" pitchFamily="34" charset="0"/>
              </a:rPr>
              <a:t>VISUAL INSIGHTS </a:t>
            </a:r>
            <a:r>
              <a:rPr lang="en-US" sz="2800" dirty="0">
                <a:latin typeface="Arial Rounded MT Bold" panose="020F0704030504030204" pitchFamily="34" charset="0"/>
              </a:rPr>
              <a:t>(CHARTS):- </a:t>
            </a:r>
            <a:endParaRPr lang="en-IN" sz="280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64387" y="482885"/>
          <a:ext cx="11370067" cy="64521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349323" y="4130211"/>
          <a:ext cx="10582382" cy="2640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19034" y="932662"/>
            <a:ext cx="2732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YEAR WISE MOVIES</a:t>
            </a:r>
            <a:endParaRPr lang="en-IN" sz="1600" b="1" dirty="0">
              <a:solidFill>
                <a:schemeClr val="accent4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51278" y="6298865"/>
            <a:ext cx="279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GENRE</a:t>
            </a:r>
            <a:r>
              <a:rPr lang="en-US" b="1" dirty="0">
                <a:ln w="12700" cmpd="sng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00B050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WISE</a:t>
            </a:r>
            <a:r>
              <a:rPr lang="en-US" b="1" dirty="0">
                <a:ln w="12700" cmpd="sng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00B050"/>
                </a:solidFill>
                <a:latin typeface="Bookman Old Style" panose="02050604050505020204" pitchFamily="18" charset="0"/>
              </a:rPr>
              <a:t> 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rPr>
              <a:t>MOVIES</a:t>
            </a:r>
            <a:endParaRPr lang="en-IN" sz="1600" b="1" dirty="0">
              <a:solidFill>
                <a:schemeClr val="accent4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47099" y="1042277"/>
            <a:ext cx="44478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 TOP 3 COLLECTION BY MOVIES</a:t>
            </a:r>
            <a:endParaRPr lang="en-IN" dirty="0"/>
          </a:p>
        </p:txBody>
      </p:sp>
      <p:pic>
        <p:nvPicPr>
          <p:cNvPr id="31" name="Chart 30"/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7099" y="1566558"/>
            <a:ext cx="3872282" cy="2573719"/>
          </a:xfrm>
          <a:prstGeom prst="rect">
            <a:avLst/>
          </a:prstGeom>
        </p:spPr>
      </p:pic>
      <p:pic>
        <p:nvPicPr>
          <p:cNvPr id="53" name="Graphic 52" descr="Bar graph with upward trend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21943" y="0"/>
            <a:ext cx="914400" cy="610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40000"/>
                <a:lumOff val="60000"/>
              </a:schemeClr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5">
                <a:lumMod val="20000"/>
                <a:lumOff val="80000"/>
              </a:schemeClr>
            </a:gs>
            <a:gs pos="83906">
              <a:schemeClr val="accent5">
                <a:lumMod val="40000"/>
                <a:lumOff val="60000"/>
              </a:schemeClr>
            </a:gs>
            <a:gs pos="43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940" y="128343"/>
            <a:ext cx="8186530" cy="575021"/>
          </a:xfrm>
          <a:noFill/>
        </p:spPr>
        <p:txBody>
          <a:bodyPr>
            <a:no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VISUAL INSIGHTS (CHARTS):- </a:t>
            </a:r>
            <a:endParaRPr lang="en-IN" sz="240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</p:nvPr>
        </p:nvGraphicFramePr>
        <p:xfrm>
          <a:off x="421241" y="4068567"/>
          <a:ext cx="11517330" cy="2527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196566" y="3346807"/>
            <a:ext cx="4402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n w="95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TOP 10 MOVIES BY AVG_RATING</a:t>
            </a:r>
            <a:endParaRPr lang="en-IN" sz="1600" b="1" dirty="0">
              <a:ln w="9525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Bookman Old Style" panose="02050604050505020204" pitchFamily="18" charset="0"/>
            </a:endParaRPr>
          </a:p>
        </p:txBody>
      </p:sp>
      <p:graphicFrame>
        <p:nvGraphicFramePr>
          <p:cNvPr id="7" name="Chart 6"/>
          <p:cNvGraphicFramePr/>
          <p:nvPr/>
        </p:nvGraphicFramePr>
        <p:xfrm>
          <a:off x="133564" y="928279"/>
          <a:ext cx="11805007" cy="2418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914044" y="894967"/>
            <a:ext cx="6202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n w="95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TOP 10 PRODUCTION COMPANY  BY TOTAL VOTES </a:t>
            </a:r>
            <a:endParaRPr lang="en-IN" sz="1600" b="1" dirty="0">
              <a:ln w="9525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Bookman Old Style" panose="02050604050505020204" pitchFamily="18" charset="0"/>
            </a:endParaRPr>
          </a:p>
        </p:txBody>
      </p:sp>
      <p:pic>
        <p:nvPicPr>
          <p:cNvPr id="57" name="Graphic 56" descr="Presentation with bar chart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7214" y="206518"/>
            <a:ext cx="993168" cy="496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5000">
              <a:schemeClr val="accent5">
                <a:lumMod val="40000"/>
                <a:lumOff val="60000"/>
              </a:schemeClr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5">
                <a:lumMod val="20000"/>
                <a:lumOff val="80000"/>
              </a:schemeClr>
            </a:gs>
            <a:gs pos="83906">
              <a:schemeClr val="accent5">
                <a:lumMod val="40000"/>
                <a:lumOff val="60000"/>
              </a:schemeClr>
            </a:gs>
            <a:gs pos="43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4806" y="-92467"/>
            <a:ext cx="6827333" cy="104503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Bookman Old Style" panose="02050604050505020204" pitchFamily="18" charset="0"/>
              </a:rPr>
              <a:t>  </a:t>
            </a:r>
            <a:r>
              <a:rPr lang="en-US" sz="2400" b="1" dirty="0">
                <a:latin typeface="Bookman Old Style" panose="02050604050505020204" pitchFamily="18" charset="0"/>
              </a:rPr>
              <a:t>SQL –SNIPPETS </a:t>
            </a:r>
            <a:r>
              <a:rPr lang="en-US" sz="2000" b="1" dirty="0">
                <a:latin typeface="Bookman Old Style" panose="02050604050505020204" pitchFamily="18" charset="0"/>
              </a:rPr>
              <a:t>(SCREEN SHOTS </a:t>
            </a:r>
            <a:r>
              <a:rPr lang="en-US" sz="2400" b="1" dirty="0">
                <a:latin typeface="Bookman Old Style" panose="02050604050505020204" pitchFamily="18" charset="0"/>
              </a:rPr>
              <a:t>)</a:t>
            </a:r>
            <a:r>
              <a:rPr lang="en-US" sz="2400" dirty="0">
                <a:latin typeface="Bookman Old Style" panose="02050604050505020204" pitchFamily="18" charset="0"/>
              </a:rPr>
              <a:t>:- </a:t>
            </a:r>
            <a:endParaRPr lang="en-IN" sz="2400" dirty="0">
              <a:latin typeface="Bookman Old Style" panose="0205060405050502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1306164" y="1253041"/>
            <a:ext cx="1633591" cy="487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Bookman Old Style" panose="02050604050505020204" pitchFamily="18" charset="0"/>
              </a:rPr>
              <a:t>JOINS</a:t>
            </a:r>
            <a:r>
              <a:rPr lang="en-US" sz="1800" b="1" dirty="0"/>
              <a:t>.. </a:t>
            </a:r>
            <a:endParaRPr lang="en-IN" sz="1800" b="1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10" y="2223288"/>
            <a:ext cx="4541178" cy="1702221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82" y="4403918"/>
            <a:ext cx="4831547" cy="134363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870" y="2223288"/>
            <a:ext cx="4396381" cy="154954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611" y="4284324"/>
            <a:ext cx="4526205" cy="1633591"/>
          </a:xfrm>
          <a:prstGeom prst="rect">
            <a:avLst/>
          </a:prstGeom>
        </p:spPr>
      </p:pic>
      <p:pic>
        <p:nvPicPr>
          <p:cNvPr id="6" name="Graphic 5" descr="Checklist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6620" y="196052"/>
            <a:ext cx="791293" cy="4873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40000"/>
                <a:lumOff val="60000"/>
              </a:schemeClr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5">
                <a:lumMod val="20000"/>
                <a:lumOff val="80000"/>
              </a:schemeClr>
            </a:gs>
            <a:gs pos="83906">
              <a:schemeClr val="accent5">
                <a:lumMod val="40000"/>
                <a:lumOff val="60000"/>
              </a:schemeClr>
            </a:gs>
            <a:gs pos="43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432" y="965771"/>
            <a:ext cx="5631595" cy="5174331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Bookman Old Style" panose="02050604050505020204" pitchFamily="18" charset="0"/>
              </a:rPr>
              <a:t>GROUPING &amp; FILTERING …</a:t>
            </a:r>
            <a:endParaRPr lang="en-US" sz="1800" b="1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sz="1400" dirty="0">
              <a:latin typeface="Bookman Old Style" panose="02050604050505020204" pitchFamily="18" charset="0"/>
            </a:endParaRPr>
          </a:p>
          <a:p>
            <a:endParaRPr lang="en-US" sz="14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US" sz="1800" b="1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endParaRPr lang="en-IN" sz="1800" b="1" dirty="0">
              <a:latin typeface="Bookman Old Style" panose="020506040505050202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23270" y="-54330"/>
            <a:ext cx="6725459" cy="754758"/>
          </a:xfrm>
        </p:spPr>
        <p:txBody>
          <a:bodyPr>
            <a:noAutofit/>
          </a:bodyPr>
          <a:lstStyle/>
          <a:p>
            <a:r>
              <a:rPr lang="en-US" sz="2800" dirty="0">
                <a:latin typeface="Bookman Old Style" panose="02050604050505020204" pitchFamily="18" charset="0"/>
              </a:rPr>
              <a:t>  </a:t>
            </a:r>
            <a:r>
              <a:rPr lang="en-US" sz="2400" b="1" dirty="0">
                <a:latin typeface="Bookman Old Style" panose="02050604050505020204" pitchFamily="18" charset="0"/>
              </a:rPr>
              <a:t>SQL –SNIPPETS(</a:t>
            </a:r>
            <a:r>
              <a:rPr lang="en-US" sz="2000" b="1" dirty="0">
                <a:latin typeface="Bookman Old Style" panose="02050604050505020204" pitchFamily="18" charset="0"/>
              </a:rPr>
              <a:t>SCREEN SHOTS) </a:t>
            </a:r>
            <a:r>
              <a:rPr lang="en-US" sz="2400" b="1" dirty="0">
                <a:latin typeface="Bookman Old Style" panose="02050604050505020204" pitchFamily="18" charset="0"/>
              </a:rPr>
              <a:t>:- </a:t>
            </a:r>
            <a:endParaRPr lang="en-IN" sz="2400" b="1" dirty="0">
              <a:latin typeface="Bookman Old Style" panose="020506040505050202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19" y="2010626"/>
            <a:ext cx="5631595" cy="8478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65" y="3552936"/>
            <a:ext cx="5041102" cy="255693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669" y="2542994"/>
            <a:ext cx="4253502" cy="1577103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6143948" y="3276801"/>
            <a:ext cx="3638452" cy="951742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120" y="4433211"/>
            <a:ext cx="4603474" cy="218152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13975" y="1141886"/>
            <a:ext cx="7689269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latin typeface="Bookman Old Style" panose="02050604050505020204" pitchFamily="18" charset="0"/>
              </a:rPr>
              <a:t>THE WHERE CLAUSE IS USED TO ROW LEVEL FILTERING</a:t>
            </a:r>
            <a:endParaRPr lang="en-US" sz="1200" dirty="0">
              <a:latin typeface="Bookman Old Style" panose="02050604050505020204" pitchFamily="18" charset="0"/>
            </a:endParaRPr>
          </a:p>
          <a:p>
            <a:r>
              <a:rPr lang="en-US" sz="1200" dirty="0">
                <a:latin typeface="Bookman Old Style" panose="02050604050505020204" pitchFamily="18" charset="0"/>
              </a:rPr>
              <a:t>.</a:t>
            </a:r>
            <a:endParaRPr lang="en-US" sz="1200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latin typeface="Bookman Old Style" panose="02050604050505020204" pitchFamily="18" charset="0"/>
              </a:rPr>
              <a:t>THE GROUP BY CLAUSE IS USED TO GROUP DATA .</a:t>
            </a:r>
            <a:endParaRPr lang="en-US" sz="1200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200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latin typeface="Bookman Old Style" panose="02050604050505020204" pitchFamily="18" charset="0"/>
              </a:rPr>
              <a:t>HAVING CLAUSE IS USED TO FILTER GROUPED DATA.</a:t>
            </a:r>
            <a:endParaRPr lang="en-US" sz="12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9" name="Graphic 8" descr="Images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34187" y="20017"/>
            <a:ext cx="914400" cy="7153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40000"/>
                <a:lumOff val="60000"/>
              </a:schemeClr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5">
                <a:lumMod val="20000"/>
                <a:lumOff val="80000"/>
              </a:schemeClr>
            </a:gs>
            <a:gs pos="83906">
              <a:schemeClr val="accent5">
                <a:lumMod val="40000"/>
                <a:lumOff val="60000"/>
              </a:schemeClr>
            </a:gs>
            <a:gs pos="43000">
              <a:schemeClr val="accent3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1085" y="32980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Rounded MT Bold" panose="020F0704030504030204" pitchFamily="34" charset="0"/>
              </a:rPr>
              <a:t>CHALLENGES FACED :-</a:t>
            </a:r>
            <a:endParaRPr lang="en-IN" sz="36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469" y="1876995"/>
            <a:ext cx="10233061" cy="36299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r>
              <a:rPr lang="en-US" sz="1400" b="1" dirty="0">
                <a:latin typeface="Bookman Old Style" panose="02050604050505020204" pitchFamily="18" charset="0"/>
              </a:rPr>
              <a:t>DUBLICATE  RECORDS </a:t>
            </a:r>
            <a:r>
              <a:rPr lang="en-US" sz="1600" dirty="0">
                <a:latin typeface="Bookman Old Style" panose="02050604050505020204" pitchFamily="18" charset="0"/>
              </a:rPr>
              <a:t>: you may need  distinct , group by to clean this.</a:t>
            </a:r>
            <a:endParaRPr lang="en-US" sz="1600" dirty="0">
              <a:latin typeface="Bookman Old Style" panose="02050604050505020204" pitchFamily="18" charset="0"/>
            </a:endParaRPr>
          </a:p>
          <a:p>
            <a:endParaRPr lang="en-IN" sz="1600" dirty="0">
              <a:latin typeface="Bookman Old Style" panose="02050604050505020204" pitchFamily="18" charset="0"/>
            </a:endParaRPr>
          </a:p>
          <a:p>
            <a:r>
              <a:rPr lang="en-IN" sz="1400" b="1" dirty="0">
                <a:latin typeface="Bookman Old Style" panose="02050604050505020204" pitchFamily="18" charset="0"/>
              </a:rPr>
              <a:t>HANDLING</a:t>
            </a:r>
            <a:r>
              <a:rPr lang="en-IN" sz="1600" b="1" dirty="0">
                <a:latin typeface="Bookman Old Style" panose="02050604050505020204" pitchFamily="18" charset="0"/>
              </a:rPr>
              <a:t> NULLS </a:t>
            </a:r>
            <a:r>
              <a:rPr lang="en-IN" sz="1600" dirty="0">
                <a:latin typeface="Bookman Old Style" panose="02050604050505020204" pitchFamily="18" charset="0"/>
              </a:rPr>
              <a:t>: many fields (e.g., height ,birthdate , production company , etc..)</a:t>
            </a:r>
            <a:endParaRPr lang="en-IN" sz="1600" dirty="0"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IN" sz="1600" dirty="0">
                <a:latin typeface="Bookman Old Style" panose="02050604050505020204" pitchFamily="18" charset="0"/>
              </a:rPr>
              <a:t> </a:t>
            </a:r>
            <a:endParaRPr lang="en-IN" sz="1600" dirty="0">
              <a:latin typeface="Bookman Old Style" panose="02050604050505020204" pitchFamily="18" charset="0"/>
            </a:endParaRPr>
          </a:p>
          <a:p>
            <a:r>
              <a:rPr lang="en-IN" sz="1400" b="1" dirty="0">
                <a:latin typeface="Bookman Old Style" panose="02050604050505020204" pitchFamily="18" charset="0"/>
              </a:rPr>
              <a:t>COMPLEX</a:t>
            </a:r>
            <a:r>
              <a:rPr lang="en-IN" sz="1600" b="1" dirty="0">
                <a:latin typeface="Bookman Old Style" panose="02050604050505020204" pitchFamily="18" charset="0"/>
              </a:rPr>
              <a:t> JOINS BETWEEN TABLES </a:t>
            </a:r>
            <a:r>
              <a:rPr lang="en-IN" sz="1600" dirty="0">
                <a:latin typeface="Bookman Old Style" panose="02050604050505020204" pitchFamily="18" charset="0"/>
              </a:rPr>
              <a:t>: required to gather data across multiple tables.</a:t>
            </a:r>
            <a:endParaRPr lang="en-IN" sz="1600" dirty="0">
              <a:latin typeface="Bookman Old Style" panose="02050604050505020204" pitchFamily="18" charset="0"/>
            </a:endParaRPr>
          </a:p>
          <a:p>
            <a:endParaRPr lang="en-IN" sz="1600" dirty="0">
              <a:latin typeface="Bookman Old Style" panose="02050604050505020204" pitchFamily="18" charset="0"/>
            </a:endParaRPr>
          </a:p>
          <a:p>
            <a:r>
              <a:rPr lang="en-IN" sz="1400" b="1" dirty="0">
                <a:latin typeface="Bookman Old Style" panose="02050604050505020204" pitchFamily="18" charset="0"/>
              </a:rPr>
              <a:t>ONE-TO-MANY</a:t>
            </a:r>
            <a:r>
              <a:rPr lang="en-IN" sz="1600" b="1" dirty="0">
                <a:latin typeface="Bookman Old Style" panose="02050604050505020204" pitchFamily="18" charset="0"/>
              </a:rPr>
              <a:t> RELATIONSHIPS </a:t>
            </a:r>
            <a:r>
              <a:rPr lang="en-IN" sz="1600" dirty="0">
                <a:latin typeface="Bookman Old Style" panose="02050604050505020204" pitchFamily="18" charset="0"/>
              </a:rPr>
              <a:t>: a movie may have multiple genre ,directors , or actors.</a:t>
            </a:r>
            <a:endParaRPr lang="en-IN" sz="1600" dirty="0">
              <a:latin typeface="Bookman Old Style" panose="02050604050505020204" pitchFamily="18" charset="0"/>
            </a:endParaRPr>
          </a:p>
          <a:p>
            <a:endParaRPr lang="en-IN" sz="1600" dirty="0">
              <a:latin typeface="Bookman Old Style" panose="02050604050505020204" pitchFamily="18" charset="0"/>
            </a:endParaRPr>
          </a:p>
          <a:p>
            <a:endParaRPr lang="en-IN" sz="1600" dirty="0"/>
          </a:p>
        </p:txBody>
      </p:sp>
      <p:pic>
        <p:nvPicPr>
          <p:cNvPr id="7" name="Graphic 6" descr="Battery chargi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55315" y="572627"/>
            <a:ext cx="914400" cy="696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2550</Words>
  <Application>WPS Presentation</Application>
  <PresentationFormat>Widescreen</PresentationFormat>
  <Paragraphs>127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SimSun</vt:lpstr>
      <vt:lpstr>Wingdings</vt:lpstr>
      <vt:lpstr>Arial Rounded MT Bold</vt:lpstr>
      <vt:lpstr>Berlin Sans FB</vt:lpstr>
      <vt:lpstr>Times New Roman</vt:lpstr>
      <vt:lpstr>Californian FB</vt:lpstr>
      <vt:lpstr>Bookman Old Style</vt:lpstr>
      <vt:lpstr>Calibri</vt:lpstr>
      <vt:lpstr>Microsoft YaHei</vt:lpstr>
      <vt:lpstr>Arial Unicode MS</vt:lpstr>
      <vt:lpstr>Calibri Light</vt:lpstr>
      <vt:lpstr>Office Theme</vt:lpstr>
      <vt:lpstr>Advanced SQL Reinforcement project-  IMDB dataset </vt:lpstr>
      <vt:lpstr>Data set – IMDB introduction</vt:lpstr>
      <vt:lpstr> SQL OVERVIEW</vt:lpstr>
      <vt:lpstr>TABLES OVERVIEW </vt:lpstr>
      <vt:lpstr>VISUAL INSIGHTS (CHARTS):- </vt:lpstr>
      <vt:lpstr>VISUAL INSIGHTS (CHARTS):- </vt:lpstr>
      <vt:lpstr>  SQL –SNIPPETS (SCREEN SHOTS ):- </vt:lpstr>
      <vt:lpstr>  SQL –SNIPPETS(SCREEN SHOTS) :- </vt:lpstr>
      <vt:lpstr>CHALLENGES FACED :-</vt:lpstr>
      <vt:lpstr>Conclutions :-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Rajasekar R</dc:creator>
  <cp:lastModifiedBy>Ajay Palanisamy</cp:lastModifiedBy>
  <cp:revision>14</cp:revision>
  <dcterms:created xsi:type="dcterms:W3CDTF">2025-05-27T11:51:00Z</dcterms:created>
  <dcterms:modified xsi:type="dcterms:W3CDTF">2025-06-04T15:45:33Z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520CBF3AC324497AB7B6D6DD4337DACF_12</vt:lpwstr>
  </property>
  <property fmtid="{D5CDD505-2E9C-101B-9397-08002B2CF9AE}" pid="3" name="KSOProductBuildVer">
    <vt:lpwstr>1033-12.2.0.21179</vt:lpwstr>
  </property>
</Properties>
</file>