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3DFED"/>
    <a:srgbClr val="14D67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72CFEC9-8CFA-46FF-A09A-8FB35F62948B}" type="doc">
      <dgm:prSet loTypeId="urn:microsoft.com/office/officeart/2005/8/layout/process5" loCatId="process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64F8346-6354-47D6-B163-2A085EE53922}">
      <dgm:prSet custT="1"/>
      <dgm:spPr/>
      <dgm:t>
        <a:bodyPr/>
        <a:lstStyle/>
        <a:p>
          <a:r>
            <a:rPr lang="en-US" sz="2000" kern="1200" dirty="0">
              <a:solidFill>
                <a:schemeClr val="bg1"/>
              </a:solidFill>
              <a:latin typeface="Book Antiqua" panose="02040602050305030304" pitchFamily="18" charset="0"/>
              <a:ea typeface="+mn-ea"/>
              <a:cs typeface="+mn-cs"/>
            </a:rPr>
            <a:t>    </a:t>
          </a:r>
          <a:r>
            <a:rPr lang="en-US" sz="24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Goals </a:t>
          </a:r>
          <a:endParaRPr lang="en-IN" sz="2000" b="1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BA57D4F8-151A-403F-B6CA-2C7C4B0DC0A0}" type="parTrans" cxnId="{1150ED71-59F1-437F-8280-06E3F66E38C0}">
      <dgm:prSet/>
      <dgm:spPr/>
      <dgm:t>
        <a:bodyPr/>
        <a:lstStyle/>
        <a:p>
          <a:endParaRPr lang="en-IN"/>
        </a:p>
      </dgm:t>
    </dgm:pt>
    <dgm:pt modelId="{A400EE24-C162-442F-9396-DD65654B28FA}" type="sibTrans" cxnId="{1150ED71-59F1-437F-8280-06E3F66E38C0}">
      <dgm:prSet/>
      <dgm:spPr/>
      <dgm:t>
        <a:bodyPr/>
        <a:lstStyle/>
        <a:p>
          <a:endParaRPr lang="en-IN"/>
        </a:p>
      </dgm:t>
    </dgm:pt>
    <dgm:pt modelId="{DF661752-BFCD-4D24-B0B3-316F5E00129D}">
      <dgm:prSet custT="1"/>
      <dgm:spPr/>
      <dgm:t>
        <a:bodyPr/>
        <a:lstStyle/>
        <a:p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Clean, merge, and prepare multi-source datasets.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5396E118-D377-492A-8D77-F59B3BB958D3}" type="parTrans" cxnId="{96DFDF8D-9EBE-4873-A011-27586A6D2D88}">
      <dgm:prSet/>
      <dgm:spPr/>
      <dgm:t>
        <a:bodyPr/>
        <a:lstStyle/>
        <a:p>
          <a:endParaRPr lang="en-IN"/>
        </a:p>
      </dgm:t>
    </dgm:pt>
    <dgm:pt modelId="{2F42E0AE-4517-4621-AC73-AF174E1AB84C}" type="sibTrans" cxnId="{96DFDF8D-9EBE-4873-A011-27586A6D2D88}">
      <dgm:prSet/>
      <dgm:spPr/>
      <dgm:t>
        <a:bodyPr/>
        <a:lstStyle/>
        <a:p>
          <a:endParaRPr lang="en-IN"/>
        </a:p>
      </dgm:t>
    </dgm:pt>
    <dgm:pt modelId="{D7DD8935-7D7B-4F9B-B389-5CAA9CD01BD6}">
      <dgm:prSet custT="1"/>
      <dgm:spPr/>
      <dgm:t>
        <a:bodyPr/>
        <a:lstStyle/>
        <a:p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Perform descriptive statistics and DAX calculations.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43AE0AF0-E75E-4035-B480-83042AB83785}" type="parTrans" cxnId="{56A902A9-6BC1-4C1D-9CD5-31D196438230}">
      <dgm:prSet/>
      <dgm:spPr/>
      <dgm:t>
        <a:bodyPr/>
        <a:lstStyle/>
        <a:p>
          <a:endParaRPr lang="en-IN"/>
        </a:p>
      </dgm:t>
    </dgm:pt>
    <dgm:pt modelId="{BD3A3BAB-D799-4A9A-AC33-790CA99A633F}" type="sibTrans" cxnId="{56A902A9-6BC1-4C1D-9CD5-31D196438230}">
      <dgm:prSet/>
      <dgm:spPr/>
      <dgm:t>
        <a:bodyPr/>
        <a:lstStyle/>
        <a:p>
          <a:endParaRPr lang="en-IN"/>
        </a:p>
      </dgm:t>
    </dgm:pt>
    <dgm:pt modelId="{DA968FEF-70A3-4C80-800F-87DC151ADDC7}">
      <dgm:prSet custT="1"/>
      <dgm:spPr/>
      <dgm:t>
        <a:bodyPr/>
        <a:lstStyle/>
        <a:p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Build an interactive Power BI dashboard.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E288473A-FC81-4583-943E-08127A1035E2}" type="parTrans" cxnId="{BC00B3F4-5321-4548-A42D-1CE0AD16747C}">
      <dgm:prSet/>
      <dgm:spPr/>
      <dgm:t>
        <a:bodyPr/>
        <a:lstStyle/>
        <a:p>
          <a:endParaRPr lang="en-IN"/>
        </a:p>
      </dgm:t>
    </dgm:pt>
    <dgm:pt modelId="{7908CDC9-6F80-4575-BB4F-6B71CBBEB3FD}" type="sibTrans" cxnId="{BC00B3F4-5321-4548-A42D-1CE0AD16747C}">
      <dgm:prSet/>
      <dgm:spPr/>
      <dgm:t>
        <a:bodyPr/>
        <a:lstStyle/>
        <a:p>
          <a:endParaRPr lang="en-IN"/>
        </a:p>
      </dgm:t>
    </dgm:pt>
    <dgm:pt modelId="{4530DCAA-6EDB-4C8F-9743-BA66243A58B7}">
      <dgm:prSet custT="1"/>
      <dgm:spPr/>
      <dgm:t>
        <a:bodyPr/>
        <a:lstStyle/>
        <a:p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Highlight key global trends, rankings, and correlations</a:t>
          </a: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</a:rPr>
            <a:t>.</a:t>
          </a:r>
          <a:endParaRPr lang="en-IN" sz="1800" kern="1200" dirty="0">
            <a:solidFill>
              <a:schemeClr val="tx1">
                <a:lumMod val="95000"/>
                <a:lumOff val="5000"/>
              </a:schemeClr>
            </a:solidFill>
          </a:endParaRPr>
        </a:p>
      </dgm:t>
    </dgm:pt>
    <dgm:pt modelId="{6B1C02E5-2CD3-45EB-8D48-CF06E45EB52D}" type="parTrans" cxnId="{382B769A-8EF1-47FC-9425-17CED9BC3503}">
      <dgm:prSet/>
      <dgm:spPr/>
      <dgm:t>
        <a:bodyPr/>
        <a:lstStyle/>
        <a:p>
          <a:endParaRPr lang="en-IN"/>
        </a:p>
      </dgm:t>
    </dgm:pt>
    <dgm:pt modelId="{B1FBAC44-B712-42FA-B1E3-1F07BDCD3B65}" type="sibTrans" cxnId="{382B769A-8EF1-47FC-9425-17CED9BC3503}">
      <dgm:prSet/>
      <dgm:spPr/>
      <dgm:t>
        <a:bodyPr/>
        <a:lstStyle/>
        <a:p>
          <a:endParaRPr lang="en-IN"/>
        </a:p>
      </dgm:t>
    </dgm:pt>
    <dgm:pt modelId="{7EA77650-D20D-4F6B-A614-ECC350E05965}" type="pres">
      <dgm:prSet presAssocID="{772CFEC9-8CFA-46FF-A09A-8FB35F62948B}" presName="diagram" presStyleCnt="0">
        <dgm:presLayoutVars>
          <dgm:dir/>
          <dgm:resizeHandles val="exact"/>
        </dgm:presLayoutVars>
      </dgm:prSet>
      <dgm:spPr/>
    </dgm:pt>
    <dgm:pt modelId="{85A29917-E55E-4EE4-8E6B-13857B1BF0D3}" type="pres">
      <dgm:prSet presAssocID="{764F8346-6354-47D6-B163-2A085EE53922}" presName="node" presStyleLbl="node1" presStyleIdx="0" presStyleCnt="5" custScaleX="123193" custLinFactNeighborX="-6957" custLinFactNeighborY="-47">
        <dgm:presLayoutVars>
          <dgm:bulletEnabled val="1"/>
        </dgm:presLayoutVars>
      </dgm:prSet>
      <dgm:spPr/>
    </dgm:pt>
    <dgm:pt modelId="{AE182723-A719-475B-8765-577CC1A56415}" type="pres">
      <dgm:prSet presAssocID="{A400EE24-C162-442F-9396-DD65654B28FA}" presName="sibTrans" presStyleLbl="sibTrans2D1" presStyleIdx="0" presStyleCnt="4"/>
      <dgm:spPr/>
    </dgm:pt>
    <dgm:pt modelId="{11115A01-2E6E-4279-9FC5-20EE667A26BE}" type="pres">
      <dgm:prSet presAssocID="{A400EE24-C162-442F-9396-DD65654B28FA}" presName="connectorText" presStyleLbl="sibTrans2D1" presStyleIdx="0" presStyleCnt="4"/>
      <dgm:spPr/>
    </dgm:pt>
    <dgm:pt modelId="{3212CC2E-6D87-4A1F-960E-6531C2872B3C}" type="pres">
      <dgm:prSet presAssocID="{DF661752-BFCD-4D24-B0B3-316F5E00129D}" presName="node" presStyleLbl="node1" presStyleIdx="1" presStyleCnt="5" custScaleX="159095">
        <dgm:presLayoutVars>
          <dgm:bulletEnabled val="1"/>
        </dgm:presLayoutVars>
      </dgm:prSet>
      <dgm:spPr/>
    </dgm:pt>
    <dgm:pt modelId="{248BFC21-9734-49D9-AA51-E16B668C2388}" type="pres">
      <dgm:prSet presAssocID="{2F42E0AE-4517-4621-AC73-AF174E1AB84C}" presName="sibTrans" presStyleLbl="sibTrans2D1" presStyleIdx="1" presStyleCnt="4"/>
      <dgm:spPr/>
    </dgm:pt>
    <dgm:pt modelId="{332F22E8-FACE-4B91-A6A4-4C6F2269F064}" type="pres">
      <dgm:prSet presAssocID="{2F42E0AE-4517-4621-AC73-AF174E1AB84C}" presName="connectorText" presStyleLbl="sibTrans2D1" presStyleIdx="1" presStyleCnt="4"/>
      <dgm:spPr/>
    </dgm:pt>
    <dgm:pt modelId="{70710B71-5DD6-430D-B85C-8EEB24735221}" type="pres">
      <dgm:prSet presAssocID="{D7DD8935-7D7B-4F9B-B389-5CAA9CD01BD6}" presName="node" presStyleLbl="node1" presStyleIdx="2" presStyleCnt="5" custScaleX="158676" custLinFactNeighborX="22660" custLinFactNeighborY="-47">
        <dgm:presLayoutVars>
          <dgm:bulletEnabled val="1"/>
        </dgm:presLayoutVars>
      </dgm:prSet>
      <dgm:spPr/>
    </dgm:pt>
    <dgm:pt modelId="{431C7313-9A8D-4BFA-919C-33BBE1FCD95B}" type="pres">
      <dgm:prSet presAssocID="{BD3A3BAB-D799-4A9A-AC33-790CA99A633F}" presName="sibTrans" presStyleLbl="sibTrans2D1" presStyleIdx="2" presStyleCnt="4"/>
      <dgm:spPr/>
    </dgm:pt>
    <dgm:pt modelId="{2B3FF436-9328-47B4-8430-B462C26CCE96}" type="pres">
      <dgm:prSet presAssocID="{BD3A3BAB-D799-4A9A-AC33-790CA99A633F}" presName="connectorText" presStyleLbl="sibTrans2D1" presStyleIdx="2" presStyleCnt="4"/>
      <dgm:spPr/>
    </dgm:pt>
    <dgm:pt modelId="{FC2ACE59-90B3-47CF-90B2-9093D96F5C97}" type="pres">
      <dgm:prSet presAssocID="{DA968FEF-70A3-4C80-800F-87DC151ADDC7}" presName="node" presStyleLbl="node1" presStyleIdx="3" presStyleCnt="5" custScaleX="169881" custLinFactNeighborX="18223" custLinFactNeighborY="-1593">
        <dgm:presLayoutVars>
          <dgm:bulletEnabled val="1"/>
        </dgm:presLayoutVars>
      </dgm:prSet>
      <dgm:spPr/>
    </dgm:pt>
    <dgm:pt modelId="{856ABEDE-72F9-4EB5-A217-84CC7BFF14E7}" type="pres">
      <dgm:prSet presAssocID="{7908CDC9-6F80-4575-BB4F-6B71CBBEB3FD}" presName="sibTrans" presStyleLbl="sibTrans2D1" presStyleIdx="3" presStyleCnt="4"/>
      <dgm:spPr/>
    </dgm:pt>
    <dgm:pt modelId="{1E61498F-D4E5-40D1-A63B-59DD898EDE54}" type="pres">
      <dgm:prSet presAssocID="{7908CDC9-6F80-4575-BB4F-6B71CBBEB3FD}" presName="connectorText" presStyleLbl="sibTrans2D1" presStyleIdx="3" presStyleCnt="4"/>
      <dgm:spPr/>
    </dgm:pt>
    <dgm:pt modelId="{BFF1EFA7-586A-4217-87F7-E23D5E0BF707}" type="pres">
      <dgm:prSet presAssocID="{4530DCAA-6EDB-4C8F-9743-BA66243A58B7}" presName="node" presStyleLbl="node1" presStyleIdx="4" presStyleCnt="5" custScaleX="168849" custLinFactNeighborX="8907" custLinFactNeighborY="3328">
        <dgm:presLayoutVars>
          <dgm:bulletEnabled val="1"/>
        </dgm:presLayoutVars>
      </dgm:prSet>
      <dgm:spPr/>
    </dgm:pt>
  </dgm:ptLst>
  <dgm:cxnLst>
    <dgm:cxn modelId="{B2310C1F-9079-42B3-83F1-BD45427C1C27}" type="presOf" srcId="{4530DCAA-6EDB-4C8F-9743-BA66243A58B7}" destId="{BFF1EFA7-586A-4217-87F7-E23D5E0BF707}" srcOrd="0" destOrd="0" presId="urn:microsoft.com/office/officeart/2005/8/layout/process5"/>
    <dgm:cxn modelId="{8CB46222-5F13-468E-8D47-729A9AA59A17}" type="presOf" srcId="{A400EE24-C162-442F-9396-DD65654B28FA}" destId="{AE182723-A719-475B-8765-577CC1A56415}" srcOrd="0" destOrd="0" presId="urn:microsoft.com/office/officeart/2005/8/layout/process5"/>
    <dgm:cxn modelId="{BF2E003E-144D-4796-A32E-A10770BE27D4}" type="presOf" srcId="{7908CDC9-6F80-4575-BB4F-6B71CBBEB3FD}" destId="{1E61498F-D4E5-40D1-A63B-59DD898EDE54}" srcOrd="1" destOrd="0" presId="urn:microsoft.com/office/officeart/2005/8/layout/process5"/>
    <dgm:cxn modelId="{DF6FA160-871A-4FCE-97F1-7E044F94465E}" type="presOf" srcId="{A400EE24-C162-442F-9396-DD65654B28FA}" destId="{11115A01-2E6E-4279-9FC5-20EE667A26BE}" srcOrd="1" destOrd="0" presId="urn:microsoft.com/office/officeart/2005/8/layout/process5"/>
    <dgm:cxn modelId="{BAFD2546-EC4F-413E-998E-E1AADCE5A0FC}" type="presOf" srcId="{D7DD8935-7D7B-4F9B-B389-5CAA9CD01BD6}" destId="{70710B71-5DD6-430D-B85C-8EEB24735221}" srcOrd="0" destOrd="0" presId="urn:microsoft.com/office/officeart/2005/8/layout/process5"/>
    <dgm:cxn modelId="{47972C71-3414-41A6-B481-64554FEE0866}" type="presOf" srcId="{2F42E0AE-4517-4621-AC73-AF174E1AB84C}" destId="{332F22E8-FACE-4B91-A6A4-4C6F2269F064}" srcOrd="1" destOrd="0" presId="urn:microsoft.com/office/officeart/2005/8/layout/process5"/>
    <dgm:cxn modelId="{1150ED71-59F1-437F-8280-06E3F66E38C0}" srcId="{772CFEC9-8CFA-46FF-A09A-8FB35F62948B}" destId="{764F8346-6354-47D6-B163-2A085EE53922}" srcOrd="0" destOrd="0" parTransId="{BA57D4F8-151A-403F-B6CA-2C7C4B0DC0A0}" sibTransId="{A400EE24-C162-442F-9396-DD65654B28FA}"/>
    <dgm:cxn modelId="{D5831059-BA37-4C2C-BC1D-604D5AE604AC}" type="presOf" srcId="{DA968FEF-70A3-4C80-800F-87DC151ADDC7}" destId="{FC2ACE59-90B3-47CF-90B2-9093D96F5C97}" srcOrd="0" destOrd="0" presId="urn:microsoft.com/office/officeart/2005/8/layout/process5"/>
    <dgm:cxn modelId="{BB6E118B-8408-4022-BE20-8DE598E14878}" type="presOf" srcId="{7908CDC9-6F80-4575-BB4F-6B71CBBEB3FD}" destId="{856ABEDE-72F9-4EB5-A217-84CC7BFF14E7}" srcOrd="0" destOrd="0" presId="urn:microsoft.com/office/officeart/2005/8/layout/process5"/>
    <dgm:cxn modelId="{96DFDF8D-9EBE-4873-A011-27586A6D2D88}" srcId="{772CFEC9-8CFA-46FF-A09A-8FB35F62948B}" destId="{DF661752-BFCD-4D24-B0B3-316F5E00129D}" srcOrd="1" destOrd="0" parTransId="{5396E118-D377-492A-8D77-F59B3BB958D3}" sibTransId="{2F42E0AE-4517-4621-AC73-AF174E1AB84C}"/>
    <dgm:cxn modelId="{3068C596-DFEA-4B58-973C-6C78442A9746}" type="presOf" srcId="{BD3A3BAB-D799-4A9A-AC33-790CA99A633F}" destId="{2B3FF436-9328-47B4-8430-B462C26CCE96}" srcOrd="1" destOrd="0" presId="urn:microsoft.com/office/officeart/2005/8/layout/process5"/>
    <dgm:cxn modelId="{382B769A-8EF1-47FC-9425-17CED9BC3503}" srcId="{772CFEC9-8CFA-46FF-A09A-8FB35F62948B}" destId="{4530DCAA-6EDB-4C8F-9743-BA66243A58B7}" srcOrd="4" destOrd="0" parTransId="{6B1C02E5-2CD3-45EB-8D48-CF06E45EB52D}" sibTransId="{B1FBAC44-B712-42FA-B1E3-1F07BDCD3B65}"/>
    <dgm:cxn modelId="{031DA1A5-E330-4D87-BCB5-EE782C769A8E}" type="presOf" srcId="{DF661752-BFCD-4D24-B0B3-316F5E00129D}" destId="{3212CC2E-6D87-4A1F-960E-6531C2872B3C}" srcOrd="0" destOrd="0" presId="urn:microsoft.com/office/officeart/2005/8/layout/process5"/>
    <dgm:cxn modelId="{7655B6A6-E1B7-4E31-BD46-142DFB98290D}" type="presOf" srcId="{772CFEC9-8CFA-46FF-A09A-8FB35F62948B}" destId="{7EA77650-D20D-4F6B-A614-ECC350E05965}" srcOrd="0" destOrd="0" presId="urn:microsoft.com/office/officeart/2005/8/layout/process5"/>
    <dgm:cxn modelId="{56A902A9-6BC1-4C1D-9CD5-31D196438230}" srcId="{772CFEC9-8CFA-46FF-A09A-8FB35F62948B}" destId="{D7DD8935-7D7B-4F9B-B389-5CAA9CD01BD6}" srcOrd="2" destOrd="0" parTransId="{43AE0AF0-E75E-4035-B480-83042AB83785}" sibTransId="{BD3A3BAB-D799-4A9A-AC33-790CA99A633F}"/>
    <dgm:cxn modelId="{05A6CEA9-6708-49DE-80FB-700C56B6FCA8}" type="presOf" srcId="{BD3A3BAB-D799-4A9A-AC33-790CA99A633F}" destId="{431C7313-9A8D-4BFA-919C-33BBE1FCD95B}" srcOrd="0" destOrd="0" presId="urn:microsoft.com/office/officeart/2005/8/layout/process5"/>
    <dgm:cxn modelId="{9D636CB3-C159-4EBC-9E19-068C53849225}" type="presOf" srcId="{764F8346-6354-47D6-B163-2A085EE53922}" destId="{85A29917-E55E-4EE4-8E6B-13857B1BF0D3}" srcOrd="0" destOrd="0" presId="urn:microsoft.com/office/officeart/2005/8/layout/process5"/>
    <dgm:cxn modelId="{B3B55DD3-5194-4F2D-BA7E-933B6773B2CA}" type="presOf" srcId="{2F42E0AE-4517-4621-AC73-AF174E1AB84C}" destId="{248BFC21-9734-49D9-AA51-E16B668C2388}" srcOrd="0" destOrd="0" presId="urn:microsoft.com/office/officeart/2005/8/layout/process5"/>
    <dgm:cxn modelId="{BC00B3F4-5321-4548-A42D-1CE0AD16747C}" srcId="{772CFEC9-8CFA-46FF-A09A-8FB35F62948B}" destId="{DA968FEF-70A3-4C80-800F-87DC151ADDC7}" srcOrd="3" destOrd="0" parTransId="{E288473A-FC81-4583-943E-08127A1035E2}" sibTransId="{7908CDC9-6F80-4575-BB4F-6B71CBBEB3FD}"/>
    <dgm:cxn modelId="{4DED8E47-AD10-4CC2-9D11-F4FA62600887}" type="presParOf" srcId="{7EA77650-D20D-4F6B-A614-ECC350E05965}" destId="{85A29917-E55E-4EE4-8E6B-13857B1BF0D3}" srcOrd="0" destOrd="0" presId="urn:microsoft.com/office/officeart/2005/8/layout/process5"/>
    <dgm:cxn modelId="{EDA4EB41-929D-4EF5-97A9-2C6006B4DBAA}" type="presParOf" srcId="{7EA77650-D20D-4F6B-A614-ECC350E05965}" destId="{AE182723-A719-475B-8765-577CC1A56415}" srcOrd="1" destOrd="0" presId="urn:microsoft.com/office/officeart/2005/8/layout/process5"/>
    <dgm:cxn modelId="{D194217E-3ACC-4B71-87A1-1B5414F06899}" type="presParOf" srcId="{AE182723-A719-475B-8765-577CC1A56415}" destId="{11115A01-2E6E-4279-9FC5-20EE667A26BE}" srcOrd="0" destOrd="0" presId="urn:microsoft.com/office/officeart/2005/8/layout/process5"/>
    <dgm:cxn modelId="{0054248D-9272-4285-A245-893F71C8D5C4}" type="presParOf" srcId="{7EA77650-D20D-4F6B-A614-ECC350E05965}" destId="{3212CC2E-6D87-4A1F-960E-6531C2872B3C}" srcOrd="2" destOrd="0" presId="urn:microsoft.com/office/officeart/2005/8/layout/process5"/>
    <dgm:cxn modelId="{810F462D-DA6C-46E1-AF21-FCBEF8237F7B}" type="presParOf" srcId="{7EA77650-D20D-4F6B-A614-ECC350E05965}" destId="{248BFC21-9734-49D9-AA51-E16B668C2388}" srcOrd="3" destOrd="0" presId="urn:microsoft.com/office/officeart/2005/8/layout/process5"/>
    <dgm:cxn modelId="{DC8B6725-55C4-4ACB-9CC3-49DDB23C8C6C}" type="presParOf" srcId="{248BFC21-9734-49D9-AA51-E16B668C2388}" destId="{332F22E8-FACE-4B91-A6A4-4C6F2269F064}" srcOrd="0" destOrd="0" presId="urn:microsoft.com/office/officeart/2005/8/layout/process5"/>
    <dgm:cxn modelId="{D91844A7-2B79-429D-A75C-C78690055860}" type="presParOf" srcId="{7EA77650-D20D-4F6B-A614-ECC350E05965}" destId="{70710B71-5DD6-430D-B85C-8EEB24735221}" srcOrd="4" destOrd="0" presId="urn:microsoft.com/office/officeart/2005/8/layout/process5"/>
    <dgm:cxn modelId="{FC009D2D-D9C9-4BFE-85E6-DF193351ECE4}" type="presParOf" srcId="{7EA77650-D20D-4F6B-A614-ECC350E05965}" destId="{431C7313-9A8D-4BFA-919C-33BBE1FCD95B}" srcOrd="5" destOrd="0" presId="urn:microsoft.com/office/officeart/2005/8/layout/process5"/>
    <dgm:cxn modelId="{53A29B5A-23D8-499C-A2EB-648C7BA8E6FA}" type="presParOf" srcId="{431C7313-9A8D-4BFA-919C-33BBE1FCD95B}" destId="{2B3FF436-9328-47B4-8430-B462C26CCE96}" srcOrd="0" destOrd="0" presId="urn:microsoft.com/office/officeart/2005/8/layout/process5"/>
    <dgm:cxn modelId="{96094212-26E6-4E9B-9EFA-1093DFBBC618}" type="presParOf" srcId="{7EA77650-D20D-4F6B-A614-ECC350E05965}" destId="{FC2ACE59-90B3-47CF-90B2-9093D96F5C97}" srcOrd="6" destOrd="0" presId="urn:microsoft.com/office/officeart/2005/8/layout/process5"/>
    <dgm:cxn modelId="{C78BE3D5-D758-4C64-8B5E-9014F54C8A45}" type="presParOf" srcId="{7EA77650-D20D-4F6B-A614-ECC350E05965}" destId="{856ABEDE-72F9-4EB5-A217-84CC7BFF14E7}" srcOrd="7" destOrd="0" presId="urn:microsoft.com/office/officeart/2005/8/layout/process5"/>
    <dgm:cxn modelId="{33BCDD95-7F63-47DD-8EEA-0C2B89F01235}" type="presParOf" srcId="{856ABEDE-72F9-4EB5-A217-84CC7BFF14E7}" destId="{1E61498F-D4E5-40D1-A63B-59DD898EDE54}" srcOrd="0" destOrd="0" presId="urn:microsoft.com/office/officeart/2005/8/layout/process5"/>
    <dgm:cxn modelId="{58157A60-124A-4C77-A04F-E4C31534D0E8}" type="presParOf" srcId="{7EA77650-D20D-4F6B-A614-ECC350E05965}" destId="{BFF1EFA7-586A-4217-87F7-E23D5E0BF707}" srcOrd="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2A0DD65-FBAD-454C-9FB1-0A8C101E3224}" type="doc">
      <dgm:prSet loTypeId="urn:microsoft.com/office/officeart/2005/8/layout/list1" loCatId="list" qsTypeId="urn:microsoft.com/office/officeart/2005/8/quickstyle/3d3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45EED23F-8711-4D8C-AFAC-4B17571894FF}">
      <dgm:prSet custT="1"/>
      <dgm:spPr>
        <a:effectLst>
          <a:glow rad="228600">
            <a:schemeClr val="accent4">
              <a:satMod val="175000"/>
              <a:alpha val="40000"/>
            </a:schemeClr>
          </a:glow>
        </a:effectLst>
      </dgm:spPr>
      <dgm:t>
        <a:bodyPr/>
        <a:lstStyle/>
        <a:p>
          <a:pPr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</a:pPr>
          <a:r>
            <a:rPr lang="en-US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Countries World (SQL) </a:t>
          </a: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– Country details: population, GDP per capita, literacy, infant mortality, birth/death rates, economy sectors, etc.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396DF9B8-3C91-4C65-B132-3184FC76002B}" type="parTrans" cxnId="{103900EE-00C7-48F0-917A-1CEEAF127702}">
      <dgm:prSet/>
      <dgm:spPr/>
      <dgm:t>
        <a:bodyPr/>
        <a:lstStyle/>
        <a:p>
          <a:endParaRPr lang="en-IN"/>
        </a:p>
      </dgm:t>
    </dgm:pt>
    <dgm:pt modelId="{58762906-2A02-4386-B813-9D6D381B4C02}" type="sibTrans" cxnId="{103900EE-00C7-48F0-917A-1CEEAF127702}">
      <dgm:prSet/>
      <dgm:spPr/>
      <dgm:t>
        <a:bodyPr/>
        <a:lstStyle/>
        <a:p>
          <a:endParaRPr lang="en-IN"/>
        </a:p>
      </dgm:t>
    </dgm:pt>
    <dgm:pt modelId="{BAD4FBB4-BF04-4FBC-9AA0-5E875F90CEBE}">
      <dgm:prSet custT="1"/>
      <dgm:spPr>
        <a:effectLst>
          <a:glow rad="2286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pPr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</a:pPr>
          <a:r>
            <a:rPr lang="en-US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PopulationPerCountry.xlsx </a:t>
          </a: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– Annual population data (1960–2017) for each country.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FC6396C9-0019-4222-BCB5-F8CD300F4539}" type="parTrans" cxnId="{2D0D7AB1-667B-4AD2-A79B-851A8D60F1D0}">
      <dgm:prSet/>
      <dgm:spPr/>
      <dgm:t>
        <a:bodyPr/>
        <a:lstStyle/>
        <a:p>
          <a:endParaRPr lang="en-IN"/>
        </a:p>
      </dgm:t>
    </dgm:pt>
    <dgm:pt modelId="{9E89FBD2-FD66-4A6D-9C24-021B89406BD1}" type="sibTrans" cxnId="{2D0D7AB1-667B-4AD2-A79B-851A8D60F1D0}">
      <dgm:prSet/>
      <dgm:spPr/>
      <dgm:t>
        <a:bodyPr/>
        <a:lstStyle/>
        <a:p>
          <a:endParaRPr lang="en-IN"/>
        </a:p>
      </dgm:t>
    </dgm:pt>
    <dgm:pt modelId="{A3615CB5-F489-48D0-8853-DE23B53BFC37}">
      <dgm:prSet custT="1"/>
      <dgm:spPr>
        <a:effectLst>
          <a:glow rad="228600">
            <a:schemeClr val="accent6">
              <a:satMod val="175000"/>
              <a:alpha val="40000"/>
            </a:schemeClr>
          </a:glow>
        </a:effectLst>
      </dgm:spPr>
      <dgm:t>
        <a:bodyPr/>
        <a:lstStyle/>
        <a:p>
          <a:pPr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</a:pPr>
          <a:r>
            <a:rPr lang="en-US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Meta Data Country.xlsx </a:t>
          </a: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– Region, income group, and special notes for each country.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EC7F9849-BA74-4339-8382-8E4E9071AB48}" type="parTrans" cxnId="{2F80836E-5DF9-4DC1-9DF2-F28249FAF54E}">
      <dgm:prSet/>
      <dgm:spPr/>
      <dgm:t>
        <a:bodyPr/>
        <a:lstStyle/>
        <a:p>
          <a:endParaRPr lang="en-IN"/>
        </a:p>
      </dgm:t>
    </dgm:pt>
    <dgm:pt modelId="{8040FBA0-A3F3-4ABA-A85D-C182CA6842A6}" type="sibTrans" cxnId="{2F80836E-5DF9-4DC1-9DF2-F28249FAF54E}">
      <dgm:prSet/>
      <dgm:spPr/>
      <dgm:t>
        <a:bodyPr/>
        <a:lstStyle/>
        <a:p>
          <a:endParaRPr lang="en-IN"/>
        </a:p>
      </dgm:t>
    </dgm:pt>
    <dgm:pt modelId="{D7C22DE8-51EC-4789-B2EB-1C20ED635943}">
      <dgm:prSet custT="1"/>
      <dgm:spPr>
        <a:effectLst>
          <a:glow rad="228600">
            <a:schemeClr val="accent5">
              <a:satMod val="175000"/>
              <a:alpha val="40000"/>
            </a:schemeClr>
          </a:glow>
        </a:effectLst>
      </dgm:spPr>
      <dgm:t>
        <a:bodyPr/>
        <a:lstStyle/>
        <a:p>
          <a:pPr algn="l" defTabSz="914400" rtl="0" eaLnBrk="1" latinLnBrk="0" hangingPunct="1">
            <a:lnSpc>
              <a:spcPct val="90000"/>
            </a:lnSpc>
            <a:spcBef>
              <a:spcPts val="1000"/>
            </a:spcBef>
            <a:buFont typeface="Arial" panose="020B0604020202020204" pitchFamily="34" charset="0"/>
          </a:pPr>
          <a:r>
            <a:rPr lang="en-US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GDP by Country 1960–2016.xlsx </a:t>
          </a:r>
          <a:r>
            <a:rPr lang="en-US" sz="2000" b="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– Historical GDP data by country and year.</a:t>
          </a:r>
          <a:endParaRPr lang="en-IN" sz="2000" b="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0526512A-9B4F-4CC4-842C-F7574EA42E80}" type="parTrans" cxnId="{0C3A81B3-194C-4E76-9B40-9701CF81BA9C}">
      <dgm:prSet/>
      <dgm:spPr/>
      <dgm:t>
        <a:bodyPr/>
        <a:lstStyle/>
        <a:p>
          <a:endParaRPr lang="en-IN"/>
        </a:p>
      </dgm:t>
    </dgm:pt>
    <dgm:pt modelId="{E02AFBE1-D932-4A23-925E-FDD6520F0A02}" type="sibTrans" cxnId="{0C3A81B3-194C-4E76-9B40-9701CF81BA9C}">
      <dgm:prSet/>
      <dgm:spPr/>
      <dgm:t>
        <a:bodyPr/>
        <a:lstStyle/>
        <a:p>
          <a:endParaRPr lang="en-IN"/>
        </a:p>
      </dgm:t>
    </dgm:pt>
    <dgm:pt modelId="{6C987C51-0726-4070-86EB-249DFE7AD29A}" type="pres">
      <dgm:prSet presAssocID="{B2A0DD65-FBAD-454C-9FB1-0A8C101E3224}" presName="linear" presStyleCnt="0">
        <dgm:presLayoutVars>
          <dgm:dir/>
          <dgm:animLvl val="lvl"/>
          <dgm:resizeHandles val="exact"/>
        </dgm:presLayoutVars>
      </dgm:prSet>
      <dgm:spPr/>
    </dgm:pt>
    <dgm:pt modelId="{4A29198C-22C1-409C-9CE3-21D4F43FB2A8}" type="pres">
      <dgm:prSet presAssocID="{45EED23F-8711-4D8C-AFAC-4B17571894FF}" presName="parentLin" presStyleCnt="0"/>
      <dgm:spPr/>
    </dgm:pt>
    <dgm:pt modelId="{789C2D51-210B-4C23-9470-4A73291CCCCA}" type="pres">
      <dgm:prSet presAssocID="{45EED23F-8711-4D8C-AFAC-4B17571894FF}" presName="parentLeftMargin" presStyleLbl="node1" presStyleIdx="0" presStyleCnt="4"/>
      <dgm:spPr/>
    </dgm:pt>
    <dgm:pt modelId="{6BC236DF-E2CC-44D6-8E33-E41614E4CD14}" type="pres">
      <dgm:prSet presAssocID="{45EED23F-8711-4D8C-AFAC-4B17571894FF}" presName="parentText" presStyleLbl="node1" presStyleIdx="0" presStyleCnt="4" custScaleY="138993">
        <dgm:presLayoutVars>
          <dgm:chMax val="0"/>
          <dgm:bulletEnabled val="1"/>
        </dgm:presLayoutVars>
      </dgm:prSet>
      <dgm:spPr/>
    </dgm:pt>
    <dgm:pt modelId="{49ACEECF-5D4D-412F-BB58-B85BAAC03973}" type="pres">
      <dgm:prSet presAssocID="{45EED23F-8711-4D8C-AFAC-4B17571894FF}" presName="negativeSpace" presStyleCnt="0"/>
      <dgm:spPr/>
    </dgm:pt>
    <dgm:pt modelId="{63BD6A93-556E-447F-AE8D-B94F81FE2175}" type="pres">
      <dgm:prSet presAssocID="{45EED23F-8711-4D8C-AFAC-4B17571894FF}" presName="childText" presStyleLbl="conFgAcc1" presStyleIdx="0" presStyleCnt="4">
        <dgm:presLayoutVars>
          <dgm:bulletEnabled val="1"/>
        </dgm:presLayoutVars>
      </dgm:prSet>
      <dgm:spPr>
        <a:solidFill>
          <a:schemeClr val="accent4">
            <a:lumMod val="50000"/>
            <a:alpha val="90000"/>
          </a:schemeClr>
        </a:solidFill>
        <a:ln>
          <a:solidFill>
            <a:srgbClr val="FFFF00"/>
          </a:solidFill>
        </a:ln>
      </dgm:spPr>
    </dgm:pt>
    <dgm:pt modelId="{39B2BD8E-FF5F-4ED8-ADDE-6E06F1EFB21B}" type="pres">
      <dgm:prSet presAssocID="{58762906-2A02-4386-B813-9D6D381B4C02}" presName="spaceBetweenRectangles" presStyleCnt="0"/>
      <dgm:spPr/>
    </dgm:pt>
    <dgm:pt modelId="{BD6AFD90-4476-4C0F-A03C-DEEA42CDA114}" type="pres">
      <dgm:prSet presAssocID="{BAD4FBB4-BF04-4FBC-9AA0-5E875F90CEBE}" presName="parentLin" presStyleCnt="0"/>
      <dgm:spPr/>
    </dgm:pt>
    <dgm:pt modelId="{E1810938-5749-4A21-A345-0438E02F856E}" type="pres">
      <dgm:prSet presAssocID="{BAD4FBB4-BF04-4FBC-9AA0-5E875F90CEBE}" presName="parentLeftMargin" presStyleLbl="node1" presStyleIdx="0" presStyleCnt="4"/>
      <dgm:spPr/>
    </dgm:pt>
    <dgm:pt modelId="{22B43944-DA09-4DF0-A436-A4A6580EC0B9}" type="pres">
      <dgm:prSet presAssocID="{BAD4FBB4-BF04-4FBC-9AA0-5E875F90CEBE}" presName="parentText" presStyleLbl="node1" presStyleIdx="1" presStyleCnt="4" custScaleY="127628">
        <dgm:presLayoutVars>
          <dgm:chMax val="0"/>
          <dgm:bulletEnabled val="1"/>
        </dgm:presLayoutVars>
      </dgm:prSet>
      <dgm:spPr/>
    </dgm:pt>
    <dgm:pt modelId="{1D7EBDED-B0C7-4E0B-A0D3-FCEDA7E6C695}" type="pres">
      <dgm:prSet presAssocID="{BAD4FBB4-BF04-4FBC-9AA0-5E875F90CEBE}" presName="negativeSpace" presStyleCnt="0"/>
      <dgm:spPr/>
    </dgm:pt>
    <dgm:pt modelId="{C2AFA9E6-D28F-4290-9523-6C9F96467C8C}" type="pres">
      <dgm:prSet presAssocID="{BAD4FBB4-BF04-4FBC-9AA0-5E875F90CEBE}" presName="childText" presStyleLbl="conFgAcc1" presStyleIdx="1" presStyleCnt="4">
        <dgm:presLayoutVars>
          <dgm:bulletEnabled val="1"/>
        </dgm:presLayoutVars>
      </dgm:prSet>
      <dgm:spPr>
        <a:solidFill>
          <a:schemeClr val="accent6">
            <a:lumMod val="50000"/>
            <a:alpha val="90000"/>
          </a:schemeClr>
        </a:solidFill>
        <a:ln>
          <a:solidFill>
            <a:srgbClr val="FFFF00"/>
          </a:solidFill>
        </a:ln>
      </dgm:spPr>
    </dgm:pt>
    <dgm:pt modelId="{7C25333E-290D-4A76-BF76-2F599CB24D3F}" type="pres">
      <dgm:prSet presAssocID="{9E89FBD2-FD66-4A6D-9C24-021B89406BD1}" presName="spaceBetweenRectangles" presStyleCnt="0"/>
      <dgm:spPr/>
    </dgm:pt>
    <dgm:pt modelId="{E6E12B8F-0669-4D27-8F69-F9274CE75583}" type="pres">
      <dgm:prSet presAssocID="{A3615CB5-F489-48D0-8853-DE23B53BFC37}" presName="parentLin" presStyleCnt="0"/>
      <dgm:spPr/>
    </dgm:pt>
    <dgm:pt modelId="{1E05795E-8CA8-4365-8529-F5038C40D6C9}" type="pres">
      <dgm:prSet presAssocID="{A3615CB5-F489-48D0-8853-DE23B53BFC37}" presName="parentLeftMargin" presStyleLbl="node1" presStyleIdx="1" presStyleCnt="4"/>
      <dgm:spPr/>
    </dgm:pt>
    <dgm:pt modelId="{08CEEB55-AD5C-4E46-9462-05D31B0155A8}" type="pres">
      <dgm:prSet presAssocID="{A3615CB5-F489-48D0-8853-DE23B53BFC37}" presName="parentText" presStyleLbl="node1" presStyleIdx="2" presStyleCnt="4" custScaleY="132159">
        <dgm:presLayoutVars>
          <dgm:chMax val="0"/>
          <dgm:bulletEnabled val="1"/>
        </dgm:presLayoutVars>
      </dgm:prSet>
      <dgm:spPr/>
    </dgm:pt>
    <dgm:pt modelId="{FB3F65B8-753B-465A-81B1-FA5A336039CE}" type="pres">
      <dgm:prSet presAssocID="{A3615CB5-F489-48D0-8853-DE23B53BFC37}" presName="negativeSpace" presStyleCnt="0"/>
      <dgm:spPr/>
    </dgm:pt>
    <dgm:pt modelId="{3C1FE41F-617E-4F63-8C02-21667713344F}" type="pres">
      <dgm:prSet presAssocID="{A3615CB5-F489-48D0-8853-DE23B53BFC37}" presName="childText" presStyleLbl="conFgAcc1" presStyleIdx="2" presStyleCnt="4">
        <dgm:presLayoutVars>
          <dgm:bulletEnabled val="1"/>
        </dgm:presLayoutVars>
      </dgm:prSet>
      <dgm:spPr>
        <a:solidFill>
          <a:srgbClr val="00B050">
            <a:alpha val="90000"/>
          </a:srgbClr>
        </a:solidFill>
        <a:ln>
          <a:solidFill>
            <a:srgbClr val="FFFF00"/>
          </a:solidFill>
        </a:ln>
      </dgm:spPr>
    </dgm:pt>
    <dgm:pt modelId="{1D5D9E1D-89FF-4C05-9EF2-9C253BA8E159}" type="pres">
      <dgm:prSet presAssocID="{8040FBA0-A3F3-4ABA-A85D-C182CA6842A6}" presName="spaceBetweenRectangles" presStyleCnt="0"/>
      <dgm:spPr/>
    </dgm:pt>
    <dgm:pt modelId="{BFD3DDC1-B741-4638-8658-475B598C4DAB}" type="pres">
      <dgm:prSet presAssocID="{D7C22DE8-51EC-4789-B2EB-1C20ED635943}" presName="parentLin" presStyleCnt="0"/>
      <dgm:spPr/>
    </dgm:pt>
    <dgm:pt modelId="{B980960F-1D00-45E1-BE83-24DDC584C893}" type="pres">
      <dgm:prSet presAssocID="{D7C22DE8-51EC-4789-B2EB-1C20ED635943}" presName="parentLeftMargin" presStyleLbl="node1" presStyleIdx="2" presStyleCnt="4"/>
      <dgm:spPr/>
    </dgm:pt>
    <dgm:pt modelId="{B52780F1-E97F-427A-96CD-30F83287556F}" type="pres">
      <dgm:prSet presAssocID="{D7C22DE8-51EC-4789-B2EB-1C20ED635943}" presName="parentText" presStyleLbl="node1" presStyleIdx="3" presStyleCnt="4" custScaleY="135462">
        <dgm:presLayoutVars>
          <dgm:chMax val="0"/>
          <dgm:bulletEnabled val="1"/>
        </dgm:presLayoutVars>
      </dgm:prSet>
      <dgm:spPr/>
    </dgm:pt>
    <dgm:pt modelId="{D63B7545-B0DB-409D-97C7-0BFD05E258A1}" type="pres">
      <dgm:prSet presAssocID="{D7C22DE8-51EC-4789-B2EB-1C20ED635943}" presName="negativeSpace" presStyleCnt="0"/>
      <dgm:spPr/>
    </dgm:pt>
    <dgm:pt modelId="{2C1B2449-E8A5-4F00-9BE6-968AF9EC17EA}" type="pres">
      <dgm:prSet presAssocID="{D7C22DE8-51EC-4789-B2EB-1C20ED635943}" presName="childText" presStyleLbl="conFgAcc1" presStyleIdx="3" presStyleCnt="4">
        <dgm:presLayoutVars>
          <dgm:bulletEnabled val="1"/>
        </dgm:presLayoutVars>
      </dgm:prSet>
      <dgm:spPr>
        <a:solidFill>
          <a:schemeClr val="accent1">
            <a:lumMod val="50000"/>
            <a:alpha val="90000"/>
          </a:schemeClr>
        </a:solidFill>
        <a:ln>
          <a:solidFill>
            <a:srgbClr val="FFFF00"/>
          </a:solidFill>
        </a:ln>
      </dgm:spPr>
    </dgm:pt>
  </dgm:ptLst>
  <dgm:cxnLst>
    <dgm:cxn modelId="{FA796C00-636B-4CDA-BBDA-688A35753084}" type="presOf" srcId="{BAD4FBB4-BF04-4FBC-9AA0-5E875F90CEBE}" destId="{E1810938-5749-4A21-A345-0438E02F856E}" srcOrd="0" destOrd="0" presId="urn:microsoft.com/office/officeart/2005/8/layout/list1"/>
    <dgm:cxn modelId="{666FCE01-388F-49EC-86F7-D176540AEA48}" type="presOf" srcId="{B2A0DD65-FBAD-454C-9FB1-0A8C101E3224}" destId="{6C987C51-0726-4070-86EB-249DFE7AD29A}" srcOrd="0" destOrd="0" presId="urn:microsoft.com/office/officeart/2005/8/layout/list1"/>
    <dgm:cxn modelId="{66D6FF2B-2134-45F6-BD21-9824C8D0EAD1}" type="presOf" srcId="{D7C22DE8-51EC-4789-B2EB-1C20ED635943}" destId="{B980960F-1D00-45E1-BE83-24DDC584C893}" srcOrd="0" destOrd="0" presId="urn:microsoft.com/office/officeart/2005/8/layout/list1"/>
    <dgm:cxn modelId="{DB86B62F-8165-4918-9B00-B548E2A57503}" type="presOf" srcId="{BAD4FBB4-BF04-4FBC-9AA0-5E875F90CEBE}" destId="{22B43944-DA09-4DF0-A436-A4A6580EC0B9}" srcOrd="1" destOrd="0" presId="urn:microsoft.com/office/officeart/2005/8/layout/list1"/>
    <dgm:cxn modelId="{2F80836E-5DF9-4DC1-9DF2-F28249FAF54E}" srcId="{B2A0DD65-FBAD-454C-9FB1-0A8C101E3224}" destId="{A3615CB5-F489-48D0-8853-DE23B53BFC37}" srcOrd="2" destOrd="0" parTransId="{EC7F9849-BA74-4339-8382-8E4E9071AB48}" sibTransId="{8040FBA0-A3F3-4ABA-A85D-C182CA6842A6}"/>
    <dgm:cxn modelId="{B0C32957-508A-4365-8A37-06F7BE725E7C}" type="presOf" srcId="{45EED23F-8711-4D8C-AFAC-4B17571894FF}" destId="{789C2D51-210B-4C23-9470-4A73291CCCCA}" srcOrd="0" destOrd="0" presId="urn:microsoft.com/office/officeart/2005/8/layout/list1"/>
    <dgm:cxn modelId="{72AF2380-F7C6-45FE-9274-89E51E7C23C5}" type="presOf" srcId="{A3615CB5-F489-48D0-8853-DE23B53BFC37}" destId="{08CEEB55-AD5C-4E46-9462-05D31B0155A8}" srcOrd="1" destOrd="0" presId="urn:microsoft.com/office/officeart/2005/8/layout/list1"/>
    <dgm:cxn modelId="{92C5D4A4-C25E-4AF8-93D8-D8FB34EDEE84}" type="presOf" srcId="{A3615CB5-F489-48D0-8853-DE23B53BFC37}" destId="{1E05795E-8CA8-4365-8529-F5038C40D6C9}" srcOrd="0" destOrd="0" presId="urn:microsoft.com/office/officeart/2005/8/layout/list1"/>
    <dgm:cxn modelId="{2D0D7AB1-667B-4AD2-A79B-851A8D60F1D0}" srcId="{B2A0DD65-FBAD-454C-9FB1-0A8C101E3224}" destId="{BAD4FBB4-BF04-4FBC-9AA0-5E875F90CEBE}" srcOrd="1" destOrd="0" parTransId="{FC6396C9-0019-4222-BCB5-F8CD300F4539}" sibTransId="{9E89FBD2-FD66-4A6D-9C24-021B89406BD1}"/>
    <dgm:cxn modelId="{0C3A81B3-194C-4E76-9B40-9701CF81BA9C}" srcId="{B2A0DD65-FBAD-454C-9FB1-0A8C101E3224}" destId="{D7C22DE8-51EC-4789-B2EB-1C20ED635943}" srcOrd="3" destOrd="0" parTransId="{0526512A-9B4F-4CC4-842C-F7574EA42E80}" sibTransId="{E02AFBE1-D932-4A23-925E-FDD6520F0A02}"/>
    <dgm:cxn modelId="{CC4A81E2-04B6-4EC6-8F91-183223E85A77}" type="presOf" srcId="{D7C22DE8-51EC-4789-B2EB-1C20ED635943}" destId="{B52780F1-E97F-427A-96CD-30F83287556F}" srcOrd="1" destOrd="0" presId="urn:microsoft.com/office/officeart/2005/8/layout/list1"/>
    <dgm:cxn modelId="{A8C6DBEC-6629-4B7A-A5F0-A2E3A867962E}" type="presOf" srcId="{45EED23F-8711-4D8C-AFAC-4B17571894FF}" destId="{6BC236DF-E2CC-44D6-8E33-E41614E4CD14}" srcOrd="1" destOrd="0" presId="urn:microsoft.com/office/officeart/2005/8/layout/list1"/>
    <dgm:cxn modelId="{103900EE-00C7-48F0-917A-1CEEAF127702}" srcId="{B2A0DD65-FBAD-454C-9FB1-0A8C101E3224}" destId="{45EED23F-8711-4D8C-AFAC-4B17571894FF}" srcOrd="0" destOrd="0" parTransId="{396DF9B8-3C91-4C65-B132-3184FC76002B}" sibTransId="{58762906-2A02-4386-B813-9D6D381B4C02}"/>
    <dgm:cxn modelId="{C9B7F4F7-80D5-40CD-A105-E17E6EF70825}" type="presParOf" srcId="{6C987C51-0726-4070-86EB-249DFE7AD29A}" destId="{4A29198C-22C1-409C-9CE3-21D4F43FB2A8}" srcOrd="0" destOrd="0" presId="urn:microsoft.com/office/officeart/2005/8/layout/list1"/>
    <dgm:cxn modelId="{EA4E2ED6-EDFE-4D76-923D-68D43EE2A5F0}" type="presParOf" srcId="{4A29198C-22C1-409C-9CE3-21D4F43FB2A8}" destId="{789C2D51-210B-4C23-9470-4A73291CCCCA}" srcOrd="0" destOrd="0" presId="urn:microsoft.com/office/officeart/2005/8/layout/list1"/>
    <dgm:cxn modelId="{6CD26267-22B7-43BB-B40E-51BA8AB0B384}" type="presParOf" srcId="{4A29198C-22C1-409C-9CE3-21D4F43FB2A8}" destId="{6BC236DF-E2CC-44D6-8E33-E41614E4CD14}" srcOrd="1" destOrd="0" presId="urn:microsoft.com/office/officeart/2005/8/layout/list1"/>
    <dgm:cxn modelId="{ED0871BA-1ED8-4ADE-A200-6E1425BC209C}" type="presParOf" srcId="{6C987C51-0726-4070-86EB-249DFE7AD29A}" destId="{49ACEECF-5D4D-412F-BB58-B85BAAC03973}" srcOrd="1" destOrd="0" presId="urn:microsoft.com/office/officeart/2005/8/layout/list1"/>
    <dgm:cxn modelId="{6371007E-4773-48D2-96F2-A6DB0604E03F}" type="presParOf" srcId="{6C987C51-0726-4070-86EB-249DFE7AD29A}" destId="{63BD6A93-556E-447F-AE8D-B94F81FE2175}" srcOrd="2" destOrd="0" presId="urn:microsoft.com/office/officeart/2005/8/layout/list1"/>
    <dgm:cxn modelId="{DCC879E8-9A6F-4EEB-B7D4-6A4EAB5E57B1}" type="presParOf" srcId="{6C987C51-0726-4070-86EB-249DFE7AD29A}" destId="{39B2BD8E-FF5F-4ED8-ADDE-6E06F1EFB21B}" srcOrd="3" destOrd="0" presId="urn:microsoft.com/office/officeart/2005/8/layout/list1"/>
    <dgm:cxn modelId="{2F7AF0E7-8CF5-4FD9-9D51-5953802C5BF3}" type="presParOf" srcId="{6C987C51-0726-4070-86EB-249DFE7AD29A}" destId="{BD6AFD90-4476-4C0F-A03C-DEEA42CDA114}" srcOrd="4" destOrd="0" presId="urn:microsoft.com/office/officeart/2005/8/layout/list1"/>
    <dgm:cxn modelId="{4076ED15-B029-4D11-AE61-02201A12407C}" type="presParOf" srcId="{BD6AFD90-4476-4C0F-A03C-DEEA42CDA114}" destId="{E1810938-5749-4A21-A345-0438E02F856E}" srcOrd="0" destOrd="0" presId="urn:microsoft.com/office/officeart/2005/8/layout/list1"/>
    <dgm:cxn modelId="{0694DC50-75B4-4FB2-9AC1-FC05C347566E}" type="presParOf" srcId="{BD6AFD90-4476-4C0F-A03C-DEEA42CDA114}" destId="{22B43944-DA09-4DF0-A436-A4A6580EC0B9}" srcOrd="1" destOrd="0" presId="urn:microsoft.com/office/officeart/2005/8/layout/list1"/>
    <dgm:cxn modelId="{432023E5-39E3-4D61-9074-4A1390C669DE}" type="presParOf" srcId="{6C987C51-0726-4070-86EB-249DFE7AD29A}" destId="{1D7EBDED-B0C7-4E0B-A0D3-FCEDA7E6C695}" srcOrd="5" destOrd="0" presId="urn:microsoft.com/office/officeart/2005/8/layout/list1"/>
    <dgm:cxn modelId="{EC8A1FAB-63D4-4C3F-BE61-FDAD9A436B60}" type="presParOf" srcId="{6C987C51-0726-4070-86EB-249DFE7AD29A}" destId="{C2AFA9E6-D28F-4290-9523-6C9F96467C8C}" srcOrd="6" destOrd="0" presId="urn:microsoft.com/office/officeart/2005/8/layout/list1"/>
    <dgm:cxn modelId="{9623FFF6-1F1C-4DB2-8E0E-E96E55DEA8AE}" type="presParOf" srcId="{6C987C51-0726-4070-86EB-249DFE7AD29A}" destId="{7C25333E-290D-4A76-BF76-2F599CB24D3F}" srcOrd="7" destOrd="0" presId="urn:microsoft.com/office/officeart/2005/8/layout/list1"/>
    <dgm:cxn modelId="{37915E68-9E8B-4FE4-9A4A-5FD1D785074C}" type="presParOf" srcId="{6C987C51-0726-4070-86EB-249DFE7AD29A}" destId="{E6E12B8F-0669-4D27-8F69-F9274CE75583}" srcOrd="8" destOrd="0" presId="urn:microsoft.com/office/officeart/2005/8/layout/list1"/>
    <dgm:cxn modelId="{367502E9-1C9C-464D-A6F0-42D19971749C}" type="presParOf" srcId="{E6E12B8F-0669-4D27-8F69-F9274CE75583}" destId="{1E05795E-8CA8-4365-8529-F5038C40D6C9}" srcOrd="0" destOrd="0" presId="urn:microsoft.com/office/officeart/2005/8/layout/list1"/>
    <dgm:cxn modelId="{32893891-D157-41DC-A938-A5FA50A15886}" type="presParOf" srcId="{E6E12B8F-0669-4D27-8F69-F9274CE75583}" destId="{08CEEB55-AD5C-4E46-9462-05D31B0155A8}" srcOrd="1" destOrd="0" presId="urn:microsoft.com/office/officeart/2005/8/layout/list1"/>
    <dgm:cxn modelId="{6683207F-8002-49BC-A193-83BFFDE1B9E6}" type="presParOf" srcId="{6C987C51-0726-4070-86EB-249DFE7AD29A}" destId="{FB3F65B8-753B-465A-81B1-FA5A336039CE}" srcOrd="9" destOrd="0" presId="urn:microsoft.com/office/officeart/2005/8/layout/list1"/>
    <dgm:cxn modelId="{9EF11156-E16D-4AD7-8A52-DDC5ABBF20B9}" type="presParOf" srcId="{6C987C51-0726-4070-86EB-249DFE7AD29A}" destId="{3C1FE41F-617E-4F63-8C02-21667713344F}" srcOrd="10" destOrd="0" presId="urn:microsoft.com/office/officeart/2005/8/layout/list1"/>
    <dgm:cxn modelId="{4C7C7680-DDCB-471A-961E-AFD4A5E3CF67}" type="presParOf" srcId="{6C987C51-0726-4070-86EB-249DFE7AD29A}" destId="{1D5D9E1D-89FF-4C05-9EF2-9C253BA8E159}" srcOrd="11" destOrd="0" presId="urn:microsoft.com/office/officeart/2005/8/layout/list1"/>
    <dgm:cxn modelId="{9240E97C-6727-4C90-BAB1-56B52E04B7E2}" type="presParOf" srcId="{6C987C51-0726-4070-86EB-249DFE7AD29A}" destId="{BFD3DDC1-B741-4638-8658-475B598C4DAB}" srcOrd="12" destOrd="0" presId="urn:microsoft.com/office/officeart/2005/8/layout/list1"/>
    <dgm:cxn modelId="{28C879E4-6B53-4253-984B-B6A0A8BC6400}" type="presParOf" srcId="{BFD3DDC1-B741-4638-8658-475B598C4DAB}" destId="{B980960F-1D00-45E1-BE83-24DDC584C893}" srcOrd="0" destOrd="0" presId="urn:microsoft.com/office/officeart/2005/8/layout/list1"/>
    <dgm:cxn modelId="{4EFC74B9-34FA-4F9C-9ADD-E8068EA36CF1}" type="presParOf" srcId="{BFD3DDC1-B741-4638-8658-475B598C4DAB}" destId="{B52780F1-E97F-427A-96CD-30F83287556F}" srcOrd="1" destOrd="0" presId="urn:microsoft.com/office/officeart/2005/8/layout/list1"/>
    <dgm:cxn modelId="{D3498010-E433-48FA-8B6B-2458998C39DD}" type="presParOf" srcId="{6C987C51-0726-4070-86EB-249DFE7AD29A}" destId="{D63B7545-B0DB-409D-97C7-0BFD05E258A1}" srcOrd="13" destOrd="0" presId="urn:microsoft.com/office/officeart/2005/8/layout/list1"/>
    <dgm:cxn modelId="{1209D568-9360-43C7-8FB1-49F88E7A0A40}" type="presParOf" srcId="{6C987C51-0726-4070-86EB-249DFE7AD29A}" destId="{2C1B2449-E8A5-4F00-9BE6-968AF9EC17EA}" srcOrd="14" destOrd="0" presId="urn:microsoft.com/office/officeart/2005/8/layout/list1"/>
  </dgm:cxnLst>
  <dgm:bg>
    <a:effectLst>
      <a:glow rad="228600">
        <a:schemeClr val="accent2">
          <a:satMod val="175000"/>
          <a:alpha val="40000"/>
        </a:schemeClr>
      </a:glow>
    </a:effectLst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83B62AA-80D7-41E3-9D6E-8916C0820869}" type="doc">
      <dgm:prSet loTypeId="urn:microsoft.com/office/officeart/2005/8/layout/bProcess3" loCatId="process" qsTypeId="urn:microsoft.com/office/officeart/2005/8/quickstyle/3d4" qsCatId="3D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F3C87D1A-439F-43A2-8CC3-C50091E65C5E}">
      <dgm:prSet custT="1"/>
      <dgm:spPr/>
      <dgm:t>
        <a:bodyPr/>
        <a:lstStyle/>
        <a:p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Removed duplicates &amp; irrelevant records</a:t>
          </a:r>
          <a:r>
            <a:rPr lang="en-US" sz="2000" kern="1200" dirty="0">
              <a:latin typeface="Book Antiqua" panose="02040602050305030304" pitchFamily="18" charset="0"/>
              <a:ea typeface="+mn-ea"/>
              <a:cs typeface="+mn-cs"/>
            </a:rPr>
            <a:t>.</a:t>
          </a:r>
          <a:endParaRPr lang="en-IN" sz="2000" kern="1200" dirty="0">
            <a:latin typeface="Book Antiqua" panose="02040602050305030304" pitchFamily="18" charset="0"/>
            <a:ea typeface="+mn-ea"/>
            <a:cs typeface="+mn-cs"/>
          </a:endParaRPr>
        </a:p>
      </dgm:t>
    </dgm:pt>
    <dgm:pt modelId="{861F88E9-B169-4537-8E34-D96B54D83E42}" type="parTrans" cxnId="{D014C664-459F-4B56-AABF-DF0CDEA217B2}">
      <dgm:prSet/>
      <dgm:spPr/>
      <dgm:t>
        <a:bodyPr/>
        <a:lstStyle/>
        <a:p>
          <a:endParaRPr lang="en-IN"/>
        </a:p>
      </dgm:t>
    </dgm:pt>
    <dgm:pt modelId="{FFEC188E-AA27-4AA3-BC5C-A2966545F3B9}" type="sibTrans" cxnId="{D014C664-459F-4B56-AABF-DF0CDEA217B2}">
      <dgm:prSet/>
      <dgm:spPr/>
      <dgm:t>
        <a:bodyPr/>
        <a:lstStyle/>
        <a:p>
          <a:endParaRPr lang="en-IN"/>
        </a:p>
      </dgm:t>
    </dgm:pt>
    <dgm:pt modelId="{6D9BA3EF-1441-4036-AED8-901E2000D202}">
      <dgm:prSet custT="1"/>
      <dgm:spPr/>
      <dgm:t>
        <a:bodyPr/>
        <a:lstStyle/>
        <a:p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Handled missing values (median/regional averages).</a:t>
          </a:r>
          <a:endParaRPr lang="en-IN" sz="16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8A066C3D-FBC9-4A22-8B96-AF01DBE2C487}" type="parTrans" cxnId="{DB211FE3-F198-42C9-A30A-10EEEC605595}">
      <dgm:prSet/>
      <dgm:spPr/>
      <dgm:t>
        <a:bodyPr/>
        <a:lstStyle/>
        <a:p>
          <a:endParaRPr lang="en-IN"/>
        </a:p>
      </dgm:t>
    </dgm:pt>
    <dgm:pt modelId="{636A5688-C27D-4934-BA4F-2C0AD78CFC11}" type="sibTrans" cxnId="{DB211FE3-F198-42C9-A30A-10EEEC605595}">
      <dgm:prSet/>
      <dgm:spPr/>
      <dgm:t>
        <a:bodyPr/>
        <a:lstStyle/>
        <a:p>
          <a:endParaRPr lang="en-IN"/>
        </a:p>
      </dgm:t>
    </dgm:pt>
    <dgm:pt modelId="{5C2F3F7A-8181-4E3F-850A-D01AE62C70A9}">
      <dgm:prSet custT="1"/>
      <dgm:spPr/>
      <dgm:t>
        <a:bodyPr/>
        <a:lstStyle/>
        <a:p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Converted data types for consistency</a:t>
          </a: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.</a:t>
          </a:r>
          <a:endParaRPr lang="en-IN" sz="18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579533CF-4FD8-4552-B8F7-C4FD474A0AD3}" type="parTrans" cxnId="{FCCA6ADA-D89F-43BF-83E9-7D80157EFB91}">
      <dgm:prSet/>
      <dgm:spPr/>
      <dgm:t>
        <a:bodyPr/>
        <a:lstStyle/>
        <a:p>
          <a:endParaRPr lang="en-IN"/>
        </a:p>
      </dgm:t>
    </dgm:pt>
    <dgm:pt modelId="{CF14CB5F-7A01-4644-A0AE-F3D0574EE87D}" type="sibTrans" cxnId="{FCCA6ADA-D89F-43BF-83E9-7D80157EFB91}">
      <dgm:prSet/>
      <dgm:spPr/>
      <dgm:t>
        <a:bodyPr/>
        <a:lstStyle/>
        <a:p>
          <a:endParaRPr lang="en-IN"/>
        </a:p>
      </dgm:t>
    </dgm:pt>
    <dgm:pt modelId="{3F377ADB-2083-4DB3-A033-D017AA876C66}">
      <dgm:prSet custT="1"/>
      <dgm:spPr/>
      <dgm:t>
        <a:bodyPr/>
        <a:lstStyle/>
        <a:p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Merged datasets using Country Code &amp; Country Name</a:t>
          </a: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.</a:t>
          </a:r>
          <a:endParaRPr lang="en-IN" sz="18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41268108-8217-4AAD-950A-B1385E986116}" type="parTrans" cxnId="{327091FF-EFEA-4596-82B7-8EBB069C872A}">
      <dgm:prSet/>
      <dgm:spPr/>
      <dgm:t>
        <a:bodyPr/>
        <a:lstStyle/>
        <a:p>
          <a:endParaRPr lang="en-IN"/>
        </a:p>
      </dgm:t>
    </dgm:pt>
    <dgm:pt modelId="{A781E511-5E79-48FD-A4AC-72E81687E055}" type="sibTrans" cxnId="{327091FF-EFEA-4596-82B7-8EBB069C872A}">
      <dgm:prSet/>
      <dgm:spPr/>
      <dgm:t>
        <a:bodyPr/>
        <a:lstStyle/>
        <a:p>
          <a:endParaRPr lang="en-IN"/>
        </a:p>
      </dgm:t>
    </dgm:pt>
    <dgm:pt modelId="{A56A857D-5DD8-43A0-95D1-B5C46689B8D2}">
      <dgm:prSet custT="1"/>
      <dgm:spPr/>
      <dgm:t>
        <a:bodyPr/>
        <a:lstStyle/>
        <a:p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Unpivoted year columns for </a:t>
          </a: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time-series</a:t>
          </a: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 analysis.</a:t>
          </a:r>
          <a:endParaRPr lang="en-IN" sz="18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85FB1DF9-BC4E-4246-AC18-4D87A0EB4BA9}" type="parTrans" cxnId="{255FBCC4-D882-414D-9CFB-442A81F8F5A2}">
      <dgm:prSet/>
      <dgm:spPr/>
      <dgm:t>
        <a:bodyPr/>
        <a:lstStyle/>
        <a:p>
          <a:endParaRPr lang="en-IN"/>
        </a:p>
      </dgm:t>
    </dgm:pt>
    <dgm:pt modelId="{89D05CF2-5D21-44ED-B8A7-08E0808A86B5}" type="sibTrans" cxnId="{255FBCC4-D882-414D-9CFB-442A81F8F5A2}">
      <dgm:prSet/>
      <dgm:spPr/>
      <dgm:t>
        <a:bodyPr/>
        <a:lstStyle/>
        <a:p>
          <a:endParaRPr lang="en-IN"/>
        </a:p>
      </dgm:t>
    </dgm:pt>
    <dgm:pt modelId="{CEFF0ADF-90A3-4F5D-99FB-644B181F9A06}">
      <dgm:prSet custT="1"/>
      <dgm:spPr/>
      <dgm:t>
        <a:bodyPr/>
        <a:lstStyle/>
        <a:p>
          <a: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Created DAX measures for GDP/</a:t>
          </a: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Population</a:t>
          </a:r>
          <a: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 growth &amp; per capita values.</a:t>
          </a:r>
          <a:endParaRPr lang="en-IN" sz="14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gm:t>
    </dgm:pt>
    <dgm:pt modelId="{354BAC86-BE3E-4A0B-A4D6-8B554EBF1F60}" type="parTrans" cxnId="{58570032-2A7F-4B76-A1E3-108AD79BE214}">
      <dgm:prSet/>
      <dgm:spPr/>
      <dgm:t>
        <a:bodyPr/>
        <a:lstStyle/>
        <a:p>
          <a:endParaRPr lang="en-IN"/>
        </a:p>
      </dgm:t>
    </dgm:pt>
    <dgm:pt modelId="{DF87879F-D167-43FE-BCD1-99BBFB9178F2}" type="sibTrans" cxnId="{58570032-2A7F-4B76-A1E3-108AD79BE214}">
      <dgm:prSet/>
      <dgm:spPr/>
      <dgm:t>
        <a:bodyPr/>
        <a:lstStyle/>
        <a:p>
          <a:endParaRPr lang="en-IN"/>
        </a:p>
      </dgm:t>
    </dgm:pt>
    <dgm:pt modelId="{563A1845-120C-4E72-95EE-54A368521142}" type="pres">
      <dgm:prSet presAssocID="{183B62AA-80D7-41E3-9D6E-8916C0820869}" presName="Name0" presStyleCnt="0">
        <dgm:presLayoutVars>
          <dgm:dir/>
          <dgm:resizeHandles val="exact"/>
        </dgm:presLayoutVars>
      </dgm:prSet>
      <dgm:spPr/>
    </dgm:pt>
    <dgm:pt modelId="{CC711C47-47F3-4CF0-A9A7-8B3CD150DBB3}" type="pres">
      <dgm:prSet presAssocID="{F3C87D1A-439F-43A2-8CC3-C50091E65C5E}" presName="node" presStyleLbl="node1" presStyleIdx="0" presStyleCnt="6" custScaleX="132162">
        <dgm:presLayoutVars>
          <dgm:bulletEnabled val="1"/>
        </dgm:presLayoutVars>
      </dgm:prSet>
      <dgm:spPr/>
    </dgm:pt>
    <dgm:pt modelId="{BAA1794F-0F56-460E-BB7E-EF25580486DC}" type="pres">
      <dgm:prSet presAssocID="{FFEC188E-AA27-4AA3-BC5C-A2966545F3B9}" presName="sibTrans" presStyleLbl="sibTrans1D1" presStyleIdx="0" presStyleCnt="5"/>
      <dgm:spPr/>
    </dgm:pt>
    <dgm:pt modelId="{5D904BD0-E211-4801-82F0-2C8FC5F6D75A}" type="pres">
      <dgm:prSet presAssocID="{FFEC188E-AA27-4AA3-BC5C-A2966545F3B9}" presName="connectorText" presStyleLbl="sibTrans1D1" presStyleIdx="0" presStyleCnt="5"/>
      <dgm:spPr/>
    </dgm:pt>
    <dgm:pt modelId="{7F4BAE2D-128D-4476-97F6-91815DEE5C19}" type="pres">
      <dgm:prSet presAssocID="{6D9BA3EF-1441-4036-AED8-901E2000D202}" presName="node" presStyleLbl="node1" presStyleIdx="1" presStyleCnt="6" custScaleX="145118">
        <dgm:presLayoutVars>
          <dgm:bulletEnabled val="1"/>
        </dgm:presLayoutVars>
      </dgm:prSet>
      <dgm:spPr/>
    </dgm:pt>
    <dgm:pt modelId="{8003242C-DE68-4BDB-95F3-6F55A2D15E26}" type="pres">
      <dgm:prSet presAssocID="{636A5688-C27D-4934-BA4F-2C0AD78CFC11}" presName="sibTrans" presStyleLbl="sibTrans1D1" presStyleIdx="1" presStyleCnt="5"/>
      <dgm:spPr/>
    </dgm:pt>
    <dgm:pt modelId="{461329B5-A593-466C-8A04-A37B596E7BAC}" type="pres">
      <dgm:prSet presAssocID="{636A5688-C27D-4934-BA4F-2C0AD78CFC11}" presName="connectorText" presStyleLbl="sibTrans1D1" presStyleIdx="1" presStyleCnt="5"/>
      <dgm:spPr/>
    </dgm:pt>
    <dgm:pt modelId="{FB865D7C-D19E-4FA6-9982-30B8F969FD17}" type="pres">
      <dgm:prSet presAssocID="{5C2F3F7A-8181-4E3F-850A-D01AE62C70A9}" presName="node" presStyleLbl="node1" presStyleIdx="2" presStyleCnt="6" custScaleX="130166">
        <dgm:presLayoutVars>
          <dgm:bulletEnabled val="1"/>
        </dgm:presLayoutVars>
      </dgm:prSet>
      <dgm:spPr/>
    </dgm:pt>
    <dgm:pt modelId="{2EE91217-1851-4EDE-AE7D-7AD16800944D}" type="pres">
      <dgm:prSet presAssocID="{CF14CB5F-7A01-4644-A0AE-F3D0574EE87D}" presName="sibTrans" presStyleLbl="sibTrans1D1" presStyleIdx="2" presStyleCnt="5"/>
      <dgm:spPr/>
    </dgm:pt>
    <dgm:pt modelId="{9B5FE63C-221E-4916-97B0-313E9D2287EA}" type="pres">
      <dgm:prSet presAssocID="{CF14CB5F-7A01-4644-A0AE-F3D0574EE87D}" presName="connectorText" presStyleLbl="sibTrans1D1" presStyleIdx="2" presStyleCnt="5"/>
      <dgm:spPr/>
    </dgm:pt>
    <dgm:pt modelId="{081DBEC1-BD51-491B-8C87-3B1047C762F7}" type="pres">
      <dgm:prSet presAssocID="{3F377ADB-2083-4DB3-A033-D017AA876C66}" presName="node" presStyleLbl="node1" presStyleIdx="3" presStyleCnt="6" custScaleX="156270">
        <dgm:presLayoutVars>
          <dgm:bulletEnabled val="1"/>
        </dgm:presLayoutVars>
      </dgm:prSet>
      <dgm:spPr/>
    </dgm:pt>
    <dgm:pt modelId="{D3FDEA43-DFBB-431F-9BB7-4EF0FD24B1A8}" type="pres">
      <dgm:prSet presAssocID="{A781E511-5E79-48FD-A4AC-72E81687E055}" presName="sibTrans" presStyleLbl="sibTrans1D1" presStyleIdx="3" presStyleCnt="5"/>
      <dgm:spPr/>
    </dgm:pt>
    <dgm:pt modelId="{053D3AE0-808D-4183-93C1-EA3579239C51}" type="pres">
      <dgm:prSet presAssocID="{A781E511-5E79-48FD-A4AC-72E81687E055}" presName="connectorText" presStyleLbl="sibTrans1D1" presStyleIdx="3" presStyleCnt="5"/>
      <dgm:spPr/>
    </dgm:pt>
    <dgm:pt modelId="{FD8BF4FB-E76E-42EF-88F4-3F20C9408064}" type="pres">
      <dgm:prSet presAssocID="{A56A857D-5DD8-43A0-95D1-B5C46689B8D2}" presName="node" presStyleLbl="node1" presStyleIdx="4" presStyleCnt="6" custScaleX="128791">
        <dgm:presLayoutVars>
          <dgm:bulletEnabled val="1"/>
        </dgm:presLayoutVars>
      </dgm:prSet>
      <dgm:spPr/>
    </dgm:pt>
    <dgm:pt modelId="{AE8AD280-53DE-4623-A0F1-4054F704565D}" type="pres">
      <dgm:prSet presAssocID="{89D05CF2-5D21-44ED-B8A7-08E0808A86B5}" presName="sibTrans" presStyleLbl="sibTrans1D1" presStyleIdx="4" presStyleCnt="5"/>
      <dgm:spPr/>
    </dgm:pt>
    <dgm:pt modelId="{02BECC9E-BDE0-4399-A023-E802CE8ED606}" type="pres">
      <dgm:prSet presAssocID="{89D05CF2-5D21-44ED-B8A7-08E0808A86B5}" presName="connectorText" presStyleLbl="sibTrans1D1" presStyleIdx="4" presStyleCnt="5"/>
      <dgm:spPr/>
    </dgm:pt>
    <dgm:pt modelId="{176963D1-7E2B-48F6-833E-3508C48B8517}" type="pres">
      <dgm:prSet presAssocID="{CEFF0ADF-90A3-4F5D-99FB-644B181F9A06}" presName="node" presStyleLbl="node1" presStyleIdx="5" presStyleCnt="6" custScaleX="153858">
        <dgm:presLayoutVars>
          <dgm:bulletEnabled val="1"/>
        </dgm:presLayoutVars>
      </dgm:prSet>
      <dgm:spPr/>
    </dgm:pt>
  </dgm:ptLst>
  <dgm:cxnLst>
    <dgm:cxn modelId="{CFB53E07-7C7F-4BC1-9736-08AF466FC79F}" type="presOf" srcId="{183B62AA-80D7-41E3-9D6E-8916C0820869}" destId="{563A1845-120C-4E72-95EE-54A368521142}" srcOrd="0" destOrd="0" presId="urn:microsoft.com/office/officeart/2005/8/layout/bProcess3"/>
    <dgm:cxn modelId="{5CC48316-5AA7-45B8-83AC-3A8102D3622F}" type="presOf" srcId="{636A5688-C27D-4934-BA4F-2C0AD78CFC11}" destId="{8003242C-DE68-4BDB-95F3-6F55A2D15E26}" srcOrd="0" destOrd="0" presId="urn:microsoft.com/office/officeart/2005/8/layout/bProcess3"/>
    <dgm:cxn modelId="{5E85D918-0ADD-4AC8-B9FA-7A094C8CAEED}" type="presOf" srcId="{5C2F3F7A-8181-4E3F-850A-D01AE62C70A9}" destId="{FB865D7C-D19E-4FA6-9982-30B8F969FD17}" srcOrd="0" destOrd="0" presId="urn:microsoft.com/office/officeart/2005/8/layout/bProcess3"/>
    <dgm:cxn modelId="{EE548D1A-ABA2-46D7-811B-FA69FE379307}" type="presOf" srcId="{A781E511-5E79-48FD-A4AC-72E81687E055}" destId="{D3FDEA43-DFBB-431F-9BB7-4EF0FD24B1A8}" srcOrd="0" destOrd="0" presId="urn:microsoft.com/office/officeart/2005/8/layout/bProcess3"/>
    <dgm:cxn modelId="{39E6CE22-22B2-4FB6-8AB1-57FDCFD7C3EB}" type="presOf" srcId="{F3C87D1A-439F-43A2-8CC3-C50091E65C5E}" destId="{CC711C47-47F3-4CF0-A9A7-8B3CD150DBB3}" srcOrd="0" destOrd="0" presId="urn:microsoft.com/office/officeart/2005/8/layout/bProcess3"/>
    <dgm:cxn modelId="{E642002B-2E03-4950-95A5-6F768363CA33}" type="presOf" srcId="{89D05CF2-5D21-44ED-B8A7-08E0808A86B5}" destId="{AE8AD280-53DE-4623-A0F1-4054F704565D}" srcOrd="0" destOrd="0" presId="urn:microsoft.com/office/officeart/2005/8/layout/bProcess3"/>
    <dgm:cxn modelId="{58570032-2A7F-4B76-A1E3-108AD79BE214}" srcId="{183B62AA-80D7-41E3-9D6E-8916C0820869}" destId="{CEFF0ADF-90A3-4F5D-99FB-644B181F9A06}" srcOrd="5" destOrd="0" parTransId="{354BAC86-BE3E-4A0B-A4D6-8B554EBF1F60}" sibTransId="{DF87879F-D167-43FE-BCD1-99BBFB9178F2}"/>
    <dgm:cxn modelId="{A1BD2338-AA4D-4D1B-AC0D-1226E54B2EF1}" type="presOf" srcId="{CF14CB5F-7A01-4644-A0AE-F3D0574EE87D}" destId="{2EE91217-1851-4EDE-AE7D-7AD16800944D}" srcOrd="0" destOrd="0" presId="urn:microsoft.com/office/officeart/2005/8/layout/bProcess3"/>
    <dgm:cxn modelId="{23D55342-A0C6-4BAD-8975-C65F32981ED1}" type="presOf" srcId="{CEFF0ADF-90A3-4F5D-99FB-644B181F9A06}" destId="{176963D1-7E2B-48F6-833E-3508C48B8517}" srcOrd="0" destOrd="0" presId="urn:microsoft.com/office/officeart/2005/8/layout/bProcess3"/>
    <dgm:cxn modelId="{D014C664-459F-4B56-AABF-DF0CDEA217B2}" srcId="{183B62AA-80D7-41E3-9D6E-8916C0820869}" destId="{F3C87D1A-439F-43A2-8CC3-C50091E65C5E}" srcOrd="0" destOrd="0" parTransId="{861F88E9-B169-4537-8E34-D96B54D83E42}" sibTransId="{FFEC188E-AA27-4AA3-BC5C-A2966545F3B9}"/>
    <dgm:cxn modelId="{61A97972-C1E9-4648-AF4A-7816C34941E9}" type="presOf" srcId="{89D05CF2-5D21-44ED-B8A7-08E0808A86B5}" destId="{02BECC9E-BDE0-4399-A023-E802CE8ED606}" srcOrd="1" destOrd="0" presId="urn:microsoft.com/office/officeart/2005/8/layout/bProcess3"/>
    <dgm:cxn modelId="{3CFC227E-ADF3-4F57-84FE-3AB618488D10}" type="presOf" srcId="{6D9BA3EF-1441-4036-AED8-901E2000D202}" destId="{7F4BAE2D-128D-4476-97F6-91815DEE5C19}" srcOrd="0" destOrd="0" presId="urn:microsoft.com/office/officeart/2005/8/layout/bProcess3"/>
    <dgm:cxn modelId="{A857C7A0-FB50-41E3-9CDB-C3984BE120A6}" type="presOf" srcId="{3F377ADB-2083-4DB3-A033-D017AA876C66}" destId="{081DBEC1-BD51-491B-8C87-3B1047C762F7}" srcOrd="0" destOrd="0" presId="urn:microsoft.com/office/officeart/2005/8/layout/bProcess3"/>
    <dgm:cxn modelId="{7E295CB3-0C99-4A66-B609-728F432725E6}" type="presOf" srcId="{636A5688-C27D-4934-BA4F-2C0AD78CFC11}" destId="{461329B5-A593-466C-8A04-A37B596E7BAC}" srcOrd="1" destOrd="0" presId="urn:microsoft.com/office/officeart/2005/8/layout/bProcess3"/>
    <dgm:cxn modelId="{61BAAFBD-9FA1-4BAB-ABFC-0C8B1A386ED6}" type="presOf" srcId="{A781E511-5E79-48FD-A4AC-72E81687E055}" destId="{053D3AE0-808D-4183-93C1-EA3579239C51}" srcOrd="1" destOrd="0" presId="urn:microsoft.com/office/officeart/2005/8/layout/bProcess3"/>
    <dgm:cxn modelId="{1A7F8CC0-CC02-4DF5-B99F-C3D18C998DFE}" type="presOf" srcId="{FFEC188E-AA27-4AA3-BC5C-A2966545F3B9}" destId="{5D904BD0-E211-4801-82F0-2C8FC5F6D75A}" srcOrd="1" destOrd="0" presId="urn:microsoft.com/office/officeart/2005/8/layout/bProcess3"/>
    <dgm:cxn modelId="{255FBCC4-D882-414D-9CFB-442A81F8F5A2}" srcId="{183B62AA-80D7-41E3-9D6E-8916C0820869}" destId="{A56A857D-5DD8-43A0-95D1-B5C46689B8D2}" srcOrd="4" destOrd="0" parTransId="{85FB1DF9-BC4E-4246-AC18-4D87A0EB4BA9}" sibTransId="{89D05CF2-5D21-44ED-B8A7-08E0808A86B5}"/>
    <dgm:cxn modelId="{7BB263CC-E51A-4582-B9BC-8EA1E31D2695}" type="presOf" srcId="{A56A857D-5DD8-43A0-95D1-B5C46689B8D2}" destId="{FD8BF4FB-E76E-42EF-88F4-3F20C9408064}" srcOrd="0" destOrd="0" presId="urn:microsoft.com/office/officeart/2005/8/layout/bProcess3"/>
    <dgm:cxn modelId="{CFD7F5CE-8EF9-42E7-83AD-0E4CD27E6349}" type="presOf" srcId="{CF14CB5F-7A01-4644-A0AE-F3D0574EE87D}" destId="{9B5FE63C-221E-4916-97B0-313E9D2287EA}" srcOrd="1" destOrd="0" presId="urn:microsoft.com/office/officeart/2005/8/layout/bProcess3"/>
    <dgm:cxn modelId="{FCCA6ADA-D89F-43BF-83E9-7D80157EFB91}" srcId="{183B62AA-80D7-41E3-9D6E-8916C0820869}" destId="{5C2F3F7A-8181-4E3F-850A-D01AE62C70A9}" srcOrd="2" destOrd="0" parTransId="{579533CF-4FD8-4552-B8F7-C4FD474A0AD3}" sibTransId="{CF14CB5F-7A01-4644-A0AE-F3D0574EE87D}"/>
    <dgm:cxn modelId="{DB211FE3-F198-42C9-A30A-10EEEC605595}" srcId="{183B62AA-80D7-41E3-9D6E-8916C0820869}" destId="{6D9BA3EF-1441-4036-AED8-901E2000D202}" srcOrd="1" destOrd="0" parTransId="{8A066C3D-FBC9-4A22-8B96-AF01DBE2C487}" sibTransId="{636A5688-C27D-4934-BA4F-2C0AD78CFC11}"/>
    <dgm:cxn modelId="{EBDC4AE8-BAD5-4135-B0EA-B6851F50FF05}" type="presOf" srcId="{FFEC188E-AA27-4AA3-BC5C-A2966545F3B9}" destId="{BAA1794F-0F56-460E-BB7E-EF25580486DC}" srcOrd="0" destOrd="0" presId="urn:microsoft.com/office/officeart/2005/8/layout/bProcess3"/>
    <dgm:cxn modelId="{327091FF-EFEA-4596-82B7-8EBB069C872A}" srcId="{183B62AA-80D7-41E3-9D6E-8916C0820869}" destId="{3F377ADB-2083-4DB3-A033-D017AA876C66}" srcOrd="3" destOrd="0" parTransId="{41268108-8217-4AAD-950A-B1385E986116}" sibTransId="{A781E511-5E79-48FD-A4AC-72E81687E055}"/>
    <dgm:cxn modelId="{9FAF71C2-2CA6-43CC-9106-52AA77FBB847}" type="presParOf" srcId="{563A1845-120C-4E72-95EE-54A368521142}" destId="{CC711C47-47F3-4CF0-A9A7-8B3CD150DBB3}" srcOrd="0" destOrd="0" presId="urn:microsoft.com/office/officeart/2005/8/layout/bProcess3"/>
    <dgm:cxn modelId="{D3AEA1A6-1482-4D3B-9055-C41494FF59A7}" type="presParOf" srcId="{563A1845-120C-4E72-95EE-54A368521142}" destId="{BAA1794F-0F56-460E-BB7E-EF25580486DC}" srcOrd="1" destOrd="0" presId="urn:microsoft.com/office/officeart/2005/8/layout/bProcess3"/>
    <dgm:cxn modelId="{B537C17C-91C4-466E-A211-D6747A06023B}" type="presParOf" srcId="{BAA1794F-0F56-460E-BB7E-EF25580486DC}" destId="{5D904BD0-E211-4801-82F0-2C8FC5F6D75A}" srcOrd="0" destOrd="0" presId="urn:microsoft.com/office/officeart/2005/8/layout/bProcess3"/>
    <dgm:cxn modelId="{2E5700C2-D97D-4F2E-ADB8-1D727ADD1794}" type="presParOf" srcId="{563A1845-120C-4E72-95EE-54A368521142}" destId="{7F4BAE2D-128D-4476-97F6-91815DEE5C19}" srcOrd="2" destOrd="0" presId="urn:microsoft.com/office/officeart/2005/8/layout/bProcess3"/>
    <dgm:cxn modelId="{EAAECB20-6536-48E6-95D1-D60487341510}" type="presParOf" srcId="{563A1845-120C-4E72-95EE-54A368521142}" destId="{8003242C-DE68-4BDB-95F3-6F55A2D15E26}" srcOrd="3" destOrd="0" presId="urn:microsoft.com/office/officeart/2005/8/layout/bProcess3"/>
    <dgm:cxn modelId="{75726145-D136-4EE9-94F9-5AFA42FDD0DB}" type="presParOf" srcId="{8003242C-DE68-4BDB-95F3-6F55A2D15E26}" destId="{461329B5-A593-466C-8A04-A37B596E7BAC}" srcOrd="0" destOrd="0" presId="urn:microsoft.com/office/officeart/2005/8/layout/bProcess3"/>
    <dgm:cxn modelId="{79DCFCF3-ABB8-47E8-A359-1DC3E6DDFB42}" type="presParOf" srcId="{563A1845-120C-4E72-95EE-54A368521142}" destId="{FB865D7C-D19E-4FA6-9982-30B8F969FD17}" srcOrd="4" destOrd="0" presId="urn:microsoft.com/office/officeart/2005/8/layout/bProcess3"/>
    <dgm:cxn modelId="{9F12A10E-7AF1-4A6F-B9D4-A91C57A4996C}" type="presParOf" srcId="{563A1845-120C-4E72-95EE-54A368521142}" destId="{2EE91217-1851-4EDE-AE7D-7AD16800944D}" srcOrd="5" destOrd="0" presId="urn:microsoft.com/office/officeart/2005/8/layout/bProcess3"/>
    <dgm:cxn modelId="{A55E8E51-602F-4827-9B69-A35B1AFB21D4}" type="presParOf" srcId="{2EE91217-1851-4EDE-AE7D-7AD16800944D}" destId="{9B5FE63C-221E-4916-97B0-313E9D2287EA}" srcOrd="0" destOrd="0" presId="urn:microsoft.com/office/officeart/2005/8/layout/bProcess3"/>
    <dgm:cxn modelId="{7A3B12C0-A73A-4903-B699-23190FA7BBCF}" type="presParOf" srcId="{563A1845-120C-4E72-95EE-54A368521142}" destId="{081DBEC1-BD51-491B-8C87-3B1047C762F7}" srcOrd="6" destOrd="0" presId="urn:microsoft.com/office/officeart/2005/8/layout/bProcess3"/>
    <dgm:cxn modelId="{BC45519A-AA09-4EDB-9E48-6EFDA17897ED}" type="presParOf" srcId="{563A1845-120C-4E72-95EE-54A368521142}" destId="{D3FDEA43-DFBB-431F-9BB7-4EF0FD24B1A8}" srcOrd="7" destOrd="0" presId="urn:microsoft.com/office/officeart/2005/8/layout/bProcess3"/>
    <dgm:cxn modelId="{35C16864-E071-4430-9315-689769F6AA52}" type="presParOf" srcId="{D3FDEA43-DFBB-431F-9BB7-4EF0FD24B1A8}" destId="{053D3AE0-808D-4183-93C1-EA3579239C51}" srcOrd="0" destOrd="0" presId="urn:microsoft.com/office/officeart/2005/8/layout/bProcess3"/>
    <dgm:cxn modelId="{D1DED608-6671-4A22-B953-9AE925BFDC6A}" type="presParOf" srcId="{563A1845-120C-4E72-95EE-54A368521142}" destId="{FD8BF4FB-E76E-42EF-88F4-3F20C9408064}" srcOrd="8" destOrd="0" presId="urn:microsoft.com/office/officeart/2005/8/layout/bProcess3"/>
    <dgm:cxn modelId="{255FD30A-5C0D-4B70-B208-B07E5BFF7BBD}" type="presParOf" srcId="{563A1845-120C-4E72-95EE-54A368521142}" destId="{AE8AD280-53DE-4623-A0F1-4054F704565D}" srcOrd="9" destOrd="0" presId="urn:microsoft.com/office/officeart/2005/8/layout/bProcess3"/>
    <dgm:cxn modelId="{CCCBE87F-E6C2-4AE5-AE1C-A81F1416714E}" type="presParOf" srcId="{AE8AD280-53DE-4623-A0F1-4054F704565D}" destId="{02BECC9E-BDE0-4399-A023-E802CE8ED606}" srcOrd="0" destOrd="0" presId="urn:microsoft.com/office/officeart/2005/8/layout/bProcess3"/>
    <dgm:cxn modelId="{D99235B0-0D4C-4748-A5E9-E6DFF4B13175}" type="presParOf" srcId="{563A1845-120C-4E72-95EE-54A368521142}" destId="{176963D1-7E2B-48F6-833E-3508C48B8517}" srcOrd="10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A29917-E55E-4EE4-8E6B-13857B1BF0D3}">
      <dsp:nvSpPr>
        <dsp:cNvPr id="0" name=""/>
        <dsp:cNvSpPr/>
      </dsp:nvSpPr>
      <dsp:spPr>
        <a:xfrm>
          <a:off x="134694" y="608"/>
          <a:ext cx="2339791" cy="113957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bg1"/>
              </a:solidFill>
              <a:latin typeface="Book Antiqua" panose="02040602050305030304" pitchFamily="18" charset="0"/>
              <a:ea typeface="+mn-ea"/>
              <a:cs typeface="+mn-cs"/>
            </a:rPr>
            <a:t>    </a:t>
          </a:r>
          <a:r>
            <a:rPr lang="en-US" sz="24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Goals </a:t>
          </a:r>
          <a:endParaRPr lang="en-IN" sz="2000" b="1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168071" y="33985"/>
        <a:ext cx="2273037" cy="1072819"/>
      </dsp:txXfrm>
    </dsp:sp>
    <dsp:sp modelId="{AE182723-A719-475B-8765-577CC1A56415}">
      <dsp:nvSpPr>
        <dsp:cNvPr id="0" name=""/>
        <dsp:cNvSpPr/>
      </dsp:nvSpPr>
      <dsp:spPr>
        <a:xfrm rot="515">
          <a:off x="2670692" y="335123"/>
          <a:ext cx="472680" cy="471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2670692" y="429317"/>
        <a:ext cx="331373" cy="282613"/>
      </dsp:txXfrm>
    </dsp:sp>
    <dsp:sp modelId="{3212CC2E-6D87-4A1F-960E-6531C2872B3C}">
      <dsp:nvSpPr>
        <dsp:cNvPr id="0" name=""/>
        <dsp:cNvSpPr/>
      </dsp:nvSpPr>
      <dsp:spPr>
        <a:xfrm>
          <a:off x="3366335" y="1144"/>
          <a:ext cx="3021674" cy="1139573"/>
        </a:xfrm>
        <a:prstGeom prst="roundRect">
          <a:avLst>
            <a:gd name="adj" fmla="val 10000"/>
          </a:avLst>
        </a:prstGeom>
        <a:solidFill>
          <a:schemeClr val="accent4">
            <a:hueOff val="2450223"/>
            <a:satOff val="-10194"/>
            <a:lumOff val="240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Clean, merge, and prepare multi-source datasets.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3399712" y="34521"/>
        <a:ext cx="2954920" cy="1072819"/>
      </dsp:txXfrm>
    </dsp:sp>
    <dsp:sp modelId="{248BFC21-9734-49D9-AA51-E16B668C2388}">
      <dsp:nvSpPr>
        <dsp:cNvPr id="0" name=""/>
        <dsp:cNvSpPr/>
      </dsp:nvSpPr>
      <dsp:spPr>
        <a:xfrm rot="21599545">
          <a:off x="6613848" y="335152"/>
          <a:ext cx="544068" cy="471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>
        <a:off x="6613848" y="429366"/>
        <a:ext cx="402761" cy="282613"/>
      </dsp:txXfrm>
    </dsp:sp>
    <dsp:sp modelId="{70710B71-5DD6-430D-B85C-8EEB24735221}">
      <dsp:nvSpPr>
        <dsp:cNvPr id="0" name=""/>
        <dsp:cNvSpPr/>
      </dsp:nvSpPr>
      <dsp:spPr>
        <a:xfrm>
          <a:off x="7414552" y="608"/>
          <a:ext cx="3013716" cy="1139573"/>
        </a:xfrm>
        <a:prstGeom prst="roundRect">
          <a:avLst>
            <a:gd name="adj" fmla="val 10000"/>
          </a:avLst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Perform descriptive statistics and DAX calculations.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7447929" y="33985"/>
        <a:ext cx="2946962" cy="1072819"/>
      </dsp:txXfrm>
    </dsp:sp>
    <dsp:sp modelId="{431C7313-9A8D-4BFA-919C-33BBE1FCD95B}">
      <dsp:nvSpPr>
        <dsp:cNvPr id="0" name=""/>
        <dsp:cNvSpPr/>
      </dsp:nvSpPr>
      <dsp:spPr>
        <a:xfrm rot="5594196">
          <a:off x="8671866" y="1264587"/>
          <a:ext cx="393940" cy="471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900" kern="1200"/>
        </a:p>
      </dsp:txBody>
      <dsp:txXfrm rot="-5400000">
        <a:off x="8730866" y="1303222"/>
        <a:ext cx="282613" cy="275758"/>
      </dsp:txXfrm>
    </dsp:sp>
    <dsp:sp modelId="{FC2ACE59-90B3-47CF-90B2-9093D96F5C97}">
      <dsp:nvSpPr>
        <dsp:cNvPr id="0" name=""/>
        <dsp:cNvSpPr/>
      </dsp:nvSpPr>
      <dsp:spPr>
        <a:xfrm>
          <a:off x="7201737" y="1882279"/>
          <a:ext cx="3226531" cy="1139573"/>
        </a:xfrm>
        <a:prstGeom prst="roundRect">
          <a:avLst>
            <a:gd name="adj" fmla="val 10000"/>
          </a:avLst>
        </a:prstGeom>
        <a:solidFill>
          <a:schemeClr val="accent4">
            <a:hueOff val="7350668"/>
            <a:satOff val="-30583"/>
            <a:lumOff val="720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Build an interactive Power BI dashboard.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7235114" y="1915656"/>
        <a:ext cx="3159777" cy="1072819"/>
      </dsp:txXfrm>
    </dsp:sp>
    <dsp:sp modelId="{856ABEDE-72F9-4EB5-A217-84CC7BFF14E7}">
      <dsp:nvSpPr>
        <dsp:cNvPr id="0" name=""/>
        <dsp:cNvSpPr/>
      </dsp:nvSpPr>
      <dsp:spPr>
        <a:xfrm rot="10783717">
          <a:off x="6558704" y="2226165"/>
          <a:ext cx="454413" cy="471023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z="-70000" extrusionH="1700" prstMaterial="translucentPowder">
          <a:bevelT w="25400" h="6350" prst="softRound"/>
          <a:bevelB w="0" h="0" prst="convex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2000" kern="1200"/>
        </a:p>
      </dsp:txBody>
      <dsp:txXfrm rot="10800000">
        <a:off x="6695027" y="2320047"/>
        <a:ext cx="318089" cy="282613"/>
      </dsp:txXfrm>
    </dsp:sp>
    <dsp:sp modelId="{BFF1EFA7-586A-4217-87F7-E23D5E0BF707}">
      <dsp:nvSpPr>
        <dsp:cNvPr id="0" name=""/>
        <dsp:cNvSpPr/>
      </dsp:nvSpPr>
      <dsp:spPr>
        <a:xfrm>
          <a:off x="3137432" y="1901577"/>
          <a:ext cx="3206930" cy="1139573"/>
        </a:xfrm>
        <a:prstGeom prst="roundRect">
          <a:avLst>
            <a:gd name="adj" fmla="val 10000"/>
          </a:avLst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Highlight key global trends, rankings, and correlations</a:t>
          </a: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</a:rPr>
            <a:t>.</a:t>
          </a:r>
          <a:endParaRPr lang="en-IN" sz="1800" kern="1200" dirty="0">
            <a:solidFill>
              <a:schemeClr val="tx1">
                <a:lumMod val="95000"/>
                <a:lumOff val="5000"/>
              </a:schemeClr>
            </a:solidFill>
          </a:endParaRPr>
        </a:p>
      </dsp:txBody>
      <dsp:txXfrm>
        <a:off x="3170809" y="1934954"/>
        <a:ext cx="3140176" cy="10728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3BD6A93-556E-447F-AE8D-B94F81FE2175}">
      <dsp:nvSpPr>
        <dsp:cNvPr id="0" name=""/>
        <dsp:cNvSpPr/>
      </dsp:nvSpPr>
      <dsp:spPr>
        <a:xfrm>
          <a:off x="0" y="646347"/>
          <a:ext cx="10515600" cy="579600"/>
        </a:xfrm>
        <a:prstGeom prst="rect">
          <a:avLst/>
        </a:prstGeom>
        <a:solidFill>
          <a:schemeClr val="accent4">
            <a:lumMod val="50000"/>
            <a:alpha val="90000"/>
          </a:schemeClr>
        </a:solidFill>
        <a:ln>
          <a:solidFill>
            <a:srgbClr val="FFFF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C236DF-E2CC-44D6-8E33-E41614E4CD14}">
      <dsp:nvSpPr>
        <dsp:cNvPr id="0" name=""/>
        <dsp:cNvSpPr/>
      </dsp:nvSpPr>
      <dsp:spPr>
        <a:xfrm>
          <a:off x="525780" y="42120"/>
          <a:ext cx="7360920" cy="943706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>
          <a:glow rad="228600">
            <a:schemeClr val="accent4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90000"/>
            </a:lnSpc>
            <a:spcBef>
              <a:spcPts val="100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Countries World (SQL) </a:t>
          </a: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– Country details: population, GDP per capita, literacy, infant mortality, birth/death rates, economy sectors, etc.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571848" y="88188"/>
        <a:ext cx="7268784" cy="851570"/>
      </dsp:txXfrm>
    </dsp:sp>
    <dsp:sp modelId="{C2AFA9E6-D28F-4290-9523-6C9F96467C8C}">
      <dsp:nvSpPr>
        <dsp:cNvPr id="0" name=""/>
        <dsp:cNvSpPr/>
      </dsp:nvSpPr>
      <dsp:spPr>
        <a:xfrm>
          <a:off x="0" y="1877210"/>
          <a:ext cx="10515600" cy="579600"/>
        </a:xfrm>
        <a:prstGeom prst="rect">
          <a:avLst/>
        </a:prstGeom>
        <a:solidFill>
          <a:schemeClr val="accent6">
            <a:lumMod val="50000"/>
            <a:alpha val="90000"/>
          </a:schemeClr>
        </a:solidFill>
        <a:ln>
          <a:solidFill>
            <a:srgbClr val="FFFF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B43944-DA09-4DF0-A436-A4A6580EC0B9}">
      <dsp:nvSpPr>
        <dsp:cNvPr id="0" name=""/>
        <dsp:cNvSpPr/>
      </dsp:nvSpPr>
      <dsp:spPr>
        <a:xfrm>
          <a:off x="525780" y="1350147"/>
          <a:ext cx="7360920" cy="866543"/>
        </a:xfrm>
        <a:prstGeom prst="roundRect">
          <a:avLst/>
        </a:prstGeom>
        <a:solidFill>
          <a:schemeClr val="accent4">
            <a:hueOff val="3266964"/>
            <a:satOff val="-13592"/>
            <a:lumOff val="3203"/>
            <a:alphaOff val="0"/>
          </a:schemeClr>
        </a:solidFill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90000"/>
            </a:lnSpc>
            <a:spcBef>
              <a:spcPts val="100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PopulationPerCountry.xlsx </a:t>
          </a: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– Annual population data (1960–2017) for each country.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568081" y="1392448"/>
        <a:ext cx="7276318" cy="781941"/>
      </dsp:txXfrm>
    </dsp:sp>
    <dsp:sp modelId="{3C1FE41F-617E-4F63-8C02-21667713344F}">
      <dsp:nvSpPr>
        <dsp:cNvPr id="0" name=""/>
        <dsp:cNvSpPr/>
      </dsp:nvSpPr>
      <dsp:spPr>
        <a:xfrm>
          <a:off x="0" y="3138837"/>
          <a:ext cx="10515600" cy="579600"/>
        </a:xfrm>
        <a:prstGeom prst="rect">
          <a:avLst/>
        </a:prstGeom>
        <a:solidFill>
          <a:srgbClr val="00B050">
            <a:alpha val="90000"/>
          </a:srgbClr>
        </a:solidFill>
        <a:ln>
          <a:solidFill>
            <a:srgbClr val="FFFF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CEEB55-AD5C-4E46-9462-05D31B0155A8}">
      <dsp:nvSpPr>
        <dsp:cNvPr id="0" name=""/>
        <dsp:cNvSpPr/>
      </dsp:nvSpPr>
      <dsp:spPr>
        <a:xfrm>
          <a:off x="525780" y="2581010"/>
          <a:ext cx="7360920" cy="897306"/>
        </a:xfrm>
        <a:prstGeom prst="roundRect">
          <a:avLst/>
        </a:prstGeom>
        <a:solidFill>
          <a:schemeClr val="accent4">
            <a:hueOff val="6533927"/>
            <a:satOff val="-27185"/>
            <a:lumOff val="6405"/>
            <a:alphaOff val="0"/>
          </a:schemeClr>
        </a:solidFill>
        <a:ln>
          <a:noFill/>
        </a:ln>
        <a:effectLst>
          <a:glow rad="228600">
            <a:schemeClr val="accent6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90000"/>
            </a:lnSpc>
            <a:spcBef>
              <a:spcPts val="100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Meta Data Country.xlsx </a:t>
          </a:r>
          <a:r>
            <a:rPr lang="en-US" sz="20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– Region, income group, and special notes for each country.</a:t>
          </a:r>
          <a:endParaRPr lang="en-IN" sz="20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569583" y="2624813"/>
        <a:ext cx="7273314" cy="809700"/>
      </dsp:txXfrm>
    </dsp:sp>
    <dsp:sp modelId="{2C1B2449-E8A5-4F00-9BE6-968AF9EC17EA}">
      <dsp:nvSpPr>
        <dsp:cNvPr id="0" name=""/>
        <dsp:cNvSpPr/>
      </dsp:nvSpPr>
      <dsp:spPr>
        <a:xfrm>
          <a:off x="0" y="4422890"/>
          <a:ext cx="10515600" cy="579600"/>
        </a:xfrm>
        <a:prstGeom prst="rect">
          <a:avLst/>
        </a:prstGeom>
        <a:solidFill>
          <a:schemeClr val="accent1">
            <a:lumMod val="50000"/>
            <a:alpha val="90000"/>
          </a:schemeClr>
        </a:solidFill>
        <a:ln>
          <a:solidFill>
            <a:srgbClr val="FFFF00"/>
          </a:solidFill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z="300000"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52780F1-E97F-427A-96CD-30F83287556F}">
      <dsp:nvSpPr>
        <dsp:cNvPr id="0" name=""/>
        <dsp:cNvSpPr/>
      </dsp:nvSpPr>
      <dsp:spPr>
        <a:xfrm>
          <a:off x="525780" y="3842637"/>
          <a:ext cx="7360920" cy="919732"/>
        </a:xfrm>
        <a:prstGeom prst="round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>
          <a:glow rad="228600">
            <a:schemeClr val="accent5">
              <a:satMod val="175000"/>
              <a:alpha val="40000"/>
            </a:schemeClr>
          </a:glo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914400" rtl="0" eaLnBrk="1" latinLnBrk="0" hangingPunct="1">
            <a:lnSpc>
              <a:spcPct val="90000"/>
            </a:lnSpc>
            <a:spcBef>
              <a:spcPts val="100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000" b="1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GDP by Country 1960–2016.xlsx </a:t>
          </a:r>
          <a:r>
            <a:rPr lang="en-US" sz="2000" b="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– Historical GDP data by country and year.</a:t>
          </a:r>
          <a:endParaRPr lang="en-IN" sz="2000" b="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570678" y="3887535"/>
        <a:ext cx="7271124" cy="82993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1794F-0F56-460E-BB7E-EF25580486DC}">
      <dsp:nvSpPr>
        <dsp:cNvPr id="0" name=""/>
        <dsp:cNvSpPr/>
      </dsp:nvSpPr>
      <dsp:spPr>
        <a:xfrm>
          <a:off x="2153065" y="592514"/>
          <a:ext cx="3434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417" y="45720"/>
              </a:lnTo>
            </a:path>
          </a:pathLst>
        </a:custGeom>
        <a:noFill/>
        <a:ln w="63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15424" y="636363"/>
        <a:ext cx="18700" cy="3743"/>
      </dsp:txXfrm>
    </dsp:sp>
    <dsp:sp modelId="{CC711C47-47F3-4CF0-A9A7-8B3CD150DBB3}">
      <dsp:nvSpPr>
        <dsp:cNvPr id="0" name=""/>
        <dsp:cNvSpPr/>
      </dsp:nvSpPr>
      <dsp:spPr>
        <a:xfrm>
          <a:off x="5695" y="150385"/>
          <a:ext cx="2149170" cy="975698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Removed duplicates &amp; irrelevant records</a:t>
          </a:r>
          <a:r>
            <a:rPr lang="en-US" sz="2000" kern="1200" dirty="0">
              <a:latin typeface="Book Antiqua" panose="02040602050305030304" pitchFamily="18" charset="0"/>
              <a:ea typeface="+mn-ea"/>
              <a:cs typeface="+mn-cs"/>
            </a:rPr>
            <a:t>.</a:t>
          </a:r>
          <a:endParaRPr lang="en-IN" sz="2000" kern="1200" dirty="0"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5695" y="150385"/>
        <a:ext cx="2149170" cy="975698"/>
      </dsp:txXfrm>
    </dsp:sp>
    <dsp:sp modelId="{8003242C-DE68-4BDB-95F3-6F55A2D15E26}">
      <dsp:nvSpPr>
        <dsp:cNvPr id="0" name=""/>
        <dsp:cNvSpPr/>
      </dsp:nvSpPr>
      <dsp:spPr>
        <a:xfrm>
          <a:off x="1064051" y="1124284"/>
          <a:ext cx="2644760" cy="343417"/>
        </a:xfrm>
        <a:custGeom>
          <a:avLst/>
          <a:gdLst/>
          <a:ahLst/>
          <a:cxnLst/>
          <a:rect l="0" t="0" r="0" b="0"/>
          <a:pathLst>
            <a:path>
              <a:moveTo>
                <a:pt x="2644760" y="0"/>
              </a:moveTo>
              <a:lnTo>
                <a:pt x="2644760" y="188808"/>
              </a:lnTo>
              <a:lnTo>
                <a:pt x="0" y="188808"/>
              </a:lnTo>
              <a:lnTo>
                <a:pt x="0" y="343417"/>
              </a:lnTo>
            </a:path>
          </a:pathLst>
        </a:custGeom>
        <a:noFill/>
        <a:ln w="6350" cap="flat" cmpd="sng" algn="ctr">
          <a:solidFill>
            <a:schemeClr val="accent4">
              <a:hueOff val="2450223"/>
              <a:satOff val="-10194"/>
              <a:lumOff val="2402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19654" y="1294121"/>
        <a:ext cx="133553" cy="3743"/>
      </dsp:txXfrm>
    </dsp:sp>
    <dsp:sp modelId="{7F4BAE2D-128D-4476-97F6-91815DEE5C19}">
      <dsp:nvSpPr>
        <dsp:cNvPr id="0" name=""/>
        <dsp:cNvSpPr/>
      </dsp:nvSpPr>
      <dsp:spPr>
        <a:xfrm>
          <a:off x="2528883" y="150385"/>
          <a:ext cx="2359856" cy="975698"/>
        </a:xfrm>
        <a:prstGeom prst="rect">
          <a:avLst/>
        </a:prstGeom>
        <a:solidFill>
          <a:schemeClr val="accent4">
            <a:hueOff val="1960178"/>
            <a:satOff val="-8155"/>
            <a:lumOff val="1922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Handled missing values (median/regional averages).</a:t>
          </a:r>
          <a:endParaRPr lang="en-IN" sz="16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2528883" y="150385"/>
        <a:ext cx="2359856" cy="975698"/>
      </dsp:txXfrm>
    </dsp:sp>
    <dsp:sp modelId="{2EE91217-1851-4EDE-AE7D-7AD16800944D}">
      <dsp:nvSpPr>
        <dsp:cNvPr id="0" name=""/>
        <dsp:cNvSpPr/>
      </dsp:nvSpPr>
      <dsp:spPr>
        <a:xfrm>
          <a:off x="2120607" y="1942231"/>
          <a:ext cx="3434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417" y="45720"/>
              </a:lnTo>
            </a:path>
          </a:pathLst>
        </a:custGeom>
        <a:noFill/>
        <a:ln w="635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82966" y="1986079"/>
        <a:ext cx="18700" cy="3743"/>
      </dsp:txXfrm>
    </dsp:sp>
    <dsp:sp modelId="{FB865D7C-D19E-4FA6-9982-30B8F969FD17}">
      <dsp:nvSpPr>
        <dsp:cNvPr id="0" name=""/>
        <dsp:cNvSpPr/>
      </dsp:nvSpPr>
      <dsp:spPr>
        <a:xfrm>
          <a:off x="5695" y="1500101"/>
          <a:ext cx="2116712" cy="975698"/>
        </a:xfrm>
        <a:prstGeom prst="rect">
          <a:avLst/>
        </a:prstGeom>
        <a:solidFill>
          <a:schemeClr val="accent4">
            <a:hueOff val="3920356"/>
            <a:satOff val="-16311"/>
            <a:lumOff val="3843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Converted data types for consistency</a:t>
          </a: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.</a:t>
          </a:r>
          <a:endParaRPr lang="en-IN" sz="18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5695" y="1500101"/>
        <a:ext cx="2116712" cy="975698"/>
      </dsp:txXfrm>
    </dsp:sp>
    <dsp:sp modelId="{D3FDEA43-DFBB-431F-9BB7-4EF0FD24B1A8}">
      <dsp:nvSpPr>
        <dsp:cNvPr id="0" name=""/>
        <dsp:cNvSpPr/>
      </dsp:nvSpPr>
      <dsp:spPr>
        <a:xfrm>
          <a:off x="1052871" y="2474000"/>
          <a:ext cx="2714156" cy="343417"/>
        </a:xfrm>
        <a:custGeom>
          <a:avLst/>
          <a:gdLst/>
          <a:ahLst/>
          <a:cxnLst/>
          <a:rect l="0" t="0" r="0" b="0"/>
          <a:pathLst>
            <a:path>
              <a:moveTo>
                <a:pt x="2714156" y="0"/>
              </a:moveTo>
              <a:lnTo>
                <a:pt x="2714156" y="188808"/>
              </a:lnTo>
              <a:lnTo>
                <a:pt x="0" y="188808"/>
              </a:lnTo>
              <a:lnTo>
                <a:pt x="0" y="343417"/>
              </a:lnTo>
            </a:path>
          </a:pathLst>
        </a:custGeom>
        <a:noFill/>
        <a:ln w="6350" cap="flat" cmpd="sng" algn="ctr">
          <a:solidFill>
            <a:schemeClr val="accent4">
              <a:hueOff val="7350668"/>
              <a:satOff val="-30583"/>
              <a:lumOff val="7206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341454" y="2643837"/>
        <a:ext cx="136990" cy="3743"/>
      </dsp:txXfrm>
    </dsp:sp>
    <dsp:sp modelId="{081DBEC1-BD51-491B-8C87-3B1047C762F7}">
      <dsp:nvSpPr>
        <dsp:cNvPr id="0" name=""/>
        <dsp:cNvSpPr/>
      </dsp:nvSpPr>
      <dsp:spPr>
        <a:xfrm>
          <a:off x="2496425" y="1500101"/>
          <a:ext cx="2541206" cy="975698"/>
        </a:xfrm>
        <a:prstGeom prst="rect">
          <a:avLst/>
        </a:prstGeom>
        <a:solidFill>
          <a:schemeClr val="accent4">
            <a:hueOff val="5880535"/>
            <a:satOff val="-24466"/>
            <a:lumOff val="5765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3792" tIns="113792" rIns="113792" bIns="113792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Merged datasets using Country Code &amp; Country Name</a:t>
          </a: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.</a:t>
          </a:r>
          <a:endParaRPr lang="en-IN" sz="18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2496425" y="1500101"/>
        <a:ext cx="2541206" cy="975698"/>
      </dsp:txXfrm>
    </dsp:sp>
    <dsp:sp modelId="{AE8AD280-53DE-4623-A0F1-4054F704565D}">
      <dsp:nvSpPr>
        <dsp:cNvPr id="0" name=""/>
        <dsp:cNvSpPr/>
      </dsp:nvSpPr>
      <dsp:spPr>
        <a:xfrm>
          <a:off x="2098247" y="3291947"/>
          <a:ext cx="34341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43417" y="45720"/>
              </a:lnTo>
            </a:path>
          </a:pathLst>
        </a:custGeom>
        <a:noFill/>
        <a:ln w="635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  <a:tailEnd type="arrow"/>
        </a:ln>
        <a:effectLst/>
        <a:scene3d>
          <a:camera prst="orthographicFront"/>
          <a:lightRig rig="chilly" dir="t"/>
        </a:scene3d>
        <a:sp3d z="-40000" prstMaterial="matte"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500" kern="1200"/>
        </a:p>
      </dsp:txBody>
      <dsp:txXfrm>
        <a:off x="2260606" y="3335795"/>
        <a:ext cx="18700" cy="3743"/>
      </dsp:txXfrm>
    </dsp:sp>
    <dsp:sp modelId="{FD8BF4FB-E76E-42EF-88F4-3F20C9408064}">
      <dsp:nvSpPr>
        <dsp:cNvPr id="0" name=""/>
        <dsp:cNvSpPr/>
      </dsp:nvSpPr>
      <dsp:spPr>
        <a:xfrm>
          <a:off x="5695" y="2849817"/>
          <a:ext cx="2094352" cy="975698"/>
        </a:xfrm>
        <a:prstGeom prst="rect">
          <a:avLst/>
        </a:prstGeom>
        <a:solidFill>
          <a:schemeClr val="accent4">
            <a:hueOff val="7840713"/>
            <a:satOff val="-32622"/>
            <a:lumOff val="7686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Unpivoted year columns for </a:t>
          </a: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time-series</a:t>
          </a:r>
          <a:r>
            <a:rPr lang="en-US" sz="18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 analysis.</a:t>
          </a:r>
          <a:endParaRPr lang="en-IN" sz="18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5695" y="2849817"/>
        <a:ext cx="2094352" cy="975698"/>
      </dsp:txXfrm>
    </dsp:sp>
    <dsp:sp modelId="{176963D1-7E2B-48F6-833E-3508C48B8517}">
      <dsp:nvSpPr>
        <dsp:cNvPr id="0" name=""/>
        <dsp:cNvSpPr/>
      </dsp:nvSpPr>
      <dsp:spPr>
        <a:xfrm>
          <a:off x="2474065" y="2849817"/>
          <a:ext cx="2501983" cy="975698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>
          <a:noFill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568" tIns="99568" rIns="99568" bIns="9956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Created DAX measures for GDP/</a:t>
          </a:r>
          <a:r>
            <a:rPr lang="en-US" sz="16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Population</a:t>
          </a:r>
          <a:r>
            <a:rPr lang="en-US" sz="1400" kern="12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  <a:ea typeface="+mn-ea"/>
              <a:cs typeface="+mn-cs"/>
            </a:rPr>
            <a:t> growth &amp; per capita values.</a:t>
          </a:r>
          <a:endParaRPr lang="en-IN" sz="1400" kern="1200" dirty="0">
            <a:solidFill>
              <a:schemeClr val="tx1">
                <a:lumMod val="95000"/>
                <a:lumOff val="5000"/>
              </a:schemeClr>
            </a:solidFill>
            <a:latin typeface="Book Antiqua" panose="02040602050305030304" pitchFamily="18" charset="0"/>
            <a:ea typeface="+mn-ea"/>
            <a:cs typeface="+mn-cs"/>
          </a:endParaRPr>
        </a:p>
      </dsp:txBody>
      <dsp:txXfrm>
        <a:off x="2474065" y="2849817"/>
        <a:ext cx="2501983" cy="9756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0F4A0CE-E492-6A56-4363-AF3830313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4FCC2C-4FEC-6289-1C2D-78B10333B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FF9B20-2967-DE8A-630A-7E82F62D6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60974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BE740-D609-E4BA-CCF1-B221105AF5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9C9E6-11CD-8A3B-882F-E170778C50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F81978-3590-3181-A096-62F8178E1B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049D5-EF9D-5512-6C0A-EDB7545F5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516813-3009-5AEF-2395-47E5551E1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18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7D96B4-C2F4-FB30-3A17-2D213CAAF3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D5E4B1-F9CD-ACBA-B6D6-D46C698C63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EE6DB-F9EF-564D-4C64-426675166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8169E-88D3-A83B-D648-B92E9F4A4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37AE70-A969-B45C-7CDC-737706F75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73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989C5-0414-DA1B-BBCB-E0FAF417DF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026C3-AC62-139B-559A-5DB54A2873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D5A1DB-233F-A50D-FD12-AF85AD8CD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DA845-01AE-DDB6-9159-6190FA14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C7CF22-4C47-72A4-600D-E7E233E9C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5978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9C0BB-C70F-4F21-DA81-31F12EB9A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222BA-0C49-89BE-6E6A-169C050BBB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C8423E-DADA-1E96-3D10-A3EAC81DCA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3C7FA-A51A-35F1-7196-D278C3469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699265-E6FE-EDA1-91BA-C0717A3AB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8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085AD-967C-489A-CC8C-33614F9181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4484FF-66BC-E737-FBD5-4A75B62617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6ADB5-CF78-F7C9-9093-503C322542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4A06F-0CBD-94B2-26AF-FCFFF3384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4ED6DE-A67B-B15F-EAFC-A45BDCB06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304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DC713-0925-10F3-4F11-1DE88605A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769B2-7B29-442C-E68F-ABE832A511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878E22-4D86-C916-73F2-AE27E992EA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6DD21-EA1E-2A19-B12F-EC7F37DAE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53D0D-35BF-09FF-F5DA-59E47BF8A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99FCF7-0F5A-DF8D-932B-D3DA326DF2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65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2E263-ED61-771D-9D9F-03F500811C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CC6A3-A1DB-D86A-6EAC-2E5AD49A32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A1E137-2F1A-8A73-8F92-55CA55D14C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9E12565-A538-5526-260D-912AEEFB82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462D64-A9FD-716A-BAB3-AD75C263C2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C18416-B1A1-B342-90DB-848AE1BD8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B8A1AF-C256-FF5E-68AD-C3A6A7B49B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23C965E-E8A4-51D8-5170-EADE9F4A3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2414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1A8EB-5D66-9B62-25FB-BDBF43F68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C06ADA-A850-1543-9D10-B2A099AC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AD35AE-D170-0AF7-7906-220F690F9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45FC5F-DCFD-36DB-B50E-9E42A4DF8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3612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5BA95E-2250-AB81-EBB9-68E05F0D5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083B6E-369E-2CF5-3E84-50F367341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DB6AF8-B098-F9C3-58BD-97D9F5AC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82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9F2BF3-0763-0AFA-2DC0-B3C28B8B9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CE4510-F912-13B5-D75F-E7A2DEDE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69F6FE-C3D4-E54C-37F9-20CD4B978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F85823-DA15-ED78-55AA-ACCB3D250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2F0275-C062-64E5-B5E5-80ED2BE00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69F4A-8442-E304-C259-B3B29D1E4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8141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68FE5-71ED-684B-02E8-9BD9FFFE50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034C036-5EFD-F0C2-3329-FBFBB3283F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60748-8A0B-F362-45A0-D91C8EDD2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30335-77E0-3276-89F5-D1ED96DDE9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937781-5F4F-9A64-F569-20CFDD574C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33864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FA1F4-6B0D-F2B4-AD1A-8E24BD950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B4181BD-FDC7-19E7-1A06-D527A549D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34A53-365B-6728-DD79-4166F8EF3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D9F0FB-6CFC-9C0F-7386-0A53E1DA1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A53801-9CDC-617C-F59C-F464398DAE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1C37573-4CBF-A37F-782F-C85A8ACB8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72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D1280-646F-5A41-E2B4-B15F4577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AA9A11-CED1-AB07-BD0D-CD72D1422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CD692C-8A06-A6E9-730E-CB684E240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A30B2-9BD0-2437-1455-CE75C9602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6425-B113-EBBD-3BFA-4FCADB959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83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DBE0E3-7E36-48C5-4848-74C1DEAC7C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D2A6E2-EDE2-DEF1-4DFE-6E34CE0854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6F13EF-E4EA-B00B-813D-4906A14D2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1B223C-2F28-4133-8359-A477544E34A9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05ABEC-3107-DCE1-25D1-B183CF990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AE9C6-8C32-D38D-AE4E-A9527BB19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23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114E-9571-BF96-715F-D2771E67A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B3FEE-452D-3743-36A8-3BAF568238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C579-38A9-8211-C782-1A441348E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E9BB07-BD63-6B5D-9437-D4034318C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B5053-AA18-20B6-CFE3-08447E0B3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2590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A0AA3-1D59-D734-272E-4760709C7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81CD69-5B5F-9305-2177-04BB4D5751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AEA28-C38E-A000-DD17-AD593111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38B3D6-F64B-B9E2-DE9F-5B2AF4278A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0795AC-AA31-C787-8CBB-9DFCD281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0956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E5DE26-7DE2-5685-0BA1-7E9EDCC8E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D6196-E88B-9F6C-8A5A-F249BD0812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39F84-1CE5-0A36-F335-3F817694C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3A8DCB-B8DC-2132-B8BA-F39C2ED217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F512A-8FA1-BC1D-8A7F-2B5C43BCE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CEE6D-F2D6-4569-07A7-805D9F06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1346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96561-4A9B-6D57-4E43-4C432AAD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9C0C8-3F3F-C83A-40F1-122A2E235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216DF-2B70-15CF-4528-2205E7FF3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34535D-A241-1A0D-51CA-466CA87CD1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80FDEF-A25C-1BFF-F3FA-D63E733C0E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5D502B-8338-8CC7-F970-9EF2B430A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16D390-FB61-F2C3-33B7-F605C062B0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334A89E-5E57-B449-FBE2-2D8EA933B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569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0ACA9-1B9D-FA67-D73D-A2B2B9FC9B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C11E0E3-674A-18E1-E0E4-6B43C3185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EB3B470-168D-3B23-55CB-3D51799A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72152B-BA07-5E13-3D64-630AD5DE2B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4897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6AB4E-34A9-23FD-7A73-D650EC2ED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573A-407F-C97E-2F8A-9A7F5F1C37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F904B-E385-98FD-7148-69D9151D99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52367A-6D39-297F-CE9C-604BA7954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6DCB6A-072A-D717-8407-C39048A28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0F7115-6B7A-4C06-FFED-EF7A5C322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254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03476-8965-CF96-D5EA-D3B0BE59F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D578C9-EDE0-9FDA-C181-C551026C03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42D3B-06CF-52C8-B2CE-85009E877A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6EB7E6-E8DB-2A90-A90A-B90F78BCF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C091A-0A24-47A6-BB22-184981432240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778E38-ECE8-1E1B-D5E9-4DC3DA34B8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7C5E08-D10B-F11A-8042-7AB484619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237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4000"/>
                    </a14:imgEffect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CA86A7-612A-2A55-5ED7-6123532B4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9F9C94-F451-DA94-A27A-49BB110B0F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C8DE4-8CDD-A898-233F-3941B8FC8A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6C091A-0A24-47A6-BB22-184981432240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BC2896-4DA2-54A6-85C4-9B7E476426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DB7F60-3B71-342B-08E0-74C1FF67DB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D39FF-96FB-4ECC-816E-11B7B920A2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282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sharpenSoften amount="-34000"/>
                    </a14:imgEffect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6C5C0-D332-F8B8-A65B-A6FCE03AE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98E32-41C8-3E9E-9FB0-D044FBC6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DCAFBB-15A0-D05D-7262-E20B598E59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1B223C-2F28-4133-8359-A477544E34A9}" type="datetimeFigureOut">
              <a:rPr lang="en-IN" smtClean="0"/>
              <a:t>08/14/2025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AC1E9-5744-64FF-21C4-38E5AF3633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CE887-7FCE-609E-AE1B-9AC5DEDF2A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53C6DC-CF5D-40F8-8EBE-C15D853A8A9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48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diagramLayout" Target="../diagrams/layout1.xml"/><Relationship Id="rId7" Type="http://schemas.openxmlformats.org/officeDocument/2006/relationships/image" Target="../media/image5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8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diagramLayout" Target="../diagrams/layout2.xml"/><Relationship Id="rId7" Type="http://schemas.openxmlformats.org/officeDocument/2006/relationships/image" Target="../media/image9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svg"/><Relationship Id="rId3" Type="http://schemas.openxmlformats.org/officeDocument/2006/relationships/diagramLayout" Target="../diagrams/layout3.xml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" Type="http://schemas.openxmlformats.org/officeDocument/2006/relationships/diagramData" Target="../diagrams/data3.xml"/><Relationship Id="rId16" Type="http://schemas.openxmlformats.org/officeDocument/2006/relationships/image" Target="../media/image20.png"/><Relationship Id="rId1" Type="http://schemas.openxmlformats.org/officeDocument/2006/relationships/slideLayout" Target="../slideLayouts/slideLayout5.xml"/><Relationship Id="rId6" Type="http://schemas.microsoft.com/office/2007/relationships/diagramDrawing" Target="../diagrams/drawing3.xml"/><Relationship Id="rId11" Type="http://schemas.openxmlformats.org/officeDocument/2006/relationships/image" Target="../media/image15.png"/><Relationship Id="rId5" Type="http://schemas.openxmlformats.org/officeDocument/2006/relationships/diagramColors" Target="../diagrams/colors3.xml"/><Relationship Id="rId15" Type="http://schemas.openxmlformats.org/officeDocument/2006/relationships/image" Target="../media/image19.svg"/><Relationship Id="rId10" Type="http://schemas.openxmlformats.org/officeDocument/2006/relationships/image" Target="../media/image14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13.png"/><Relationship Id="rId14" Type="http://schemas.openxmlformats.org/officeDocument/2006/relationships/image" Target="../media/image1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13" Type="http://schemas.openxmlformats.org/officeDocument/2006/relationships/image" Target="../media/image38.svg"/><Relationship Id="rId3" Type="http://schemas.microsoft.com/office/2007/relationships/hdphoto" Target="../media/hdphoto1.wdp"/><Relationship Id="rId7" Type="http://schemas.openxmlformats.org/officeDocument/2006/relationships/image" Target="../media/image32.svg"/><Relationship Id="rId12" Type="http://schemas.openxmlformats.org/officeDocument/2006/relationships/image" Target="../media/image3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11" Type="http://schemas.openxmlformats.org/officeDocument/2006/relationships/image" Target="../media/image36.svg"/><Relationship Id="rId5" Type="http://schemas.openxmlformats.org/officeDocument/2006/relationships/image" Target="../media/image30.png"/><Relationship Id="rId15" Type="http://schemas.openxmlformats.org/officeDocument/2006/relationships/image" Target="../media/image40.svg"/><Relationship Id="rId10" Type="http://schemas.openxmlformats.org/officeDocument/2006/relationships/image" Target="../media/image35.png"/><Relationship Id="rId4" Type="http://schemas.openxmlformats.org/officeDocument/2006/relationships/image" Target="../media/image29.png"/><Relationship Id="rId9" Type="http://schemas.openxmlformats.org/officeDocument/2006/relationships/image" Target="../media/image34.svg"/><Relationship Id="rId14" Type="http://schemas.openxmlformats.org/officeDocument/2006/relationships/image" Target="../media/image3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sv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6000"/>
                    </a14:imgEffect>
                    <a14:imgEffect>
                      <a14:brightnessContrast bright="-39000"/>
                    </a14:imgEffect>
                  </a14:imgLayer>
                </a14:imgProps>
              </a:ext>
            </a:extLst>
          </a:blip>
          <a:srcRect/>
          <a:stretch>
            <a:fillRect t="-7000"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89B3F8-8383-D8A1-F720-93A787C7FA6E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9154274" y="4587803"/>
            <a:ext cx="2280863" cy="1325563"/>
          </a:xfrm>
        </p:spPr>
        <p:txBody>
          <a:bodyPr>
            <a:normAutofit/>
          </a:bodyPr>
          <a:lstStyle/>
          <a:p>
            <a:r>
              <a:rPr lang="en-US" sz="28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AJAY .P </a:t>
            </a:r>
            <a:br>
              <a:rPr lang="en-US" sz="28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</a:br>
            <a:br>
              <a:rPr lang="en-US" sz="28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</a:br>
            <a:r>
              <a:rPr lang="en-US" sz="2800" dirty="0">
                <a:ln w="0"/>
                <a:solidFill>
                  <a:srgbClr val="FFC000"/>
                </a:solidFill>
                <a:effectLst>
                  <a:reflection blurRad="6350" stA="53000" endA="300" endPos="35500" dir="5400000" sy="-90000" algn="bl" rotWithShape="0"/>
                </a:effectLst>
                <a:latin typeface="Berlin Sans FB Demi" panose="020E0802020502020306" pitchFamily="34" charset="0"/>
              </a:rPr>
              <a:t>13/08/2025.</a:t>
            </a:r>
            <a:endParaRPr lang="en-IN" sz="2800" dirty="0">
              <a:ln w="0"/>
              <a:solidFill>
                <a:srgbClr val="FFC000"/>
              </a:solidFill>
              <a:effectLst>
                <a:reflection blurRad="6350" stA="53000" endA="300" endPos="35500" dir="5400000" sy="-90000" algn="bl" rotWithShape="0"/>
              </a:effectLst>
              <a:latin typeface="Berlin Sans FB Demi" panose="020E0802020502020306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04BC181-B55B-27EA-927A-BE700FC73DDD}"/>
              </a:ext>
            </a:extLst>
          </p:cNvPr>
          <p:cNvSpPr txBox="1">
            <a:spLocks/>
          </p:cNvSpPr>
          <p:nvPr/>
        </p:nvSpPr>
        <p:spPr>
          <a:xfrm>
            <a:off x="821933" y="2270197"/>
            <a:ext cx="1127791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b="1" spc="50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GDP &amp; P    PULATI    N – </a:t>
            </a:r>
            <a:r>
              <a:rPr lang="en-US" sz="3600" b="1" spc="50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ANALYSIS</a:t>
            </a:r>
            <a:r>
              <a:rPr lang="en-US" sz="3600" b="1" spc="50" dirty="0">
                <a:ln w="0">
                  <a:solidFill>
                    <a:schemeClr val="tx1"/>
                  </a:solidFill>
                </a:ln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erlin Sans FB Demi" panose="020E0802020502020306" pitchFamily="34" charset="0"/>
              </a:rPr>
              <a:t>..</a:t>
            </a:r>
            <a:endParaRPr lang="en-IN" sz="4800" b="1" spc="50" dirty="0">
              <a:ln w="0">
                <a:solidFill>
                  <a:schemeClr val="tx1"/>
                </a:solidFill>
              </a:ln>
              <a:solidFill>
                <a:schemeClr val="accent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Berlin Sans FB Demi" panose="020E0802020502020306" pitchFamily="34" charset="0"/>
            </a:endParaRPr>
          </a:p>
        </p:txBody>
      </p:sp>
      <p:pic>
        <p:nvPicPr>
          <p:cNvPr id="5" name="Graphic 4" descr="Earth globe Americas">
            <a:extLst>
              <a:ext uri="{FF2B5EF4-FFF2-40B4-BE49-F238E27FC236}">
                <a16:creationId xmlns:a16="http://schemas.microsoft.com/office/drawing/2014/main" id="{CB4DB48D-A6EC-2EED-7D86-950D117A81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413" y="2645301"/>
            <a:ext cx="632717" cy="575353"/>
          </a:xfrm>
          <a:prstGeom prst="rect">
            <a:avLst/>
          </a:prstGeom>
        </p:spPr>
      </p:pic>
      <p:pic>
        <p:nvPicPr>
          <p:cNvPr id="6" name="Graphic 5" descr="Earth globe Americas">
            <a:extLst>
              <a:ext uri="{FF2B5EF4-FFF2-40B4-BE49-F238E27FC236}">
                <a16:creationId xmlns:a16="http://schemas.microsoft.com/office/drawing/2014/main" id="{7BF1733E-93AC-E668-5F5D-05BDE7AFC0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740650" y="2645301"/>
            <a:ext cx="632717" cy="575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66327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3000">
        <p15:prstTrans prst="curtains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716B719-CDC1-DDA3-0B8E-C1C4FA73E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1238945"/>
          </a:xfrm>
        </p:spPr>
        <p:txBody>
          <a:bodyPr>
            <a:normAutofit/>
          </a:bodyPr>
          <a:lstStyle/>
          <a:p>
            <a:pPr algn="ctr"/>
            <a:r>
              <a:rPr lang="en-US" sz="72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  <a:latin typeface="Footlight MT Light" panose="0204060206030A020304" pitchFamily="18" charset="0"/>
              </a:rPr>
              <a:t>THANK YOU !!!</a:t>
            </a:r>
            <a:endParaRPr lang="en-IN" sz="72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/>
              </a:solidFill>
              <a:effectLst/>
              <a:latin typeface="Footlight MT Light" panose="0204060206030A020304" pitchFamily="18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79640A-E582-3852-2891-7B7BE5ED48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328666" y="3573865"/>
            <a:ext cx="3315307" cy="1070054"/>
          </a:xfrm>
          <a:scene3d>
            <a:camera prst="orthographicFront"/>
            <a:lightRig rig="threePt" dir="t"/>
          </a:scene3d>
          <a:sp3d>
            <a:bevelT/>
          </a:sp3d>
        </p:spPr>
        <p:txBody>
          <a:bodyPr/>
          <a:lstStyle/>
          <a:p>
            <a:r>
              <a:rPr lang="en-US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  <a:latin typeface="Constantia" panose="02030602050306030303" pitchFamily="18" charset="0"/>
              </a:rPr>
              <a:t>ANY QUESTIONS </a:t>
            </a:r>
            <a:r>
              <a:rPr lang="en-US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/>
                </a:solidFill>
                <a:effectLst/>
                <a:latin typeface="Cooper Black" panose="0208090404030B020404" pitchFamily="18" charset="0"/>
              </a:rPr>
              <a:t>?</a:t>
            </a:r>
            <a:endParaRPr lang="en-IN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/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9230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Diagram 15">
            <a:extLst>
              <a:ext uri="{FF2B5EF4-FFF2-40B4-BE49-F238E27FC236}">
                <a16:creationId xmlns:a16="http://schemas.microsoft.com/office/drawing/2014/main" id="{9002D1FA-6C3E-991D-CC66-A5F0B0DD61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33590897"/>
              </p:ext>
            </p:extLst>
          </p:nvPr>
        </p:nvGraphicFramePr>
        <p:xfrm>
          <a:off x="543396" y="3277456"/>
          <a:ext cx="10428269" cy="30411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993C5A49-FA98-E4AC-B43A-C0508C2C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4546" y="377771"/>
            <a:ext cx="6024937" cy="693113"/>
          </a:xfrm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US" sz="36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PROJECT OVERVIEW :-</a:t>
            </a:r>
            <a:endParaRPr lang="en-IN" sz="3600" b="1" spc="50" dirty="0">
              <a:ln w="0"/>
              <a:solidFill>
                <a:schemeClr val="accent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oper Black" panose="0208090404030B0204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245208E2-8A8E-3C21-BBB6-9B2E47B81E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6737"/>
            <a:ext cx="10515600" cy="1380922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Analyze global economic and demographic data (population, GDP, literacy, infant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mortality) from SQL and Excel sources using Power BI to uncover trends and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Book Antiqua" panose="02040602050305030304" pitchFamily="18" charset="0"/>
              </a:rPr>
              <a:t> relationships.</a:t>
            </a:r>
          </a:p>
          <a:p>
            <a:pPr marL="0" indent="0">
              <a:buNone/>
            </a:pPr>
            <a:endParaRPr lang="en-US" sz="2000" dirty="0">
              <a:solidFill>
                <a:schemeClr val="tx1">
                  <a:lumMod val="95000"/>
                  <a:lumOff val="5000"/>
                </a:schemeClr>
              </a:solidFill>
              <a:latin typeface="Book Antiqua" panose="02040602050305030304" pitchFamily="18" charset="0"/>
            </a:endParaRPr>
          </a:p>
          <a:p>
            <a:pPr marL="0" indent="0">
              <a:buNone/>
            </a:pPr>
            <a:endParaRPr lang="en-IN" sz="2000" dirty="0">
              <a:solidFill>
                <a:schemeClr val="bg1"/>
              </a:solidFill>
              <a:latin typeface="Book Antiqua" panose="02040602050305030304" pitchFamily="18" charset="0"/>
            </a:endParaRPr>
          </a:p>
        </p:txBody>
      </p:sp>
      <p:pic>
        <p:nvPicPr>
          <p:cNvPr id="8" name="Graphic 7" descr="Projector">
            <a:extLst>
              <a:ext uri="{FF2B5EF4-FFF2-40B4-BE49-F238E27FC236}">
                <a16:creationId xmlns:a16="http://schemas.microsoft.com/office/drawing/2014/main" id="{B478B1BE-6029-3F09-9892-D79EA7CC30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10809" y="242880"/>
            <a:ext cx="914400" cy="914400"/>
          </a:xfrm>
          <a:prstGeom prst="rect">
            <a:avLst/>
          </a:prstGeom>
        </p:spPr>
      </p:pic>
      <p:pic>
        <p:nvPicPr>
          <p:cNvPr id="10" name="Graphic 9" descr="Presentation with checklist RTL">
            <a:extLst>
              <a:ext uri="{FF2B5EF4-FFF2-40B4-BE49-F238E27FC236}">
                <a16:creationId xmlns:a16="http://schemas.microsoft.com/office/drawing/2014/main" id="{AB3F25DF-E869-C718-340C-40657143D3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81865" y="3655031"/>
            <a:ext cx="67694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6143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C9EE58E-1DBF-263A-C8CA-B71BFF165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66335" y="225786"/>
            <a:ext cx="5459858" cy="729955"/>
          </a:xfrm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>
            <a:norm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n-IN" sz="36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Dataset Overview:-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48AA5F19-D4BA-ABA6-5A4A-9F340AB3FB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50100790"/>
              </p:ext>
            </p:extLst>
          </p:nvPr>
        </p:nvGraphicFramePr>
        <p:xfrm>
          <a:off x="838200" y="1232898"/>
          <a:ext cx="10515600" cy="50446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3" name="Graphic 12" descr="Server">
            <a:extLst>
              <a:ext uri="{FF2B5EF4-FFF2-40B4-BE49-F238E27FC236}">
                <a16:creationId xmlns:a16="http://schemas.microsoft.com/office/drawing/2014/main" id="{DBC37342-D02C-CFF7-489F-4B8840A970F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965807" y="340286"/>
            <a:ext cx="914400" cy="500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73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E9213CD-3E8D-E5C1-8DB4-ECFB55ADA7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940" y="0"/>
            <a:ext cx="9292119" cy="1325563"/>
          </a:xfrm>
        </p:spPr>
        <p:txBody>
          <a:bodyPr/>
          <a:lstStyle/>
          <a:p>
            <a:r>
              <a:rPr lang="en-IN" sz="40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Data Cleaning &amp; Transformation:-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BD4D0AAA-BBD9-98FB-F550-8D3AA2E76AED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318523176"/>
              </p:ext>
            </p:extLst>
          </p:nvPr>
        </p:nvGraphicFramePr>
        <p:xfrm>
          <a:off x="237590" y="1325564"/>
          <a:ext cx="5043327" cy="39759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2A0BC7C6-5F72-7CB0-9920-1EBE46AAB40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3" t="6621" r="14280" b="58458"/>
          <a:stretch>
            <a:fillRect/>
          </a:stretch>
        </p:blipFill>
        <p:spPr>
          <a:xfrm>
            <a:off x="237590" y="5681609"/>
            <a:ext cx="5300181" cy="829450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C557762-7C4A-33A0-6301-D06B4A83A47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3812" y="4122647"/>
            <a:ext cx="3236477" cy="235763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914F9D-240E-A43E-0DA5-744C6A66B4F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5302" r="5424"/>
          <a:stretch>
            <a:fillRect/>
          </a:stretch>
        </p:blipFill>
        <p:spPr>
          <a:xfrm>
            <a:off x="10284431" y="4794371"/>
            <a:ext cx="1524428" cy="1613832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D9A6607-CBBE-D1A2-E3CA-98A6FEC44C5D}"/>
              </a:ext>
            </a:extLst>
          </p:cNvPr>
          <p:cNvSpPr txBox="1"/>
          <p:nvPr/>
        </p:nvSpPr>
        <p:spPr>
          <a:xfrm>
            <a:off x="6464014" y="1248921"/>
            <a:ext cx="24760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tura MT Script Capitals" panose="03020802060602070202" pitchFamily="66" charset="0"/>
                <a:ea typeface="+mj-ea"/>
                <a:cs typeface="+mj-cs"/>
              </a:rPr>
              <a:t>Data Cleaning </a:t>
            </a:r>
            <a:endParaRPr lang="en-IN" sz="2400" b="1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atura MT Script Capitals" panose="03020802060602070202" pitchFamily="66" charset="0"/>
              <a:ea typeface="+mj-ea"/>
              <a:cs typeface="+mj-cs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3E9A0C-58D6-F466-0E07-1D62296DDB3F}"/>
              </a:ext>
            </a:extLst>
          </p:cNvPr>
          <p:cNvSpPr txBox="1"/>
          <p:nvPr/>
        </p:nvSpPr>
        <p:spPr>
          <a:xfrm>
            <a:off x="1650285" y="6049394"/>
            <a:ext cx="3003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tura MT Script Capitals" panose="03020802060602070202" pitchFamily="66" charset="0"/>
                <a:ea typeface="+mj-ea"/>
                <a:cs typeface="+mj-cs"/>
              </a:rPr>
              <a:t>Replace with median </a:t>
            </a:r>
            <a:endParaRPr lang="en-IN" sz="2400" b="1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atura MT Script Capitals" panose="03020802060602070202" pitchFamily="66" charset="0"/>
              <a:ea typeface="+mj-ea"/>
              <a:cs typeface="+mj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AC5C6D-D953-509C-9ED6-20E087D24E91}"/>
              </a:ext>
            </a:extLst>
          </p:cNvPr>
          <p:cNvSpPr txBox="1"/>
          <p:nvPr/>
        </p:nvSpPr>
        <p:spPr>
          <a:xfrm>
            <a:off x="9905351" y="1172278"/>
            <a:ext cx="21939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spc="50" dirty="0">
                <a:ln w="0"/>
                <a:solidFill>
                  <a:srgbClr val="FF00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Matura MT Script Capitals" panose="03020802060602070202" pitchFamily="66" charset="0"/>
                <a:ea typeface="+mj-ea"/>
                <a:cs typeface="+mj-cs"/>
              </a:rPr>
              <a:t>Un pivoting</a:t>
            </a:r>
            <a:endParaRPr lang="en-IN" sz="2400" b="1" spc="50" dirty="0">
              <a:ln w="0"/>
              <a:solidFill>
                <a:srgbClr val="FF00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Matura MT Script Capitals" panose="03020802060602070202" pitchFamily="66" charset="0"/>
              <a:ea typeface="+mj-ea"/>
              <a:cs typeface="+mj-cs"/>
            </a:endParaRP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79380DB-04CC-1E9A-B986-147BACB69EF1}"/>
              </a:ext>
            </a:extLst>
          </p:cNvPr>
          <p:cNvSpPr/>
          <p:nvPr/>
        </p:nvSpPr>
        <p:spPr>
          <a:xfrm>
            <a:off x="10227067" y="5180046"/>
            <a:ext cx="1613042" cy="421241"/>
          </a:xfrm>
          <a:prstGeom prst="ellipse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1F6E327-627A-7F69-4FD7-44C34E3D452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4251"/>
          <a:stretch>
            <a:fillRect/>
          </a:stretch>
        </p:blipFill>
        <p:spPr>
          <a:xfrm>
            <a:off x="9782275" y="2000724"/>
            <a:ext cx="2019734" cy="2092757"/>
          </a:xfrm>
          <a:prstGeom prst="rect">
            <a:avLst/>
          </a:prstGeom>
          <a:scene3d>
            <a:camera prst="perspectiveContrastingLeftFacing"/>
            <a:lightRig rig="threePt" dir="t"/>
          </a:scene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E819CD-851B-46D0-E599-D5C4720A806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2865" y="1846702"/>
            <a:ext cx="3317424" cy="2092756"/>
          </a:xfrm>
          <a:prstGeom prst="rect">
            <a:avLst/>
          </a:prstGeom>
        </p:spPr>
      </p:pic>
      <p:pic>
        <p:nvPicPr>
          <p:cNvPr id="16" name="Graphic 15" descr="Arrow Rotate right">
            <a:extLst>
              <a:ext uri="{FF2B5EF4-FFF2-40B4-BE49-F238E27FC236}">
                <a16:creationId xmlns:a16="http://schemas.microsoft.com/office/drawing/2014/main" id="{182A7720-C7CA-7A06-B02A-AA869FF52FB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9303248" flipH="1">
            <a:off x="5551520" y="3267708"/>
            <a:ext cx="508052" cy="1049948"/>
          </a:xfrm>
          <a:prstGeom prst="rect">
            <a:avLst/>
          </a:prstGeom>
        </p:spPr>
      </p:pic>
      <p:pic>
        <p:nvPicPr>
          <p:cNvPr id="20" name="Graphic 19" descr="Arrow Straight">
            <a:extLst>
              <a:ext uri="{FF2B5EF4-FFF2-40B4-BE49-F238E27FC236}">
                <a16:creationId xmlns:a16="http://schemas.microsoft.com/office/drawing/2014/main" id="{6EFA39A3-D589-13DE-5574-D534E750B561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flipH="1">
            <a:off x="9408903" y="5240415"/>
            <a:ext cx="631109" cy="583058"/>
          </a:xfrm>
          <a:prstGeom prst="rect">
            <a:avLst/>
          </a:prstGeom>
        </p:spPr>
      </p:pic>
      <p:pic>
        <p:nvPicPr>
          <p:cNvPr id="21" name="Graphic 20" descr="Arrow Straight">
            <a:extLst>
              <a:ext uri="{FF2B5EF4-FFF2-40B4-BE49-F238E27FC236}">
                <a16:creationId xmlns:a16="http://schemas.microsoft.com/office/drawing/2014/main" id="{36E9EC25-AE25-2C92-98D9-49732C248AB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 rot="16200000" flipH="1">
            <a:off x="10720226" y="4086983"/>
            <a:ext cx="626725" cy="583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102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1E0E36-0408-6275-DC35-A05057024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3030" y="217618"/>
            <a:ext cx="8665396" cy="786562"/>
          </a:xfrm>
        </p:spPr>
        <p:txBody>
          <a:bodyPr>
            <a:normAutofit/>
          </a:bodyPr>
          <a:lstStyle/>
          <a:p>
            <a:r>
              <a:rPr lang="en-IN" sz="40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Statistical Analysis:-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028EFDE-5B35-115D-4502-597C6CC2A86B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8773" y="1567398"/>
            <a:ext cx="6072028" cy="4808305"/>
          </a:xfr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968587EE-78DF-D788-1978-E81CB4B607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6663645" y="1874728"/>
            <a:ext cx="489478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Basic stats for population, GDP, literacy, infant mortality.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Highest &amp; lowest GDP per capita.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Regional averages &amp; distributions.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ook Antiqua" panose="02040602050305030304" pitchFamily="18" charset="0"/>
              </a:rPr>
              <a:t>Growth trends (1960–2017).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3" name="Graphic 2" descr="Brain in head">
            <a:extLst>
              <a:ext uri="{FF2B5EF4-FFF2-40B4-BE49-F238E27FC236}">
                <a16:creationId xmlns:a16="http://schemas.microsoft.com/office/drawing/2014/main" id="{6B98467B-7E4F-548D-BE82-4A0F3C15DA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190703" y="339048"/>
            <a:ext cx="702327" cy="54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3780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6BB73-66AC-05FA-DC66-0388B5272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9210" y="375005"/>
            <a:ext cx="5257800" cy="610920"/>
          </a:xfrm>
        </p:spPr>
        <p:txBody>
          <a:bodyPr>
            <a:normAutofit fontScale="90000"/>
          </a:bodyPr>
          <a:lstStyle/>
          <a:p>
            <a:r>
              <a:rPr lang="en-US" sz="40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DAX Functions :-</a:t>
            </a:r>
            <a:endParaRPr lang="en-IN" sz="4000" b="1" spc="50" dirty="0">
              <a:ln w="0"/>
              <a:solidFill>
                <a:schemeClr val="accent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oper Black" panose="0208090404030B0204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B8E1495-BF93-15DB-0F0B-D1CC623FFE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297" y="1445481"/>
            <a:ext cx="543931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300" b="1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Schoolbook" panose="02040604050505020304" pitchFamily="18" charset="0"/>
                <a:ea typeface="+mj-ea"/>
                <a:cs typeface="+mj-cs"/>
              </a:rPr>
              <a:t>DAX Functions </a:t>
            </a:r>
            <a:r>
              <a:rPr lang="en-US" sz="2000" b="1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Baskerville Old Face" panose="02020602080505020303" pitchFamily="18" charset="0"/>
              </a:rPr>
              <a:t>;</a:t>
            </a:r>
          </a:p>
          <a:p>
            <a:pPr marL="0" indent="0">
              <a:buNone/>
            </a:pPr>
            <a:endParaRPr lang="en-US" sz="2000" b="1" dirty="0">
              <a:ln w="12700" cmpd="sng">
                <a:solidFill>
                  <a:schemeClr val="accent4"/>
                </a:solidFill>
                <a:prstDash val="solid"/>
              </a:ln>
              <a:gradFill>
                <a:gsLst>
                  <a:gs pos="0">
                    <a:schemeClr val="accent4"/>
                  </a:gs>
                  <a:gs pos="4000">
                    <a:schemeClr val="accent4">
                      <a:lumMod val="60000"/>
                      <a:lumOff val="40000"/>
                    </a:schemeClr>
                  </a:gs>
                  <a:gs pos="87000">
                    <a:schemeClr val="accent4">
                      <a:lumMod val="20000"/>
                      <a:lumOff val="80000"/>
                    </a:schemeClr>
                  </a:gs>
                </a:gsLst>
                <a:lin ang="5400000"/>
              </a:gradFill>
              <a:latin typeface="Baskerville Old Face" panose="02020602080505020303" pitchFamily="18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Book Antiqua" panose="02040602050305030304" pitchFamily="18" charset="0"/>
              </a:rPr>
              <a:t>Population Growth Rate </a:t>
            </a:r>
            <a:r>
              <a:rPr lang="en-US" sz="1900" dirty="0">
                <a:solidFill>
                  <a:schemeClr val="bg1"/>
                </a:solidFill>
                <a:latin typeface="Book Antiqua" panose="02040602050305030304" pitchFamily="18" charset="0"/>
              </a:rPr>
              <a:t>= % change over years.</a:t>
            </a:r>
          </a:p>
          <a:p>
            <a:endParaRPr lang="en-US" sz="19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Book Antiqua" panose="02040602050305030304" pitchFamily="18" charset="0"/>
              </a:rPr>
              <a:t>GDP Growth Rate </a:t>
            </a:r>
            <a:r>
              <a:rPr lang="en-US" sz="1900" dirty="0">
                <a:solidFill>
                  <a:schemeClr val="bg1"/>
                </a:solidFill>
                <a:latin typeface="Book Antiqua" panose="02040602050305030304" pitchFamily="18" charset="0"/>
              </a:rPr>
              <a:t>= % change over years.</a:t>
            </a:r>
          </a:p>
          <a:p>
            <a:endParaRPr lang="en-US" sz="19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Book Antiqua" panose="02040602050305030304" pitchFamily="18" charset="0"/>
              </a:rPr>
              <a:t>GDP per Capita </a:t>
            </a:r>
            <a:r>
              <a:rPr lang="en-US" sz="1900" dirty="0">
                <a:solidFill>
                  <a:schemeClr val="bg1"/>
                </a:solidFill>
                <a:latin typeface="Book Antiqua" panose="02040602050305030304" pitchFamily="18" charset="0"/>
              </a:rPr>
              <a:t>= GDP ÷ Population.</a:t>
            </a:r>
          </a:p>
          <a:p>
            <a:endParaRPr lang="en-US" sz="19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Book Antiqua" panose="02040602050305030304" pitchFamily="18" charset="0"/>
              </a:rPr>
              <a:t>Regional GDP / Population </a:t>
            </a:r>
            <a:r>
              <a:rPr lang="en-US" sz="1900" dirty="0">
                <a:solidFill>
                  <a:schemeClr val="bg1"/>
                </a:solidFill>
                <a:latin typeface="Book Antiqua" panose="02040602050305030304" pitchFamily="18" charset="0"/>
              </a:rPr>
              <a:t>= SUM by region.</a:t>
            </a:r>
          </a:p>
          <a:p>
            <a:endParaRPr lang="en-US" sz="1900" dirty="0">
              <a:solidFill>
                <a:schemeClr val="bg1"/>
              </a:solidFill>
              <a:latin typeface="Book Antiqua" panose="02040602050305030304" pitchFamily="18" charset="0"/>
            </a:endParaRPr>
          </a:p>
          <a:p>
            <a:r>
              <a:rPr lang="en-US" sz="1900" b="1" dirty="0">
                <a:solidFill>
                  <a:schemeClr val="bg1"/>
                </a:solidFill>
                <a:latin typeface="Book Antiqua" panose="02040602050305030304" pitchFamily="18" charset="0"/>
              </a:rPr>
              <a:t>GDP–Literacy Correlation .</a:t>
            </a:r>
            <a:endParaRPr lang="en-IN" b="1" dirty="0">
              <a:solidFill>
                <a:schemeClr val="bg1"/>
              </a:solidFill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076B2EF-269D-A571-9727-BFCEA8870A0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7103" y="3860499"/>
            <a:ext cx="5181600" cy="2622496"/>
          </a:xfrm>
        </p:spPr>
      </p:pic>
      <p:pic>
        <p:nvPicPr>
          <p:cNvPr id="9" name="Content Placeholder 7">
            <a:extLst>
              <a:ext uri="{FF2B5EF4-FFF2-40B4-BE49-F238E27FC236}">
                <a16:creationId xmlns:a16="http://schemas.microsoft.com/office/drawing/2014/main" id="{671314E7-E78E-3F25-2141-4CEEB413F4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87103" y="1107022"/>
            <a:ext cx="5181600" cy="2622497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261E4F66-38DA-F8DF-0ED6-B952A712096F}"/>
              </a:ext>
            </a:extLst>
          </p:cNvPr>
          <p:cNvSpPr txBox="1">
            <a:spLocks/>
          </p:cNvSpPr>
          <p:nvPr/>
        </p:nvSpPr>
        <p:spPr>
          <a:xfrm>
            <a:off x="7117851" y="496102"/>
            <a:ext cx="3454685" cy="610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spc="50" dirty="0">
                <a:ln w="0"/>
                <a:solidFill>
                  <a:srgbClr val="FFFF00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Schoolbook" panose="02040604050505020304" pitchFamily="18" charset="0"/>
              </a:rPr>
              <a:t>Some Dax snippet’s </a:t>
            </a:r>
            <a:endParaRPr lang="en-IN" sz="2400" b="1" spc="50" dirty="0">
              <a:ln w="0"/>
              <a:solidFill>
                <a:srgbClr val="FFFF00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Schoolbook" panose="02040604050505020304" pitchFamily="18" charset="0"/>
            </a:endParaRPr>
          </a:p>
        </p:txBody>
      </p:sp>
      <p:pic>
        <p:nvPicPr>
          <p:cNvPr id="13" name="Graphic 12" descr="Calculator">
            <a:extLst>
              <a:ext uri="{FF2B5EF4-FFF2-40B4-BE49-F238E27FC236}">
                <a16:creationId xmlns:a16="http://schemas.microsoft.com/office/drawing/2014/main" id="{DE06A671-94A0-8152-E7D5-9017F9EC9B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39685" y="428148"/>
            <a:ext cx="748303" cy="48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2373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34000"/>
                    </a14:imgEffect>
                    <a14:imgEffect>
                      <a14:brightnessContrast bright="-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51497A-B7CE-29C8-2D89-2C38DEF00C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0228" y="142313"/>
            <a:ext cx="7771544" cy="631468"/>
          </a:xfrm>
        </p:spPr>
        <p:txBody>
          <a:bodyPr/>
          <a:lstStyle/>
          <a:p>
            <a:r>
              <a:rPr lang="en-US" sz="3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5"/>
                </a:solidFill>
                <a:effectLst>
                  <a:outerShdw blurRad="12700" dist="38100" dir="2700000" algn="tl" rotWithShape="0">
                    <a:schemeClr val="accent5">
                      <a:lumMod val="60000"/>
                      <a:lumOff val="40000"/>
                    </a:schemeClr>
                  </a:outerShdw>
                </a:effectLst>
                <a:latin typeface="Cooper Black" panose="0208090404030B020404" pitchFamily="18" charset="0"/>
              </a:rPr>
              <a:t> </a:t>
            </a:r>
            <a:r>
              <a:rPr lang="en-US" sz="36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GDP &amp; Population Dashboard’s</a:t>
            </a:r>
            <a:endParaRPr lang="en-IN" sz="3600" b="1" dirty="0">
              <a:ln w="9525">
                <a:solidFill>
                  <a:schemeClr val="bg1"/>
                </a:solidFill>
                <a:prstDash val="solid"/>
              </a:ln>
              <a:solidFill>
                <a:schemeClr val="accent2"/>
              </a:solidFill>
              <a:effectLst>
                <a:outerShdw blurRad="12700" dist="38100" dir="2700000" algn="tl" rotWithShape="0">
                  <a:schemeClr val="accent5">
                    <a:lumMod val="60000"/>
                    <a:lumOff val="40000"/>
                  </a:schemeClr>
                </a:out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2D66445-7903-8788-F032-FF512191A8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27"/>
          <a:stretch>
            <a:fillRect/>
          </a:stretch>
        </p:blipFill>
        <p:spPr>
          <a:xfrm>
            <a:off x="203662" y="2225397"/>
            <a:ext cx="5699390" cy="35145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59970D-561D-ACF3-5393-0B4B35B4E3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0108" y="2114706"/>
            <a:ext cx="5699390" cy="37373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4F0AD93-5242-9F49-F440-10A3466EE456}"/>
              </a:ext>
            </a:extLst>
          </p:cNvPr>
          <p:cNvSpPr txBox="1"/>
          <p:nvPr/>
        </p:nvSpPr>
        <p:spPr>
          <a:xfrm>
            <a:off x="4339383" y="1611333"/>
            <a:ext cx="3479688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spc="50">
                <a:ln w="0"/>
                <a:solidFill>
                  <a:srgbClr val="23DFE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Schoolbook" panose="02040604050505020304" pitchFamily="18" charset="0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Button slicers for pop - category</a:t>
            </a:r>
            <a:endParaRPr lang="en-I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2FAB4C-32F4-C522-1E67-4455EE81BB70}"/>
              </a:ext>
            </a:extLst>
          </p:cNvPr>
          <p:cNvSpPr txBox="1"/>
          <p:nvPr/>
        </p:nvSpPr>
        <p:spPr>
          <a:xfrm>
            <a:off x="8018256" y="1516407"/>
            <a:ext cx="2523029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spc="50">
                <a:ln w="0"/>
                <a:solidFill>
                  <a:srgbClr val="23DFE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Schoolbook" panose="02040604050505020304" pitchFamily="18" charset="0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dirty="0"/>
              <a:t>KPI’s for GDP by year</a:t>
            </a:r>
            <a:endParaRPr lang="en-I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91FB54-4039-F632-C631-EEC51B8373F5}"/>
              </a:ext>
            </a:extLst>
          </p:cNvPr>
          <p:cNvSpPr txBox="1"/>
          <p:nvPr/>
        </p:nvSpPr>
        <p:spPr>
          <a:xfrm>
            <a:off x="198038" y="1334712"/>
            <a:ext cx="3763287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b="1" spc="50" dirty="0">
                <a:ln w="0"/>
                <a:solidFill>
                  <a:srgbClr val="23DFE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Schoolbook" panose="02040604050505020304" pitchFamily="18" charset="0"/>
                <a:ea typeface="+mj-ea"/>
                <a:cs typeface="+mj-cs"/>
              </a:rPr>
              <a:t>Dual Charts for population &amp; GDP</a:t>
            </a:r>
            <a:endParaRPr lang="en-IN" sz="1400" b="1" spc="50" dirty="0">
              <a:ln w="0"/>
              <a:solidFill>
                <a:srgbClr val="23DFED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entury Schoolbook" panose="02040604050505020304" pitchFamily="18" charset="0"/>
              <a:ea typeface="+mj-ea"/>
              <a:cs typeface="+mj-cs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433C7E-9F6B-0931-0AB2-D4123CDEDBCA}"/>
              </a:ext>
            </a:extLst>
          </p:cNvPr>
          <p:cNvSpPr txBox="1"/>
          <p:nvPr/>
        </p:nvSpPr>
        <p:spPr>
          <a:xfrm>
            <a:off x="9578216" y="918108"/>
            <a:ext cx="2523029" cy="307777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400" b="1" spc="50">
                <a:ln w="0"/>
                <a:solidFill>
                  <a:srgbClr val="23DFED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entury Schoolbook" panose="02040604050505020304" pitchFamily="18" charset="0"/>
                <a:ea typeface="+mj-ea"/>
                <a:cs typeface="+mj-cs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/>
              <a:t>List S</a:t>
            </a:r>
            <a:r>
              <a:rPr lang="en-US" dirty="0"/>
              <a:t>licer for Region</a:t>
            </a:r>
            <a:endParaRPr lang="en-IN" dirty="0"/>
          </a:p>
        </p:txBody>
      </p:sp>
      <p:pic>
        <p:nvPicPr>
          <p:cNvPr id="28" name="Graphic 27" descr="Arrow Clockwise curve">
            <a:extLst>
              <a:ext uri="{FF2B5EF4-FFF2-40B4-BE49-F238E27FC236}">
                <a16:creationId xmlns:a16="http://schemas.microsoft.com/office/drawing/2014/main" id="{157EE102-83E7-3EB3-129B-FE030453BEF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259362" y="1824184"/>
            <a:ext cx="624889" cy="1584630"/>
          </a:xfrm>
          <a:prstGeom prst="rect">
            <a:avLst/>
          </a:prstGeom>
        </p:spPr>
      </p:pic>
      <p:pic>
        <p:nvPicPr>
          <p:cNvPr id="30" name="Graphic 29" descr="Arrow Counterclockwise curve">
            <a:extLst>
              <a:ext uri="{FF2B5EF4-FFF2-40B4-BE49-F238E27FC236}">
                <a16:creationId xmlns:a16="http://schemas.microsoft.com/office/drawing/2014/main" id="{F74F8AEA-FB74-6953-867D-1CB9480EACF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996776" y="1188190"/>
            <a:ext cx="912375" cy="1945428"/>
          </a:xfrm>
          <a:prstGeom prst="rect">
            <a:avLst/>
          </a:prstGeom>
        </p:spPr>
      </p:pic>
      <p:pic>
        <p:nvPicPr>
          <p:cNvPr id="32" name="Graphic 31" descr="Arrow Rotate left">
            <a:extLst>
              <a:ext uri="{FF2B5EF4-FFF2-40B4-BE49-F238E27FC236}">
                <a16:creationId xmlns:a16="http://schemas.microsoft.com/office/drawing/2014/main" id="{9C1C9EAD-9688-CC5A-7AC1-4B5EF3246E4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10407040" y="1396747"/>
            <a:ext cx="914400" cy="914400"/>
          </a:xfrm>
          <a:prstGeom prst="rect">
            <a:avLst/>
          </a:prstGeom>
        </p:spPr>
      </p:pic>
      <p:pic>
        <p:nvPicPr>
          <p:cNvPr id="34" name="Graphic 33" descr="Arrow Rotate right">
            <a:extLst>
              <a:ext uri="{FF2B5EF4-FFF2-40B4-BE49-F238E27FC236}">
                <a16:creationId xmlns:a16="http://schemas.microsoft.com/office/drawing/2014/main" id="{9A0F10CD-C3FD-354B-9670-C688DE97034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3524539" y="1548199"/>
            <a:ext cx="914400" cy="914400"/>
          </a:xfrm>
          <a:prstGeom prst="rect">
            <a:avLst/>
          </a:prstGeom>
        </p:spPr>
      </p:pic>
      <p:sp>
        <p:nvSpPr>
          <p:cNvPr id="37" name="Rectangle 1">
            <a:extLst>
              <a:ext uri="{FF2B5EF4-FFF2-40B4-BE49-F238E27FC236}">
                <a16:creationId xmlns:a16="http://schemas.microsoft.com/office/drawing/2014/main" id="{06818F1F-CA0C-3AE4-C795-31676CEA2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2850" y="6070975"/>
            <a:ext cx="11311538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igh Tower Text" panose="02040502050506030303" pitchFamily="18" charset="0"/>
              </a:rPr>
              <a:t>"</a:t>
            </a:r>
            <a:r>
              <a:rPr lang="en-US" sz="2000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Matura MT Script Capitals" panose="03020802060602070202" pitchFamily="66" charset="0"/>
              </a:rPr>
              <a:t>Dashboard Visual Insights</a:t>
            </a:r>
            <a:r>
              <a:rPr lang="en-US" sz="2000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igh Tower Text" panose="02040502050506030303" pitchFamily="18" charset="0"/>
              </a:rPr>
              <a:t>" </a:t>
            </a:r>
            <a:r>
              <a:rPr lang="en-US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igh Tower Text" panose="02040502050506030303" pitchFamily="18" charset="0"/>
              </a:rPr>
              <a:t>– all charts collectively providing an interactive view of the data for analysis.</a:t>
            </a:r>
            <a:r>
              <a:rPr kumimoji="0" lang="en-US" altLang="en-US" i="0" u="none" strike="noStrike" normalizeH="0" baseline="0" dirty="0">
                <a:ln w="0"/>
                <a:solidFill>
                  <a:schemeClr val="accent4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High Tower Text" panose="02040502050506030303" pitchFamily="18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" name="Graphic 39" descr="Presentation with pie chart">
            <a:extLst>
              <a:ext uri="{FF2B5EF4-FFF2-40B4-BE49-F238E27FC236}">
                <a16:creationId xmlns:a16="http://schemas.microsoft.com/office/drawing/2014/main" id="{F114C864-6CCB-401F-85A3-A3D21FCF2B1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571806" y="179935"/>
            <a:ext cx="788153" cy="631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70627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9DC43C8-B255-A5FB-4112-77F316D71F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8802" y="-154309"/>
            <a:ext cx="3877638" cy="1325563"/>
          </a:xfrm>
        </p:spPr>
        <p:txBody>
          <a:bodyPr/>
          <a:lstStyle/>
          <a:p>
            <a:r>
              <a:rPr lang="en-US" sz="36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Key</a:t>
            </a:r>
            <a:r>
              <a:rPr lang="en-US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36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insights</a:t>
            </a:r>
            <a:r>
              <a:rPr lang="en-US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  <a:r>
              <a:rPr lang="en-US" sz="36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:-</a:t>
            </a:r>
            <a:endParaRPr lang="en-IN" sz="3600" b="1" spc="50" dirty="0">
              <a:ln w="0"/>
              <a:solidFill>
                <a:schemeClr val="accent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oper Black" panose="0208090404030B020404" pitchFamily="18" charset="0"/>
            </a:endParaRPr>
          </a:p>
        </p:txBody>
      </p:sp>
      <p:pic>
        <p:nvPicPr>
          <p:cNvPr id="7" name="Graphic 6" descr="Teacher">
            <a:extLst>
              <a:ext uri="{FF2B5EF4-FFF2-40B4-BE49-F238E27FC236}">
                <a16:creationId xmlns:a16="http://schemas.microsoft.com/office/drawing/2014/main" id="{5B738064-F17F-32DB-08D8-F0B7941B1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79678" y="334586"/>
            <a:ext cx="779124" cy="564590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374C988-5214-E513-22F8-90ED57549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0149"/>
            <a:ext cx="10515600" cy="3755841"/>
          </a:xfrm>
        </p:spPr>
        <p:txBody>
          <a:bodyPr>
            <a:normAutofit/>
          </a:bodyPr>
          <a:lstStyle/>
          <a:p>
            <a:pPr lvl="0"/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Oceania has the highest population growth rate (382,352).</a:t>
            </a:r>
          </a:p>
          <a:p>
            <a:pPr marL="0" lvl="0" indent="0">
              <a:buNone/>
            </a:pPr>
            <a:endParaRPr lang="en-IN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Andorra (19000) has the highest and Saint Helena (2500) the lowest GDP per capita.</a:t>
            </a:r>
          </a:p>
          <a:p>
            <a:pPr lvl="0"/>
            <a:endParaRPr lang="en-IN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Infant mortality is significantly lower in high-income regions.</a:t>
            </a:r>
          </a:p>
          <a:p>
            <a:pPr lvl="0"/>
            <a:endParaRPr lang="en-IN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Western Europe (3,989.70) has the highest and North America (0.00) the lowest population density.</a:t>
            </a:r>
          </a:p>
          <a:p>
            <a:pPr lvl="0"/>
            <a:endParaRPr lang="en-IN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lvl="0"/>
            <a:r>
              <a:rPr 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GDP growth strongly correlates with literacy rates in most regions</a:t>
            </a:r>
            <a:endParaRPr lang="en-IN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203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C60D25D-8BF8-872E-2915-2895CD71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836" y="443188"/>
            <a:ext cx="4031751" cy="1325563"/>
          </a:xfrm>
        </p:spPr>
        <p:txBody>
          <a:bodyPr/>
          <a:lstStyle/>
          <a:p>
            <a:r>
              <a:rPr lang="en-US" sz="3600" b="1" spc="50" dirty="0">
                <a:ln w="0"/>
                <a:solidFill>
                  <a:schemeClr val="accent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  <a:latin typeface="Cooper Black" panose="0208090404030B020404" pitchFamily="18" charset="0"/>
              </a:rPr>
              <a:t>Conclusion :-</a:t>
            </a:r>
            <a:endParaRPr lang="en-IN" sz="3600" b="1" spc="50" dirty="0">
              <a:ln w="0"/>
              <a:solidFill>
                <a:schemeClr val="accent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  <a:latin typeface="Cooper Black" panose="0208090404030B020404" pitchFamily="18" charset="0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A38B86E0-177B-D2DB-FC34-00EAF4E5FB5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0668" y="1922639"/>
            <a:ext cx="965171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High-income regions have higher GDP per capita and lower infant mortality.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Developing regions show rapid population growth but face economic and health challenges.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Literacy rates strongly correlate with GDP growth in most regions.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altLang="en-US" sz="2000" dirty="0">
              <a:solidFill>
                <a:schemeClr val="bg1"/>
              </a:solidFill>
              <a:latin typeface="Baskerville Old Face" panose="02020602080505020303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altLang="en-US" sz="2000" dirty="0">
                <a:solidFill>
                  <a:schemeClr val="bg1"/>
                </a:solidFill>
                <a:latin typeface="Baskerville Old Face" panose="02020602080505020303" pitchFamily="18" charset="0"/>
              </a:rPr>
              <a:t> The interactive dashboard enables deeper exploration for data-driven decisions</a:t>
            </a:r>
          </a:p>
        </p:txBody>
      </p:sp>
      <p:pic>
        <p:nvPicPr>
          <p:cNvPr id="8" name="Graphic 7" descr="Pin">
            <a:extLst>
              <a:ext uri="{FF2B5EF4-FFF2-40B4-BE49-F238E27FC236}">
                <a16:creationId xmlns:a16="http://schemas.microsoft.com/office/drawing/2014/main" id="{7A432E72-05FE-7C85-FA2D-159CE5FDB2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47481" y="755792"/>
            <a:ext cx="700355" cy="700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14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794</TotalTime>
  <Words>481</Words>
  <Application>Microsoft Office PowerPoint</Application>
  <PresentationFormat>Widescreen</PresentationFormat>
  <Paragraphs>75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25" baseType="lpstr">
      <vt:lpstr>Arial</vt:lpstr>
      <vt:lpstr>Baskerville Old Face</vt:lpstr>
      <vt:lpstr>Berlin Sans FB Demi</vt:lpstr>
      <vt:lpstr>Book Antiqua</vt:lpstr>
      <vt:lpstr>Calibri</vt:lpstr>
      <vt:lpstr>Calibri Light</vt:lpstr>
      <vt:lpstr>Century Schoolbook</vt:lpstr>
      <vt:lpstr>Constantia</vt:lpstr>
      <vt:lpstr>Cooper Black</vt:lpstr>
      <vt:lpstr>Footlight MT Light</vt:lpstr>
      <vt:lpstr>High Tower Text</vt:lpstr>
      <vt:lpstr>Matura MT Script Capitals</vt:lpstr>
      <vt:lpstr>Wingdings</vt:lpstr>
      <vt:lpstr>Office Theme</vt:lpstr>
      <vt:lpstr>Custom Design</vt:lpstr>
      <vt:lpstr>AJAY .P   13/08/2025.</vt:lpstr>
      <vt:lpstr>PROJECT OVERVIEW :-</vt:lpstr>
      <vt:lpstr>Dataset Overview:-</vt:lpstr>
      <vt:lpstr>Data Cleaning &amp; Transformation:-</vt:lpstr>
      <vt:lpstr>Statistical Analysis:-</vt:lpstr>
      <vt:lpstr>DAX Functions :-</vt:lpstr>
      <vt:lpstr> GDP &amp; Population Dashboard’s</vt:lpstr>
      <vt:lpstr>Key insights :-</vt:lpstr>
      <vt:lpstr>Conclusion :-</vt:lpstr>
      <vt:lpstr>THANK YOU 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Rajasekar R</dc:creator>
  <cp:lastModifiedBy>Rajasekar R</cp:lastModifiedBy>
  <cp:revision>19</cp:revision>
  <dcterms:created xsi:type="dcterms:W3CDTF">2025-08-09T08:58:54Z</dcterms:created>
  <dcterms:modified xsi:type="dcterms:W3CDTF">2025-08-14T15:38:41Z</dcterms:modified>
</cp:coreProperties>
</file>