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7" r:id="rId12"/>
    <p:sldId id="268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FCD06D8-758E-4E66-B376-D0F21D45F3A2}">
          <p14:sldIdLst>
            <p14:sldId id="256"/>
            <p14:sldId id="257"/>
          </p14:sldIdLst>
        </p14:section>
        <p14:section name="Data Cleaning" id="{0928C357-D66D-474A-8CC4-4D3B48F37F00}">
          <p14:sldIdLst>
            <p14:sldId id="258"/>
            <p14:sldId id="259"/>
            <p14:sldId id="260"/>
            <p14:sldId id="261"/>
            <p14:sldId id="262"/>
          </p14:sldIdLst>
        </p14:section>
        <p14:section name="Data visualization" id="{1A2EC501-705D-4D9F-B645-D9585C440803}">
          <p14:sldIdLst>
            <p14:sldId id="266"/>
            <p14:sldId id="264"/>
            <p14:sldId id="265"/>
            <p14:sldId id="267"/>
            <p14:sldId id="268"/>
          </p14:sldIdLst>
        </p14:section>
        <p14:section name="Conclution" id="{1CBD8110-98CE-43DB-82C9-27D799EF7BCC}">
          <p14:sldIdLst>
            <p14:sldId id="271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6FD909-45CA-49A7-9C40-9E0B0D47B2F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D6E64B-59CF-4DBA-BC87-F0D8D0F99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47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D909-45CA-49A7-9C40-9E0B0D47B2F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E64B-59CF-4DBA-BC87-F0D8D0F99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68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6FD909-45CA-49A7-9C40-9E0B0D47B2F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D6E64B-59CF-4DBA-BC87-F0D8D0F99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68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D909-45CA-49A7-9C40-9E0B0D47B2F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1D6E64B-59CF-4DBA-BC87-F0D8D0F99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6FD909-45CA-49A7-9C40-9E0B0D47B2F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D6E64B-59CF-4DBA-BC87-F0D8D0F99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9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D909-45CA-49A7-9C40-9E0B0D47B2F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E64B-59CF-4DBA-BC87-F0D8D0F99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8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D909-45CA-49A7-9C40-9E0B0D47B2F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E64B-59CF-4DBA-BC87-F0D8D0F99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8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D909-45CA-49A7-9C40-9E0B0D47B2F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E64B-59CF-4DBA-BC87-F0D8D0F9999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1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D909-45CA-49A7-9C40-9E0B0D47B2F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E64B-59CF-4DBA-BC87-F0D8D0F99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0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6FD909-45CA-49A7-9C40-9E0B0D47B2F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D6E64B-59CF-4DBA-BC87-F0D8D0F99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7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D909-45CA-49A7-9C40-9E0B0D47B2F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E64B-59CF-4DBA-BC87-F0D8D0F99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1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36FD909-45CA-49A7-9C40-9E0B0D47B2F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1D6E64B-59CF-4DBA-BC87-F0D8D0F9999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125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09EB74-9E31-CE56-F88B-8A80F9B73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9" y="543608"/>
            <a:ext cx="7837713" cy="2387600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latin typeface="Constantia" panose="02030602050306030303" pitchFamily="18" charset="0"/>
              </a:rPr>
              <a:t>Laptop Price Analysis</a:t>
            </a:r>
            <a:br>
              <a:rPr lang="en-US" dirty="0"/>
            </a:br>
            <a:r>
              <a:rPr lang="en-US" dirty="0"/>
              <a:t>                  </a:t>
            </a:r>
            <a:r>
              <a:rPr lang="en-US" dirty="0">
                <a:latin typeface="Constantia" panose="02030602050306030303" pitchFamily="18" charset="0"/>
              </a:rPr>
              <a:t>&amp;</a:t>
            </a:r>
            <a:endParaRPr lang="en-IN" dirty="0">
              <a:latin typeface="Constantia" panose="02030602050306030303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5AD442-3BD1-0E5E-0BEE-4E48D118B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9" y="3352799"/>
            <a:ext cx="5951764" cy="84103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nstantia" panose="02030602050306030303" pitchFamily="18" charset="0"/>
              </a:rPr>
              <a:t>Prediction Python Project </a:t>
            </a:r>
            <a:endParaRPr lang="en-IN" sz="2800" b="1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174E956-0901-B578-0368-1FE2EE83A161}"/>
              </a:ext>
            </a:extLst>
          </p:cNvPr>
          <p:cNvSpPr txBox="1">
            <a:spLocks/>
          </p:cNvSpPr>
          <p:nvPr/>
        </p:nvSpPr>
        <p:spPr>
          <a:xfrm>
            <a:off x="8708572" y="5027499"/>
            <a:ext cx="3298372" cy="119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AJAY .P</a:t>
            </a:r>
          </a:p>
          <a:p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19/09/2025</a:t>
            </a:r>
            <a:endParaRPr lang="en-IN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9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8F9D-28B2-DA68-D921-F95231D5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691" y="995441"/>
            <a:ext cx="4581817" cy="70696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onstantia" panose="02030602050306030303" pitchFamily="18" charset="0"/>
              </a:rPr>
              <a:t>Bivariate Analysis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36995E48-16D4-9A01-D0EA-CDEF8DC65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8" y="2525484"/>
            <a:ext cx="4891723" cy="4114801"/>
          </a:xfrm>
          <a:prstGeom prst="rect">
            <a:avLst/>
          </a:prstGeom>
        </p:spPr>
      </p:pic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0DAF0A69-B2A9-E063-4457-514595115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56" y="2525484"/>
            <a:ext cx="5682343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8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C6F0-4C3C-8C40-900B-BEB18463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Multivariate Analysis </a:t>
            </a:r>
            <a:endParaRPr lang="en-IN" dirty="0">
              <a:latin typeface="Constantia" panose="02030602050306030303" pitchFamily="18" charset="0"/>
            </a:endParaRPr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ED94A34-28F6-C658-E138-1F2147B1B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8" y="2345339"/>
            <a:ext cx="5380048" cy="4077232"/>
          </a:xfrm>
          <a:prstGeom prst="rect">
            <a:avLst/>
          </a:prstGeom>
        </p:spPr>
      </p:pic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D393DB37-48D2-3243-A7EA-CC7F13A61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7514"/>
            <a:ext cx="5826362" cy="3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8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DFEE-0B00-3865-1A60-79EFB1F0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 panose="02030602050306030303" pitchFamily="18" charset="0"/>
              </a:rPr>
              <a:t>Feature Engineering </a:t>
            </a:r>
            <a:endParaRPr lang="en-IN" dirty="0">
              <a:latin typeface="Constantia" panose="02030602050306030303" pitchFamily="18" charset="0"/>
            </a:endParaRP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BBD311B-B331-95AB-FFA9-1718EBA34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58"/>
          <a:stretch>
            <a:fillRect/>
          </a:stretch>
        </p:blipFill>
        <p:spPr>
          <a:xfrm>
            <a:off x="442829" y="2362806"/>
            <a:ext cx="5968856" cy="1895729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973A2A7-EAF7-E58D-9051-E6FD8096A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1"/>
          <a:stretch>
            <a:fillRect/>
          </a:stretch>
        </p:blipFill>
        <p:spPr>
          <a:xfrm>
            <a:off x="442829" y="4430486"/>
            <a:ext cx="5968856" cy="222845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1F0050-EF05-3F94-5B99-037616B21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84" y="3145970"/>
            <a:ext cx="5341401" cy="3558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FFA16C-D91D-4DD4-AD1A-EA3F0408607E}"/>
              </a:ext>
            </a:extLst>
          </p:cNvPr>
          <p:cNvSpPr txBox="1"/>
          <p:nvPr/>
        </p:nvSpPr>
        <p:spPr>
          <a:xfrm>
            <a:off x="6932777" y="2356279"/>
            <a:ext cx="229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tantia" panose="02030602050306030303" pitchFamily="18" charset="0"/>
              </a:rPr>
              <a:t>New Features :-</a:t>
            </a:r>
            <a:endParaRPr lang="en-IN" b="1" dirty="0">
              <a:solidFill>
                <a:schemeClr val="accent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5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9806-7FFB-59D9-D14B-E5B9BE56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🔑 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C1C1F-9EE3-0CDE-2063-0608F1505F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  <a:latin typeface="Bell MT" panose="02020503060305020303" pitchFamily="18" charset="0"/>
              </a:rPr>
              <a:t>Premium brands (Apple, Microsoft, Razer), higher RAM/SSD, newer CPUs, and dedicated GPUs drive laptop prices.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  <a:latin typeface="Bell MT" panose="02020503060305020303" pitchFamily="18" charset="0"/>
              </a:rPr>
              <a:t>Advanced display features (Touchscreen, IPS, High-Resolution) and lightweight designs add significant value.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  <a:latin typeface="Bell MT" panose="02020503060305020303" pitchFamily="18" charset="0"/>
              </a:rPr>
              <a:t>Clear market segmentation exists: Premium, Balanced, and Budget laptops.</a:t>
            </a:r>
          </a:p>
          <a:p>
            <a:endParaRPr lang="en-IN" dirty="0"/>
          </a:p>
        </p:txBody>
      </p:sp>
      <p:pic>
        <p:nvPicPr>
          <p:cNvPr id="6" name="Content Placeholder 5" descr="A collage of different colored bars">
            <a:extLst>
              <a:ext uri="{FF2B5EF4-FFF2-40B4-BE49-F238E27FC236}">
                <a16:creationId xmlns:a16="http://schemas.microsoft.com/office/drawing/2014/main" id="{EFFA5445-51FA-8332-6D28-6A0AB0B2DA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239536"/>
            <a:ext cx="5422900" cy="3609241"/>
          </a:xfr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4195953213">
                  <a:custGeom>
                    <a:avLst/>
                    <a:gdLst>
                      <a:gd name="connsiteX0" fmla="*/ 0 w 11778343"/>
                      <a:gd name="connsiteY0" fmla="*/ 0 h 4201885"/>
                      <a:gd name="connsiteX1" fmla="*/ 928411 w 11778343"/>
                      <a:gd name="connsiteY1" fmla="*/ 0 h 4201885"/>
                      <a:gd name="connsiteX2" fmla="*/ 1267904 w 11778343"/>
                      <a:gd name="connsiteY2" fmla="*/ 0 h 4201885"/>
                      <a:gd name="connsiteX3" fmla="*/ 1960748 w 11778343"/>
                      <a:gd name="connsiteY3" fmla="*/ 0 h 4201885"/>
                      <a:gd name="connsiteX4" fmla="*/ 2300241 w 11778343"/>
                      <a:gd name="connsiteY4" fmla="*/ 0 h 4201885"/>
                      <a:gd name="connsiteX5" fmla="*/ 2639735 w 11778343"/>
                      <a:gd name="connsiteY5" fmla="*/ 0 h 4201885"/>
                      <a:gd name="connsiteX6" fmla="*/ 3332578 w 11778343"/>
                      <a:gd name="connsiteY6" fmla="*/ 0 h 4201885"/>
                      <a:gd name="connsiteX7" fmla="*/ 3789855 w 11778343"/>
                      <a:gd name="connsiteY7" fmla="*/ 0 h 4201885"/>
                      <a:gd name="connsiteX8" fmla="*/ 4600482 w 11778343"/>
                      <a:gd name="connsiteY8" fmla="*/ 0 h 4201885"/>
                      <a:gd name="connsiteX9" fmla="*/ 4939976 w 11778343"/>
                      <a:gd name="connsiteY9" fmla="*/ 0 h 4201885"/>
                      <a:gd name="connsiteX10" fmla="*/ 5515036 w 11778343"/>
                      <a:gd name="connsiteY10" fmla="*/ 0 h 4201885"/>
                      <a:gd name="connsiteX11" fmla="*/ 6207880 w 11778343"/>
                      <a:gd name="connsiteY11" fmla="*/ 0 h 4201885"/>
                      <a:gd name="connsiteX12" fmla="*/ 6547373 w 11778343"/>
                      <a:gd name="connsiteY12" fmla="*/ 0 h 4201885"/>
                      <a:gd name="connsiteX13" fmla="*/ 7122433 w 11778343"/>
                      <a:gd name="connsiteY13" fmla="*/ 0 h 4201885"/>
                      <a:gd name="connsiteX14" fmla="*/ 7579710 w 11778343"/>
                      <a:gd name="connsiteY14" fmla="*/ 0 h 4201885"/>
                      <a:gd name="connsiteX15" fmla="*/ 8390337 w 11778343"/>
                      <a:gd name="connsiteY15" fmla="*/ 0 h 4201885"/>
                      <a:gd name="connsiteX16" fmla="*/ 8847614 w 11778343"/>
                      <a:gd name="connsiteY16" fmla="*/ 0 h 4201885"/>
                      <a:gd name="connsiteX17" fmla="*/ 9540458 w 11778343"/>
                      <a:gd name="connsiteY17" fmla="*/ 0 h 4201885"/>
                      <a:gd name="connsiteX18" fmla="*/ 10351085 w 11778343"/>
                      <a:gd name="connsiteY18" fmla="*/ 0 h 4201885"/>
                      <a:gd name="connsiteX19" fmla="*/ 11778343 w 11778343"/>
                      <a:gd name="connsiteY19" fmla="*/ 0 h 4201885"/>
                      <a:gd name="connsiteX20" fmla="*/ 11778343 w 11778343"/>
                      <a:gd name="connsiteY20" fmla="*/ 558250 h 4201885"/>
                      <a:gd name="connsiteX21" fmla="*/ 11778343 w 11778343"/>
                      <a:gd name="connsiteY21" fmla="*/ 1242557 h 4201885"/>
                      <a:gd name="connsiteX22" fmla="*/ 11778343 w 11778343"/>
                      <a:gd name="connsiteY22" fmla="*/ 1926864 h 4201885"/>
                      <a:gd name="connsiteX23" fmla="*/ 11778343 w 11778343"/>
                      <a:gd name="connsiteY23" fmla="*/ 2443096 h 4201885"/>
                      <a:gd name="connsiteX24" fmla="*/ 11778343 w 11778343"/>
                      <a:gd name="connsiteY24" fmla="*/ 2917309 h 4201885"/>
                      <a:gd name="connsiteX25" fmla="*/ 11778343 w 11778343"/>
                      <a:gd name="connsiteY25" fmla="*/ 3601616 h 4201885"/>
                      <a:gd name="connsiteX26" fmla="*/ 11778343 w 11778343"/>
                      <a:gd name="connsiteY26" fmla="*/ 4201885 h 4201885"/>
                      <a:gd name="connsiteX27" fmla="*/ 11203283 w 11778343"/>
                      <a:gd name="connsiteY27" fmla="*/ 4201885 h 4201885"/>
                      <a:gd name="connsiteX28" fmla="*/ 10863789 w 11778343"/>
                      <a:gd name="connsiteY28" fmla="*/ 4201885 h 4201885"/>
                      <a:gd name="connsiteX29" fmla="*/ 10288729 w 11778343"/>
                      <a:gd name="connsiteY29" fmla="*/ 4201885 h 4201885"/>
                      <a:gd name="connsiteX30" fmla="*/ 9478102 w 11778343"/>
                      <a:gd name="connsiteY30" fmla="*/ 4201885 h 4201885"/>
                      <a:gd name="connsiteX31" fmla="*/ 8903042 w 11778343"/>
                      <a:gd name="connsiteY31" fmla="*/ 4201885 h 4201885"/>
                      <a:gd name="connsiteX32" fmla="*/ 8327981 w 11778343"/>
                      <a:gd name="connsiteY32" fmla="*/ 4201885 h 4201885"/>
                      <a:gd name="connsiteX33" fmla="*/ 7870704 w 11778343"/>
                      <a:gd name="connsiteY33" fmla="*/ 4201885 h 4201885"/>
                      <a:gd name="connsiteX34" fmla="*/ 7177861 w 11778343"/>
                      <a:gd name="connsiteY34" fmla="*/ 4201885 h 4201885"/>
                      <a:gd name="connsiteX35" fmla="*/ 6602801 w 11778343"/>
                      <a:gd name="connsiteY35" fmla="*/ 4201885 h 4201885"/>
                      <a:gd name="connsiteX36" fmla="*/ 6027740 w 11778343"/>
                      <a:gd name="connsiteY36" fmla="*/ 4201885 h 4201885"/>
                      <a:gd name="connsiteX37" fmla="*/ 5570463 w 11778343"/>
                      <a:gd name="connsiteY37" fmla="*/ 4201885 h 4201885"/>
                      <a:gd name="connsiteX38" fmla="*/ 5113187 w 11778343"/>
                      <a:gd name="connsiteY38" fmla="*/ 4201885 h 4201885"/>
                      <a:gd name="connsiteX39" fmla="*/ 4420343 w 11778343"/>
                      <a:gd name="connsiteY39" fmla="*/ 4201885 h 4201885"/>
                      <a:gd name="connsiteX40" fmla="*/ 4080849 w 11778343"/>
                      <a:gd name="connsiteY40" fmla="*/ 4201885 h 4201885"/>
                      <a:gd name="connsiteX41" fmla="*/ 3741356 w 11778343"/>
                      <a:gd name="connsiteY41" fmla="*/ 4201885 h 4201885"/>
                      <a:gd name="connsiteX42" fmla="*/ 2812945 w 11778343"/>
                      <a:gd name="connsiteY42" fmla="*/ 4201885 h 4201885"/>
                      <a:gd name="connsiteX43" fmla="*/ 2120102 w 11778343"/>
                      <a:gd name="connsiteY43" fmla="*/ 4201885 h 4201885"/>
                      <a:gd name="connsiteX44" fmla="*/ 1309475 w 11778343"/>
                      <a:gd name="connsiteY44" fmla="*/ 4201885 h 4201885"/>
                      <a:gd name="connsiteX45" fmla="*/ 969981 w 11778343"/>
                      <a:gd name="connsiteY45" fmla="*/ 4201885 h 4201885"/>
                      <a:gd name="connsiteX46" fmla="*/ 0 w 11778343"/>
                      <a:gd name="connsiteY46" fmla="*/ 4201885 h 4201885"/>
                      <a:gd name="connsiteX47" fmla="*/ 0 w 11778343"/>
                      <a:gd name="connsiteY47" fmla="*/ 3601616 h 4201885"/>
                      <a:gd name="connsiteX48" fmla="*/ 0 w 11778343"/>
                      <a:gd name="connsiteY48" fmla="*/ 3043365 h 4201885"/>
                      <a:gd name="connsiteX49" fmla="*/ 0 w 11778343"/>
                      <a:gd name="connsiteY49" fmla="*/ 2359058 h 4201885"/>
                      <a:gd name="connsiteX50" fmla="*/ 0 w 11778343"/>
                      <a:gd name="connsiteY50" fmla="*/ 1758789 h 4201885"/>
                      <a:gd name="connsiteX51" fmla="*/ 0 w 11778343"/>
                      <a:gd name="connsiteY51" fmla="*/ 1074482 h 4201885"/>
                      <a:gd name="connsiteX52" fmla="*/ 0 w 11778343"/>
                      <a:gd name="connsiteY52" fmla="*/ 0 h 42018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1778343" h="4201885" fill="none" extrusionOk="0">
                        <a:moveTo>
                          <a:pt x="0" y="0"/>
                        </a:moveTo>
                        <a:cubicBezTo>
                          <a:pt x="369497" y="16947"/>
                          <a:pt x="496627" y="32204"/>
                          <a:pt x="928411" y="0"/>
                        </a:cubicBezTo>
                        <a:cubicBezTo>
                          <a:pt x="1360195" y="-32204"/>
                          <a:pt x="1168291" y="15004"/>
                          <a:pt x="1267904" y="0"/>
                        </a:cubicBezTo>
                        <a:cubicBezTo>
                          <a:pt x="1367517" y="-15004"/>
                          <a:pt x="1682190" y="-34219"/>
                          <a:pt x="1960748" y="0"/>
                        </a:cubicBezTo>
                        <a:cubicBezTo>
                          <a:pt x="2239306" y="34219"/>
                          <a:pt x="2210111" y="5826"/>
                          <a:pt x="2300241" y="0"/>
                        </a:cubicBezTo>
                        <a:cubicBezTo>
                          <a:pt x="2390371" y="-5826"/>
                          <a:pt x="2471214" y="-889"/>
                          <a:pt x="2639735" y="0"/>
                        </a:cubicBezTo>
                        <a:cubicBezTo>
                          <a:pt x="2808256" y="889"/>
                          <a:pt x="3161156" y="29119"/>
                          <a:pt x="3332578" y="0"/>
                        </a:cubicBezTo>
                        <a:cubicBezTo>
                          <a:pt x="3504000" y="-29119"/>
                          <a:pt x="3660948" y="-1361"/>
                          <a:pt x="3789855" y="0"/>
                        </a:cubicBezTo>
                        <a:cubicBezTo>
                          <a:pt x="3918762" y="1361"/>
                          <a:pt x="4261711" y="24342"/>
                          <a:pt x="4600482" y="0"/>
                        </a:cubicBezTo>
                        <a:cubicBezTo>
                          <a:pt x="4939253" y="-24342"/>
                          <a:pt x="4826214" y="-8564"/>
                          <a:pt x="4939976" y="0"/>
                        </a:cubicBezTo>
                        <a:cubicBezTo>
                          <a:pt x="5053738" y="8564"/>
                          <a:pt x="5395582" y="-28320"/>
                          <a:pt x="5515036" y="0"/>
                        </a:cubicBezTo>
                        <a:cubicBezTo>
                          <a:pt x="5634490" y="28320"/>
                          <a:pt x="6064156" y="18528"/>
                          <a:pt x="6207880" y="0"/>
                        </a:cubicBezTo>
                        <a:cubicBezTo>
                          <a:pt x="6351604" y="-18528"/>
                          <a:pt x="6383263" y="10416"/>
                          <a:pt x="6547373" y="0"/>
                        </a:cubicBezTo>
                        <a:cubicBezTo>
                          <a:pt x="6711483" y="-10416"/>
                          <a:pt x="6984830" y="-8421"/>
                          <a:pt x="7122433" y="0"/>
                        </a:cubicBezTo>
                        <a:cubicBezTo>
                          <a:pt x="7260036" y="8421"/>
                          <a:pt x="7372869" y="-5303"/>
                          <a:pt x="7579710" y="0"/>
                        </a:cubicBezTo>
                        <a:cubicBezTo>
                          <a:pt x="7786551" y="5303"/>
                          <a:pt x="8209537" y="-1750"/>
                          <a:pt x="8390337" y="0"/>
                        </a:cubicBezTo>
                        <a:cubicBezTo>
                          <a:pt x="8571137" y="1750"/>
                          <a:pt x="8706806" y="21210"/>
                          <a:pt x="8847614" y="0"/>
                        </a:cubicBezTo>
                        <a:cubicBezTo>
                          <a:pt x="8988422" y="-21210"/>
                          <a:pt x="9261330" y="1280"/>
                          <a:pt x="9540458" y="0"/>
                        </a:cubicBezTo>
                        <a:cubicBezTo>
                          <a:pt x="9819586" y="-1280"/>
                          <a:pt x="10044190" y="26982"/>
                          <a:pt x="10351085" y="0"/>
                        </a:cubicBezTo>
                        <a:cubicBezTo>
                          <a:pt x="10657980" y="-26982"/>
                          <a:pt x="11398768" y="27898"/>
                          <a:pt x="11778343" y="0"/>
                        </a:cubicBezTo>
                        <a:cubicBezTo>
                          <a:pt x="11758905" y="221419"/>
                          <a:pt x="11793954" y="420650"/>
                          <a:pt x="11778343" y="558250"/>
                        </a:cubicBezTo>
                        <a:cubicBezTo>
                          <a:pt x="11762733" y="695850"/>
                          <a:pt x="11806856" y="1046731"/>
                          <a:pt x="11778343" y="1242557"/>
                        </a:cubicBezTo>
                        <a:cubicBezTo>
                          <a:pt x="11749830" y="1438383"/>
                          <a:pt x="11795971" y="1648443"/>
                          <a:pt x="11778343" y="1926864"/>
                        </a:cubicBezTo>
                        <a:cubicBezTo>
                          <a:pt x="11760715" y="2205285"/>
                          <a:pt x="11773322" y="2280340"/>
                          <a:pt x="11778343" y="2443096"/>
                        </a:cubicBezTo>
                        <a:cubicBezTo>
                          <a:pt x="11783364" y="2605852"/>
                          <a:pt x="11795218" y="2682434"/>
                          <a:pt x="11778343" y="2917309"/>
                        </a:cubicBezTo>
                        <a:cubicBezTo>
                          <a:pt x="11761468" y="3152184"/>
                          <a:pt x="11798952" y="3365599"/>
                          <a:pt x="11778343" y="3601616"/>
                        </a:cubicBezTo>
                        <a:cubicBezTo>
                          <a:pt x="11757734" y="3837633"/>
                          <a:pt x="11758328" y="3971600"/>
                          <a:pt x="11778343" y="4201885"/>
                        </a:cubicBezTo>
                        <a:cubicBezTo>
                          <a:pt x="11614696" y="4230614"/>
                          <a:pt x="11445987" y="4202110"/>
                          <a:pt x="11203283" y="4201885"/>
                        </a:cubicBezTo>
                        <a:cubicBezTo>
                          <a:pt x="10960579" y="4201660"/>
                          <a:pt x="11006681" y="4214884"/>
                          <a:pt x="10863789" y="4201885"/>
                        </a:cubicBezTo>
                        <a:cubicBezTo>
                          <a:pt x="10720897" y="4188886"/>
                          <a:pt x="10443695" y="4194391"/>
                          <a:pt x="10288729" y="4201885"/>
                        </a:cubicBezTo>
                        <a:cubicBezTo>
                          <a:pt x="10133763" y="4209379"/>
                          <a:pt x="9765668" y="4209747"/>
                          <a:pt x="9478102" y="4201885"/>
                        </a:cubicBezTo>
                        <a:cubicBezTo>
                          <a:pt x="9190536" y="4194023"/>
                          <a:pt x="9080005" y="4206900"/>
                          <a:pt x="8903042" y="4201885"/>
                        </a:cubicBezTo>
                        <a:cubicBezTo>
                          <a:pt x="8726079" y="4196870"/>
                          <a:pt x="8485731" y="4177892"/>
                          <a:pt x="8327981" y="4201885"/>
                        </a:cubicBezTo>
                        <a:cubicBezTo>
                          <a:pt x="8170231" y="4225878"/>
                          <a:pt x="8028751" y="4188692"/>
                          <a:pt x="7870704" y="4201885"/>
                        </a:cubicBezTo>
                        <a:cubicBezTo>
                          <a:pt x="7712657" y="4215078"/>
                          <a:pt x="7421164" y="4210305"/>
                          <a:pt x="7177861" y="4201885"/>
                        </a:cubicBezTo>
                        <a:cubicBezTo>
                          <a:pt x="6934558" y="4193465"/>
                          <a:pt x="6771017" y="4202857"/>
                          <a:pt x="6602801" y="4201885"/>
                        </a:cubicBezTo>
                        <a:cubicBezTo>
                          <a:pt x="6434585" y="4200913"/>
                          <a:pt x="6235035" y="4181720"/>
                          <a:pt x="6027740" y="4201885"/>
                        </a:cubicBezTo>
                        <a:cubicBezTo>
                          <a:pt x="5820445" y="4222050"/>
                          <a:pt x="5796120" y="4224255"/>
                          <a:pt x="5570463" y="4201885"/>
                        </a:cubicBezTo>
                        <a:cubicBezTo>
                          <a:pt x="5344806" y="4179515"/>
                          <a:pt x="5252643" y="4207902"/>
                          <a:pt x="5113187" y="4201885"/>
                        </a:cubicBezTo>
                        <a:cubicBezTo>
                          <a:pt x="4973731" y="4195868"/>
                          <a:pt x="4754989" y="4216717"/>
                          <a:pt x="4420343" y="4201885"/>
                        </a:cubicBezTo>
                        <a:cubicBezTo>
                          <a:pt x="4085697" y="4187053"/>
                          <a:pt x="4185150" y="4195496"/>
                          <a:pt x="4080849" y="4201885"/>
                        </a:cubicBezTo>
                        <a:cubicBezTo>
                          <a:pt x="3976548" y="4208274"/>
                          <a:pt x="3850100" y="4197063"/>
                          <a:pt x="3741356" y="4201885"/>
                        </a:cubicBezTo>
                        <a:cubicBezTo>
                          <a:pt x="3632612" y="4206707"/>
                          <a:pt x="3064743" y="4226330"/>
                          <a:pt x="2812945" y="4201885"/>
                        </a:cubicBezTo>
                        <a:cubicBezTo>
                          <a:pt x="2561147" y="4177440"/>
                          <a:pt x="2323446" y="4187387"/>
                          <a:pt x="2120102" y="4201885"/>
                        </a:cubicBezTo>
                        <a:cubicBezTo>
                          <a:pt x="1916758" y="4216383"/>
                          <a:pt x="1610999" y="4235841"/>
                          <a:pt x="1309475" y="4201885"/>
                        </a:cubicBezTo>
                        <a:cubicBezTo>
                          <a:pt x="1007951" y="4167929"/>
                          <a:pt x="1078321" y="4215264"/>
                          <a:pt x="969981" y="4201885"/>
                        </a:cubicBezTo>
                        <a:cubicBezTo>
                          <a:pt x="861641" y="4188506"/>
                          <a:pt x="312121" y="4208404"/>
                          <a:pt x="0" y="4201885"/>
                        </a:cubicBezTo>
                        <a:cubicBezTo>
                          <a:pt x="28410" y="3975098"/>
                          <a:pt x="-12129" y="3829075"/>
                          <a:pt x="0" y="3601616"/>
                        </a:cubicBezTo>
                        <a:cubicBezTo>
                          <a:pt x="12129" y="3374157"/>
                          <a:pt x="21793" y="3211119"/>
                          <a:pt x="0" y="3043365"/>
                        </a:cubicBezTo>
                        <a:cubicBezTo>
                          <a:pt x="-21793" y="2875611"/>
                          <a:pt x="12559" y="2663593"/>
                          <a:pt x="0" y="2359058"/>
                        </a:cubicBezTo>
                        <a:cubicBezTo>
                          <a:pt x="-12559" y="2054523"/>
                          <a:pt x="-23651" y="1879443"/>
                          <a:pt x="0" y="1758789"/>
                        </a:cubicBezTo>
                        <a:cubicBezTo>
                          <a:pt x="23651" y="1638135"/>
                          <a:pt x="32880" y="1394215"/>
                          <a:pt x="0" y="1074482"/>
                        </a:cubicBezTo>
                        <a:cubicBezTo>
                          <a:pt x="-32880" y="754749"/>
                          <a:pt x="-15723" y="530918"/>
                          <a:pt x="0" y="0"/>
                        </a:cubicBezTo>
                        <a:close/>
                      </a:path>
                      <a:path w="11778343" h="4201885" stroke="0" extrusionOk="0">
                        <a:moveTo>
                          <a:pt x="0" y="0"/>
                        </a:moveTo>
                        <a:cubicBezTo>
                          <a:pt x="115024" y="-3430"/>
                          <a:pt x="268312" y="8915"/>
                          <a:pt x="339493" y="0"/>
                        </a:cubicBezTo>
                        <a:cubicBezTo>
                          <a:pt x="410674" y="-8915"/>
                          <a:pt x="770993" y="-28446"/>
                          <a:pt x="914554" y="0"/>
                        </a:cubicBezTo>
                        <a:cubicBezTo>
                          <a:pt x="1058115" y="28446"/>
                          <a:pt x="1354645" y="23439"/>
                          <a:pt x="1725181" y="0"/>
                        </a:cubicBezTo>
                        <a:cubicBezTo>
                          <a:pt x="2095717" y="-23439"/>
                          <a:pt x="2039596" y="-7682"/>
                          <a:pt x="2182458" y="0"/>
                        </a:cubicBezTo>
                        <a:cubicBezTo>
                          <a:pt x="2325320" y="7682"/>
                          <a:pt x="2537873" y="16051"/>
                          <a:pt x="2875301" y="0"/>
                        </a:cubicBezTo>
                        <a:cubicBezTo>
                          <a:pt x="3212729" y="-16051"/>
                          <a:pt x="3311672" y="-19424"/>
                          <a:pt x="3685929" y="0"/>
                        </a:cubicBezTo>
                        <a:cubicBezTo>
                          <a:pt x="4060186" y="19424"/>
                          <a:pt x="4353073" y="-29108"/>
                          <a:pt x="4614339" y="0"/>
                        </a:cubicBezTo>
                        <a:cubicBezTo>
                          <a:pt x="4875605" y="29108"/>
                          <a:pt x="5325183" y="-29386"/>
                          <a:pt x="5542750" y="0"/>
                        </a:cubicBezTo>
                        <a:cubicBezTo>
                          <a:pt x="5760317" y="29386"/>
                          <a:pt x="6266880" y="-28596"/>
                          <a:pt x="6471160" y="0"/>
                        </a:cubicBezTo>
                        <a:cubicBezTo>
                          <a:pt x="6675440" y="28596"/>
                          <a:pt x="6798741" y="-20113"/>
                          <a:pt x="6928437" y="0"/>
                        </a:cubicBezTo>
                        <a:cubicBezTo>
                          <a:pt x="7058133" y="20113"/>
                          <a:pt x="7455662" y="6393"/>
                          <a:pt x="7739064" y="0"/>
                        </a:cubicBezTo>
                        <a:cubicBezTo>
                          <a:pt x="8022466" y="-6393"/>
                          <a:pt x="8077998" y="20603"/>
                          <a:pt x="8196341" y="0"/>
                        </a:cubicBezTo>
                        <a:cubicBezTo>
                          <a:pt x="8314684" y="-20603"/>
                          <a:pt x="8482345" y="2193"/>
                          <a:pt x="8653618" y="0"/>
                        </a:cubicBezTo>
                        <a:cubicBezTo>
                          <a:pt x="8824891" y="-2193"/>
                          <a:pt x="9239559" y="-42369"/>
                          <a:pt x="9582028" y="0"/>
                        </a:cubicBezTo>
                        <a:cubicBezTo>
                          <a:pt x="9924497" y="42369"/>
                          <a:pt x="9897822" y="18168"/>
                          <a:pt x="10039305" y="0"/>
                        </a:cubicBezTo>
                        <a:cubicBezTo>
                          <a:pt x="10180788" y="-18168"/>
                          <a:pt x="10308070" y="-9962"/>
                          <a:pt x="10378799" y="0"/>
                        </a:cubicBezTo>
                        <a:cubicBezTo>
                          <a:pt x="10449528" y="9962"/>
                          <a:pt x="10882804" y="-17264"/>
                          <a:pt x="11071642" y="0"/>
                        </a:cubicBezTo>
                        <a:cubicBezTo>
                          <a:pt x="11260480" y="17264"/>
                          <a:pt x="11552237" y="35134"/>
                          <a:pt x="11778343" y="0"/>
                        </a:cubicBezTo>
                        <a:cubicBezTo>
                          <a:pt x="11800569" y="237992"/>
                          <a:pt x="11794031" y="444116"/>
                          <a:pt x="11778343" y="558250"/>
                        </a:cubicBezTo>
                        <a:cubicBezTo>
                          <a:pt x="11762656" y="672384"/>
                          <a:pt x="11763381" y="1004714"/>
                          <a:pt x="11778343" y="1116501"/>
                        </a:cubicBezTo>
                        <a:cubicBezTo>
                          <a:pt x="11793305" y="1228288"/>
                          <a:pt x="11786908" y="1538270"/>
                          <a:pt x="11778343" y="1758789"/>
                        </a:cubicBezTo>
                        <a:cubicBezTo>
                          <a:pt x="11769778" y="1979308"/>
                          <a:pt x="11771710" y="2253052"/>
                          <a:pt x="11778343" y="2443096"/>
                        </a:cubicBezTo>
                        <a:cubicBezTo>
                          <a:pt x="11784976" y="2633140"/>
                          <a:pt x="11763962" y="2830084"/>
                          <a:pt x="11778343" y="3043365"/>
                        </a:cubicBezTo>
                        <a:cubicBezTo>
                          <a:pt x="11792724" y="3256646"/>
                          <a:pt x="11752505" y="3388629"/>
                          <a:pt x="11778343" y="3685653"/>
                        </a:cubicBezTo>
                        <a:cubicBezTo>
                          <a:pt x="11804181" y="3982677"/>
                          <a:pt x="11760128" y="4059848"/>
                          <a:pt x="11778343" y="4201885"/>
                        </a:cubicBezTo>
                        <a:cubicBezTo>
                          <a:pt x="11534764" y="4187011"/>
                          <a:pt x="11268041" y="4219501"/>
                          <a:pt x="10967716" y="4201885"/>
                        </a:cubicBezTo>
                        <a:cubicBezTo>
                          <a:pt x="10667391" y="4184269"/>
                          <a:pt x="10609999" y="4206565"/>
                          <a:pt x="10510439" y="4201885"/>
                        </a:cubicBezTo>
                        <a:cubicBezTo>
                          <a:pt x="10410879" y="4197205"/>
                          <a:pt x="9961248" y="4162688"/>
                          <a:pt x="9699812" y="4201885"/>
                        </a:cubicBezTo>
                        <a:cubicBezTo>
                          <a:pt x="9438376" y="4241082"/>
                          <a:pt x="9117210" y="4229234"/>
                          <a:pt x="8889185" y="4201885"/>
                        </a:cubicBezTo>
                        <a:cubicBezTo>
                          <a:pt x="8661160" y="4174536"/>
                          <a:pt x="8437488" y="4169805"/>
                          <a:pt x="8196341" y="4201885"/>
                        </a:cubicBezTo>
                        <a:cubicBezTo>
                          <a:pt x="7955194" y="4233965"/>
                          <a:pt x="7780169" y="4181533"/>
                          <a:pt x="7621281" y="4201885"/>
                        </a:cubicBezTo>
                        <a:cubicBezTo>
                          <a:pt x="7462393" y="4222237"/>
                          <a:pt x="7054589" y="4185085"/>
                          <a:pt x="6810654" y="4201885"/>
                        </a:cubicBezTo>
                        <a:cubicBezTo>
                          <a:pt x="6566719" y="4218685"/>
                          <a:pt x="6260220" y="4193321"/>
                          <a:pt x="6117810" y="4201885"/>
                        </a:cubicBezTo>
                        <a:cubicBezTo>
                          <a:pt x="5975400" y="4210449"/>
                          <a:pt x="5872949" y="4202835"/>
                          <a:pt x="5778317" y="4201885"/>
                        </a:cubicBezTo>
                        <a:cubicBezTo>
                          <a:pt x="5683685" y="4200935"/>
                          <a:pt x="5117517" y="4188904"/>
                          <a:pt x="4849906" y="4201885"/>
                        </a:cubicBezTo>
                        <a:cubicBezTo>
                          <a:pt x="4582295" y="4214866"/>
                          <a:pt x="4417502" y="4173514"/>
                          <a:pt x="4274846" y="4201885"/>
                        </a:cubicBezTo>
                        <a:cubicBezTo>
                          <a:pt x="4132190" y="4230256"/>
                          <a:pt x="4003700" y="4190897"/>
                          <a:pt x="3935352" y="4201885"/>
                        </a:cubicBezTo>
                        <a:cubicBezTo>
                          <a:pt x="3867004" y="4212873"/>
                          <a:pt x="3581430" y="4187424"/>
                          <a:pt x="3242509" y="4201885"/>
                        </a:cubicBezTo>
                        <a:cubicBezTo>
                          <a:pt x="2903588" y="4216346"/>
                          <a:pt x="2885472" y="4215399"/>
                          <a:pt x="2549665" y="4201885"/>
                        </a:cubicBezTo>
                        <a:cubicBezTo>
                          <a:pt x="2213858" y="4188371"/>
                          <a:pt x="2070974" y="4231012"/>
                          <a:pt x="1856821" y="4201885"/>
                        </a:cubicBezTo>
                        <a:cubicBezTo>
                          <a:pt x="1642668" y="4172758"/>
                          <a:pt x="1367656" y="4191158"/>
                          <a:pt x="1163977" y="4201885"/>
                        </a:cubicBezTo>
                        <a:cubicBezTo>
                          <a:pt x="960298" y="4212612"/>
                          <a:pt x="546150" y="4212663"/>
                          <a:pt x="0" y="4201885"/>
                        </a:cubicBezTo>
                        <a:cubicBezTo>
                          <a:pt x="22145" y="3978216"/>
                          <a:pt x="-19141" y="3783618"/>
                          <a:pt x="0" y="3643635"/>
                        </a:cubicBezTo>
                        <a:cubicBezTo>
                          <a:pt x="19141" y="3503652"/>
                          <a:pt x="-20436" y="3184598"/>
                          <a:pt x="0" y="2959328"/>
                        </a:cubicBezTo>
                        <a:cubicBezTo>
                          <a:pt x="20436" y="2734058"/>
                          <a:pt x="2397" y="2584322"/>
                          <a:pt x="0" y="2401077"/>
                        </a:cubicBezTo>
                        <a:cubicBezTo>
                          <a:pt x="-2397" y="2217832"/>
                          <a:pt x="19848" y="1955804"/>
                          <a:pt x="0" y="1800808"/>
                        </a:cubicBezTo>
                        <a:cubicBezTo>
                          <a:pt x="-19848" y="1645812"/>
                          <a:pt x="10040" y="1477361"/>
                          <a:pt x="0" y="1158520"/>
                        </a:cubicBezTo>
                        <a:cubicBezTo>
                          <a:pt x="-10040" y="839679"/>
                          <a:pt x="-1239" y="808777"/>
                          <a:pt x="0" y="684307"/>
                        </a:cubicBezTo>
                        <a:cubicBezTo>
                          <a:pt x="1239" y="559837"/>
                          <a:pt x="-11148" y="2342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019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9580-1B46-8D03-2204-5DB74D09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📌 </a:t>
            </a:r>
            <a:r>
              <a:rPr lang="en-US" b="1" dirty="0">
                <a:latin typeface="Bell MT" panose="02020503060305020303" pitchFamily="18" charset="0"/>
              </a:rPr>
              <a:t>Recommendations</a:t>
            </a:r>
            <a:br>
              <a:rPr lang="en-US" b="1" dirty="0">
                <a:latin typeface="Bell MT" panose="02020503060305020303" pitchFamily="18" charset="0"/>
              </a:rPr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F19CA-BC00-A4B7-BC67-7E4D820A8705}"/>
              </a:ext>
            </a:extLst>
          </p:cNvPr>
          <p:cNvSpPr txBox="1"/>
          <p:nvPr/>
        </p:nvSpPr>
        <p:spPr>
          <a:xfrm>
            <a:off x="936705" y="2268806"/>
            <a:ext cx="103517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000" b="1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Bell MT" panose="02020503060305020303" pitchFamily="18" charset="0"/>
              </a:rPr>
              <a:t>Focus on lightweight, premium-display, and gaming models while marketing CPU, RAM/SSD, and brand reliability.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Bell MT" panose="02020503060305020303" pitchFamily="18" charset="0"/>
              </a:rPr>
              <a:t>Implement clear pricing tiers and explore 2-in-1 hybrids and eco-friendly designs for growth.</a:t>
            </a:r>
          </a:p>
        </p:txBody>
      </p:sp>
    </p:spTree>
    <p:extLst>
      <p:ext uri="{BB962C8B-B14F-4D97-AF65-F5344CB8AC3E}">
        <p14:creationId xmlns:p14="http://schemas.microsoft.com/office/powerpoint/2010/main" val="141713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122D-16D4-EEA0-556A-E8458AEC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601" y="3597124"/>
            <a:ext cx="4729309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Bell MT" panose="02020503060305020303" pitchFamily="18" charset="0"/>
              </a:rPr>
              <a:t>ANY QUESTIONSS !!!</a:t>
            </a:r>
            <a:endParaRPr lang="en-IN" dirty="0">
              <a:solidFill>
                <a:schemeClr val="accent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E6D95FD-AB8C-7D8E-5255-BCE8F053A2F0}"/>
              </a:ext>
            </a:extLst>
          </p:cNvPr>
          <p:cNvSpPr txBox="1">
            <a:spLocks/>
          </p:cNvSpPr>
          <p:nvPr/>
        </p:nvSpPr>
        <p:spPr bwMode="gray">
          <a:xfrm>
            <a:off x="4327605" y="1245810"/>
            <a:ext cx="405930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Bell MT" panose="02020503060305020303" pitchFamily="18" charset="0"/>
              </a:rPr>
              <a:t>THANK YOU !!!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7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80C2-FF12-3D8D-5254-1C2907EC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288925"/>
            <a:ext cx="4942114" cy="1325563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Bell MT" panose="02020503060305020303" pitchFamily="18" charset="0"/>
              </a:rPr>
              <a:t>Introduction </a:t>
            </a:r>
            <a:endParaRPr lang="en-IN" sz="40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29AB-C416-1264-A1D9-1C716CBB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761797"/>
            <a:ext cx="10515600" cy="237626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Bell MT" panose="02020503060305020303" pitchFamily="18" charset="0"/>
              </a:rPr>
              <a:t>Project Objective: </a:t>
            </a:r>
            <a:r>
              <a:rPr lang="en-US" sz="2400" dirty="0">
                <a:solidFill>
                  <a:schemeClr val="tx1"/>
                </a:solidFill>
                <a:latin typeface="Bell MT" panose="02020503060305020303" pitchFamily="18" charset="0"/>
              </a:rPr>
              <a:t>To conduct a comprehensive analysis of the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Bell MT" panose="02020503060305020303" pitchFamily="18" charset="0"/>
              </a:rPr>
              <a:t> laptop dataset .The goal is to provide insights that are useful for both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Bell MT" panose="02020503060305020303" pitchFamily="18" charset="0"/>
              </a:rPr>
              <a:t> consumers and manufacturers.</a:t>
            </a:r>
            <a:endParaRPr lang="en-IN" sz="24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0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D388-51D3-A6B9-C785-1819030A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>
                <a:latin typeface="Bell MT" panose="02020503060305020303" pitchFamily="18" charset="0"/>
              </a:rPr>
              <a:t>Understanding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49CCAA-D160-84CE-B985-007351AE42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766125"/>
            <a:ext cx="1014441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b="1" dirty="0">
                <a:solidFill>
                  <a:schemeClr val="tx1"/>
                </a:solidFill>
                <a:latin typeface="Bell MT" panose="02020503060305020303" pitchFamily="18" charset="0"/>
              </a:rPr>
              <a:t>Dataset Source: </a:t>
            </a:r>
            <a:r>
              <a:rPr lang="en-US" altLang="en-US" sz="2400" dirty="0">
                <a:solidFill>
                  <a:schemeClr val="tx1"/>
                </a:solidFill>
                <a:latin typeface="Bell MT" panose="02020503060305020303" pitchFamily="18" charset="0"/>
              </a:rPr>
              <a:t>The analysis is based on the laptopData.csv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b="1" dirty="0">
                <a:solidFill>
                  <a:schemeClr val="tx1"/>
                </a:solidFill>
                <a:latin typeface="Bell MT" panose="02020503060305020303" pitchFamily="18" charset="0"/>
              </a:rPr>
              <a:t>Dataset Overview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Bell MT" panose="02020503060305020303" pitchFamily="18" charset="0"/>
              </a:rPr>
              <a:t>The dataset contains 1303 entries with 12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Bell MT" panose="02020503060305020303" pitchFamily="18" charset="0"/>
              </a:rPr>
              <a:t>Key Attributes:  </a:t>
            </a:r>
            <a:r>
              <a:rPr lang="en-US" altLang="en-US" sz="2400" dirty="0">
                <a:solidFill>
                  <a:schemeClr val="tx1"/>
                </a:solidFill>
                <a:latin typeface="Bell MT" panose="02020503060305020303" pitchFamily="18" charset="0"/>
              </a:rPr>
              <a:t>Company, TypeName, Inches, Screen Resolution , CPU , Ram, Memory ,GPU, Op Sys, Weight , Price.</a:t>
            </a:r>
          </a:p>
        </p:txBody>
      </p:sp>
    </p:spTree>
    <p:extLst>
      <p:ext uri="{BB962C8B-B14F-4D97-AF65-F5344CB8AC3E}">
        <p14:creationId xmlns:p14="http://schemas.microsoft.com/office/powerpoint/2010/main" val="375364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5FBF-3E03-117B-80A7-6F31F66F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B4215D-AFEF-ADDD-364D-EB842262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49" y="2569352"/>
            <a:ext cx="9834380" cy="16176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A2D47C-4587-8F62-96F5-8AC2F98F0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49" y="4691744"/>
            <a:ext cx="9834380" cy="18832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14A9C7-75A0-BDBA-51F8-BB64DD4197CD}"/>
              </a:ext>
            </a:extLst>
          </p:cNvPr>
          <p:cNvSpPr txBox="1"/>
          <p:nvPr/>
        </p:nvSpPr>
        <p:spPr>
          <a:xfrm>
            <a:off x="1244123" y="2043647"/>
            <a:ext cx="214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tantia" panose="02030602050306030303" pitchFamily="18" charset="0"/>
              </a:rPr>
              <a:t>Before :-</a:t>
            </a:r>
            <a:endParaRPr lang="en-IN" b="1" dirty="0">
              <a:solidFill>
                <a:schemeClr val="accent1"/>
              </a:solidFill>
              <a:latin typeface="Constantia" panose="0203060205030603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1A9CA-DAA9-27F8-78DF-DCD3461049B7}"/>
              </a:ext>
            </a:extLst>
          </p:cNvPr>
          <p:cNvSpPr txBox="1"/>
          <p:nvPr/>
        </p:nvSpPr>
        <p:spPr>
          <a:xfrm>
            <a:off x="1391473" y="4254720"/>
            <a:ext cx="11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tantia" panose="02030602050306030303" pitchFamily="18" charset="0"/>
              </a:rPr>
              <a:t>After :-</a:t>
            </a:r>
            <a:endParaRPr lang="en-IN" b="1" dirty="0">
              <a:solidFill>
                <a:schemeClr val="accent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6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689F-67E3-65D4-C1C2-F001F1B1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nstantia" panose="02030602050306030303" pitchFamily="18" charset="0"/>
              </a:rPr>
              <a:t>Handling Missing Values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04E63B-71D6-D91D-AD3C-BC16298921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36861" y="2927778"/>
            <a:ext cx="2514729" cy="3200564"/>
          </a:xfrm>
          <a:prstGeom prst="rect">
            <a:avLst/>
          </a:prstGeom>
        </p:spPr>
      </p:pic>
      <p:pic>
        <p:nvPicPr>
          <p:cNvPr id="9" name="Picture 8" descr="A computer screen with many colorful text&#10;&#10;AI-generated content may be incorrect.">
            <a:extLst>
              <a:ext uri="{FF2B5EF4-FFF2-40B4-BE49-F238E27FC236}">
                <a16:creationId xmlns:a16="http://schemas.microsoft.com/office/drawing/2014/main" id="{7502920F-9757-5B99-68FF-1B5556E84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14" y="2874654"/>
            <a:ext cx="5720443" cy="3330202"/>
          </a:xfrm>
          <a:prstGeom prst="rect">
            <a:avLst/>
          </a:prstGeom>
        </p:spPr>
      </p:pic>
      <p:pic>
        <p:nvPicPr>
          <p:cNvPr id="11" name="Picture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9B1E198-1896-97BE-0F99-553F35500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0" y="2874653"/>
            <a:ext cx="3134162" cy="33302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ED7CA7-7A67-CD9B-8C62-CA2E02693471}"/>
              </a:ext>
            </a:extLst>
          </p:cNvPr>
          <p:cNvSpPr txBox="1"/>
          <p:nvPr/>
        </p:nvSpPr>
        <p:spPr>
          <a:xfrm>
            <a:off x="666308" y="2377908"/>
            <a:ext cx="161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tantia" panose="02030602050306030303" pitchFamily="18" charset="0"/>
              </a:rPr>
              <a:t>Before   :-</a:t>
            </a:r>
            <a:endParaRPr lang="en-IN" b="1" dirty="0">
              <a:solidFill>
                <a:schemeClr val="accent1"/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81943-6E7B-6DE0-1D99-00F585503B46}"/>
              </a:ext>
            </a:extLst>
          </p:cNvPr>
          <p:cNvSpPr txBox="1"/>
          <p:nvPr/>
        </p:nvSpPr>
        <p:spPr>
          <a:xfrm>
            <a:off x="4818485" y="2377908"/>
            <a:ext cx="335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tantia" panose="02030602050306030303" pitchFamily="18" charset="0"/>
              </a:rPr>
              <a:t>Replacing With Mode  :-</a:t>
            </a:r>
            <a:endParaRPr lang="en-IN" b="1" dirty="0">
              <a:solidFill>
                <a:schemeClr val="accent1"/>
              </a:solidFill>
              <a:latin typeface="Constantia" panose="0203060205030603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E83864-E708-B4BF-B4E9-CB7E5BE2881B}"/>
              </a:ext>
            </a:extLst>
          </p:cNvPr>
          <p:cNvSpPr txBox="1"/>
          <p:nvPr/>
        </p:nvSpPr>
        <p:spPr>
          <a:xfrm>
            <a:off x="10047515" y="2430729"/>
            <a:ext cx="214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tantia" panose="02030602050306030303" pitchFamily="18" charset="0"/>
              </a:rPr>
              <a:t>After:-</a:t>
            </a:r>
            <a:endParaRPr lang="en-IN" b="1" dirty="0">
              <a:solidFill>
                <a:schemeClr val="accent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7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A176-5547-ACE7-F985-7B83C5A7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ll MT" panose="02020503060305020303" pitchFamily="18" charset="0"/>
              </a:rPr>
              <a:t>Outlier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EADD4-ADF2-BDB5-83C6-95E04DFF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8" y="2666999"/>
            <a:ext cx="5303440" cy="3929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313D1-5826-48E6-8621-9AD4A5B72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82" y="2950029"/>
            <a:ext cx="5801318" cy="13498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9FBE97-B67C-12DF-29A6-600CC9F51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482" y="4785482"/>
            <a:ext cx="5905454" cy="1454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4D6505-C49E-0D6F-E6A8-E07C4F50FB6F}"/>
              </a:ext>
            </a:extLst>
          </p:cNvPr>
          <p:cNvSpPr txBox="1"/>
          <p:nvPr/>
        </p:nvSpPr>
        <p:spPr>
          <a:xfrm>
            <a:off x="703267" y="2210581"/>
            <a:ext cx="229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tantia" panose="02030602050306030303" pitchFamily="18" charset="0"/>
              </a:rPr>
              <a:t>Outliers Find :-</a:t>
            </a:r>
            <a:endParaRPr lang="en-IN" b="1" dirty="0">
              <a:solidFill>
                <a:schemeClr val="accent1"/>
              </a:solidFill>
              <a:latin typeface="Constantia" panose="020306020503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DB5A57-E249-0FED-F093-4DFE062D049B}"/>
              </a:ext>
            </a:extLst>
          </p:cNvPr>
          <p:cNvSpPr txBox="1"/>
          <p:nvPr/>
        </p:nvSpPr>
        <p:spPr>
          <a:xfrm>
            <a:off x="6672943" y="2482333"/>
            <a:ext cx="36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tantia" panose="02030602050306030303" pitchFamily="18" charset="0"/>
              </a:rPr>
              <a:t>IQR Method Replace Outliers :-</a:t>
            </a:r>
            <a:endParaRPr lang="en-IN" b="1" dirty="0">
              <a:solidFill>
                <a:schemeClr val="accent1"/>
              </a:solidFill>
              <a:latin typeface="Constantia" panose="0203060205030603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7D0D5-E48A-02AF-0509-A2AF6518CBCE}"/>
              </a:ext>
            </a:extLst>
          </p:cNvPr>
          <p:cNvSpPr txBox="1"/>
          <p:nvPr/>
        </p:nvSpPr>
        <p:spPr>
          <a:xfrm>
            <a:off x="6887494" y="4398221"/>
            <a:ext cx="161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tantia" panose="02030602050306030303" pitchFamily="18" charset="0"/>
              </a:rPr>
              <a:t>After:-</a:t>
            </a:r>
            <a:endParaRPr lang="en-IN" b="1" dirty="0">
              <a:solidFill>
                <a:schemeClr val="accent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7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4774-A482-2F64-2B74-949AE6F5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nstantia" panose="02030602050306030303" pitchFamily="18" charset="0"/>
              </a:rPr>
              <a:t>Handling Invalid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F0A1-D796-80F3-4C4F-850F42AD0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468" y="2381250"/>
            <a:ext cx="4825158" cy="44450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Data Standardization: </a:t>
            </a:r>
          </a:p>
        </p:txBody>
      </p:sp>
      <p:pic>
        <p:nvPicPr>
          <p:cNvPr id="6" name="Picture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9C49F1AB-B676-3935-2C3E-7938525D1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1" y="3024413"/>
            <a:ext cx="5607498" cy="3573891"/>
          </a:xfrm>
          <a:prstGeom prst="rect">
            <a:avLst/>
          </a:prstGeom>
        </p:spPr>
      </p:pic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C1DD8FE-A831-7AE8-E585-3121F413A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672" y="3024414"/>
            <a:ext cx="4927746" cy="2397579"/>
          </a:xfrm>
          <a:prstGeom prst="rect">
            <a:avLst/>
          </a:prstGeom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3166DFE-0B34-668E-D9E6-D7283D531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" t="-3819" r="31523" b="61581"/>
          <a:stretch>
            <a:fillRect/>
          </a:stretch>
        </p:blipFill>
        <p:spPr>
          <a:xfrm>
            <a:off x="6740671" y="5532009"/>
            <a:ext cx="4927746" cy="106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6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FD2525-75AA-F750-18B9-9550926047F1}"/>
              </a:ext>
            </a:extLst>
          </p:cNvPr>
          <p:cNvSpPr/>
          <p:nvPr/>
        </p:nvSpPr>
        <p:spPr>
          <a:xfrm>
            <a:off x="304803" y="2460171"/>
            <a:ext cx="11582396" cy="4093029"/>
          </a:xfrm>
          <a:prstGeom prst="rect">
            <a:avLst/>
          </a:pr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4195953213">
                  <a:custGeom>
                    <a:avLst/>
                    <a:gdLst>
                      <a:gd name="connsiteX0" fmla="*/ 0 w 11778343"/>
                      <a:gd name="connsiteY0" fmla="*/ 0 h 4201885"/>
                      <a:gd name="connsiteX1" fmla="*/ 928411 w 11778343"/>
                      <a:gd name="connsiteY1" fmla="*/ 0 h 4201885"/>
                      <a:gd name="connsiteX2" fmla="*/ 1267904 w 11778343"/>
                      <a:gd name="connsiteY2" fmla="*/ 0 h 4201885"/>
                      <a:gd name="connsiteX3" fmla="*/ 1960748 w 11778343"/>
                      <a:gd name="connsiteY3" fmla="*/ 0 h 4201885"/>
                      <a:gd name="connsiteX4" fmla="*/ 2300241 w 11778343"/>
                      <a:gd name="connsiteY4" fmla="*/ 0 h 4201885"/>
                      <a:gd name="connsiteX5" fmla="*/ 2639735 w 11778343"/>
                      <a:gd name="connsiteY5" fmla="*/ 0 h 4201885"/>
                      <a:gd name="connsiteX6" fmla="*/ 3332578 w 11778343"/>
                      <a:gd name="connsiteY6" fmla="*/ 0 h 4201885"/>
                      <a:gd name="connsiteX7" fmla="*/ 3789855 w 11778343"/>
                      <a:gd name="connsiteY7" fmla="*/ 0 h 4201885"/>
                      <a:gd name="connsiteX8" fmla="*/ 4600482 w 11778343"/>
                      <a:gd name="connsiteY8" fmla="*/ 0 h 4201885"/>
                      <a:gd name="connsiteX9" fmla="*/ 4939976 w 11778343"/>
                      <a:gd name="connsiteY9" fmla="*/ 0 h 4201885"/>
                      <a:gd name="connsiteX10" fmla="*/ 5515036 w 11778343"/>
                      <a:gd name="connsiteY10" fmla="*/ 0 h 4201885"/>
                      <a:gd name="connsiteX11" fmla="*/ 6207880 w 11778343"/>
                      <a:gd name="connsiteY11" fmla="*/ 0 h 4201885"/>
                      <a:gd name="connsiteX12" fmla="*/ 6547373 w 11778343"/>
                      <a:gd name="connsiteY12" fmla="*/ 0 h 4201885"/>
                      <a:gd name="connsiteX13" fmla="*/ 7122433 w 11778343"/>
                      <a:gd name="connsiteY13" fmla="*/ 0 h 4201885"/>
                      <a:gd name="connsiteX14" fmla="*/ 7579710 w 11778343"/>
                      <a:gd name="connsiteY14" fmla="*/ 0 h 4201885"/>
                      <a:gd name="connsiteX15" fmla="*/ 8390337 w 11778343"/>
                      <a:gd name="connsiteY15" fmla="*/ 0 h 4201885"/>
                      <a:gd name="connsiteX16" fmla="*/ 8847614 w 11778343"/>
                      <a:gd name="connsiteY16" fmla="*/ 0 h 4201885"/>
                      <a:gd name="connsiteX17" fmla="*/ 9540458 w 11778343"/>
                      <a:gd name="connsiteY17" fmla="*/ 0 h 4201885"/>
                      <a:gd name="connsiteX18" fmla="*/ 10351085 w 11778343"/>
                      <a:gd name="connsiteY18" fmla="*/ 0 h 4201885"/>
                      <a:gd name="connsiteX19" fmla="*/ 11778343 w 11778343"/>
                      <a:gd name="connsiteY19" fmla="*/ 0 h 4201885"/>
                      <a:gd name="connsiteX20" fmla="*/ 11778343 w 11778343"/>
                      <a:gd name="connsiteY20" fmla="*/ 558250 h 4201885"/>
                      <a:gd name="connsiteX21" fmla="*/ 11778343 w 11778343"/>
                      <a:gd name="connsiteY21" fmla="*/ 1242557 h 4201885"/>
                      <a:gd name="connsiteX22" fmla="*/ 11778343 w 11778343"/>
                      <a:gd name="connsiteY22" fmla="*/ 1926864 h 4201885"/>
                      <a:gd name="connsiteX23" fmla="*/ 11778343 w 11778343"/>
                      <a:gd name="connsiteY23" fmla="*/ 2443096 h 4201885"/>
                      <a:gd name="connsiteX24" fmla="*/ 11778343 w 11778343"/>
                      <a:gd name="connsiteY24" fmla="*/ 2917309 h 4201885"/>
                      <a:gd name="connsiteX25" fmla="*/ 11778343 w 11778343"/>
                      <a:gd name="connsiteY25" fmla="*/ 3601616 h 4201885"/>
                      <a:gd name="connsiteX26" fmla="*/ 11778343 w 11778343"/>
                      <a:gd name="connsiteY26" fmla="*/ 4201885 h 4201885"/>
                      <a:gd name="connsiteX27" fmla="*/ 11203283 w 11778343"/>
                      <a:gd name="connsiteY27" fmla="*/ 4201885 h 4201885"/>
                      <a:gd name="connsiteX28" fmla="*/ 10863789 w 11778343"/>
                      <a:gd name="connsiteY28" fmla="*/ 4201885 h 4201885"/>
                      <a:gd name="connsiteX29" fmla="*/ 10288729 w 11778343"/>
                      <a:gd name="connsiteY29" fmla="*/ 4201885 h 4201885"/>
                      <a:gd name="connsiteX30" fmla="*/ 9478102 w 11778343"/>
                      <a:gd name="connsiteY30" fmla="*/ 4201885 h 4201885"/>
                      <a:gd name="connsiteX31" fmla="*/ 8903042 w 11778343"/>
                      <a:gd name="connsiteY31" fmla="*/ 4201885 h 4201885"/>
                      <a:gd name="connsiteX32" fmla="*/ 8327981 w 11778343"/>
                      <a:gd name="connsiteY32" fmla="*/ 4201885 h 4201885"/>
                      <a:gd name="connsiteX33" fmla="*/ 7870704 w 11778343"/>
                      <a:gd name="connsiteY33" fmla="*/ 4201885 h 4201885"/>
                      <a:gd name="connsiteX34" fmla="*/ 7177861 w 11778343"/>
                      <a:gd name="connsiteY34" fmla="*/ 4201885 h 4201885"/>
                      <a:gd name="connsiteX35" fmla="*/ 6602801 w 11778343"/>
                      <a:gd name="connsiteY35" fmla="*/ 4201885 h 4201885"/>
                      <a:gd name="connsiteX36" fmla="*/ 6027740 w 11778343"/>
                      <a:gd name="connsiteY36" fmla="*/ 4201885 h 4201885"/>
                      <a:gd name="connsiteX37" fmla="*/ 5570463 w 11778343"/>
                      <a:gd name="connsiteY37" fmla="*/ 4201885 h 4201885"/>
                      <a:gd name="connsiteX38" fmla="*/ 5113187 w 11778343"/>
                      <a:gd name="connsiteY38" fmla="*/ 4201885 h 4201885"/>
                      <a:gd name="connsiteX39" fmla="*/ 4420343 w 11778343"/>
                      <a:gd name="connsiteY39" fmla="*/ 4201885 h 4201885"/>
                      <a:gd name="connsiteX40" fmla="*/ 4080849 w 11778343"/>
                      <a:gd name="connsiteY40" fmla="*/ 4201885 h 4201885"/>
                      <a:gd name="connsiteX41" fmla="*/ 3741356 w 11778343"/>
                      <a:gd name="connsiteY41" fmla="*/ 4201885 h 4201885"/>
                      <a:gd name="connsiteX42" fmla="*/ 2812945 w 11778343"/>
                      <a:gd name="connsiteY42" fmla="*/ 4201885 h 4201885"/>
                      <a:gd name="connsiteX43" fmla="*/ 2120102 w 11778343"/>
                      <a:gd name="connsiteY43" fmla="*/ 4201885 h 4201885"/>
                      <a:gd name="connsiteX44" fmla="*/ 1309475 w 11778343"/>
                      <a:gd name="connsiteY44" fmla="*/ 4201885 h 4201885"/>
                      <a:gd name="connsiteX45" fmla="*/ 969981 w 11778343"/>
                      <a:gd name="connsiteY45" fmla="*/ 4201885 h 4201885"/>
                      <a:gd name="connsiteX46" fmla="*/ 0 w 11778343"/>
                      <a:gd name="connsiteY46" fmla="*/ 4201885 h 4201885"/>
                      <a:gd name="connsiteX47" fmla="*/ 0 w 11778343"/>
                      <a:gd name="connsiteY47" fmla="*/ 3601616 h 4201885"/>
                      <a:gd name="connsiteX48" fmla="*/ 0 w 11778343"/>
                      <a:gd name="connsiteY48" fmla="*/ 3043365 h 4201885"/>
                      <a:gd name="connsiteX49" fmla="*/ 0 w 11778343"/>
                      <a:gd name="connsiteY49" fmla="*/ 2359058 h 4201885"/>
                      <a:gd name="connsiteX50" fmla="*/ 0 w 11778343"/>
                      <a:gd name="connsiteY50" fmla="*/ 1758789 h 4201885"/>
                      <a:gd name="connsiteX51" fmla="*/ 0 w 11778343"/>
                      <a:gd name="connsiteY51" fmla="*/ 1074482 h 4201885"/>
                      <a:gd name="connsiteX52" fmla="*/ 0 w 11778343"/>
                      <a:gd name="connsiteY52" fmla="*/ 0 h 42018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1778343" h="4201885" fill="none" extrusionOk="0">
                        <a:moveTo>
                          <a:pt x="0" y="0"/>
                        </a:moveTo>
                        <a:cubicBezTo>
                          <a:pt x="369497" y="16947"/>
                          <a:pt x="496627" y="32204"/>
                          <a:pt x="928411" y="0"/>
                        </a:cubicBezTo>
                        <a:cubicBezTo>
                          <a:pt x="1360195" y="-32204"/>
                          <a:pt x="1168291" y="15004"/>
                          <a:pt x="1267904" y="0"/>
                        </a:cubicBezTo>
                        <a:cubicBezTo>
                          <a:pt x="1367517" y="-15004"/>
                          <a:pt x="1682190" y="-34219"/>
                          <a:pt x="1960748" y="0"/>
                        </a:cubicBezTo>
                        <a:cubicBezTo>
                          <a:pt x="2239306" y="34219"/>
                          <a:pt x="2210111" y="5826"/>
                          <a:pt x="2300241" y="0"/>
                        </a:cubicBezTo>
                        <a:cubicBezTo>
                          <a:pt x="2390371" y="-5826"/>
                          <a:pt x="2471214" y="-889"/>
                          <a:pt x="2639735" y="0"/>
                        </a:cubicBezTo>
                        <a:cubicBezTo>
                          <a:pt x="2808256" y="889"/>
                          <a:pt x="3161156" y="29119"/>
                          <a:pt x="3332578" y="0"/>
                        </a:cubicBezTo>
                        <a:cubicBezTo>
                          <a:pt x="3504000" y="-29119"/>
                          <a:pt x="3660948" y="-1361"/>
                          <a:pt x="3789855" y="0"/>
                        </a:cubicBezTo>
                        <a:cubicBezTo>
                          <a:pt x="3918762" y="1361"/>
                          <a:pt x="4261711" y="24342"/>
                          <a:pt x="4600482" y="0"/>
                        </a:cubicBezTo>
                        <a:cubicBezTo>
                          <a:pt x="4939253" y="-24342"/>
                          <a:pt x="4826214" y="-8564"/>
                          <a:pt x="4939976" y="0"/>
                        </a:cubicBezTo>
                        <a:cubicBezTo>
                          <a:pt x="5053738" y="8564"/>
                          <a:pt x="5395582" y="-28320"/>
                          <a:pt x="5515036" y="0"/>
                        </a:cubicBezTo>
                        <a:cubicBezTo>
                          <a:pt x="5634490" y="28320"/>
                          <a:pt x="6064156" y="18528"/>
                          <a:pt x="6207880" y="0"/>
                        </a:cubicBezTo>
                        <a:cubicBezTo>
                          <a:pt x="6351604" y="-18528"/>
                          <a:pt x="6383263" y="10416"/>
                          <a:pt x="6547373" y="0"/>
                        </a:cubicBezTo>
                        <a:cubicBezTo>
                          <a:pt x="6711483" y="-10416"/>
                          <a:pt x="6984830" y="-8421"/>
                          <a:pt x="7122433" y="0"/>
                        </a:cubicBezTo>
                        <a:cubicBezTo>
                          <a:pt x="7260036" y="8421"/>
                          <a:pt x="7372869" y="-5303"/>
                          <a:pt x="7579710" y="0"/>
                        </a:cubicBezTo>
                        <a:cubicBezTo>
                          <a:pt x="7786551" y="5303"/>
                          <a:pt x="8209537" y="-1750"/>
                          <a:pt x="8390337" y="0"/>
                        </a:cubicBezTo>
                        <a:cubicBezTo>
                          <a:pt x="8571137" y="1750"/>
                          <a:pt x="8706806" y="21210"/>
                          <a:pt x="8847614" y="0"/>
                        </a:cubicBezTo>
                        <a:cubicBezTo>
                          <a:pt x="8988422" y="-21210"/>
                          <a:pt x="9261330" y="1280"/>
                          <a:pt x="9540458" y="0"/>
                        </a:cubicBezTo>
                        <a:cubicBezTo>
                          <a:pt x="9819586" y="-1280"/>
                          <a:pt x="10044190" y="26982"/>
                          <a:pt x="10351085" y="0"/>
                        </a:cubicBezTo>
                        <a:cubicBezTo>
                          <a:pt x="10657980" y="-26982"/>
                          <a:pt x="11398768" y="27898"/>
                          <a:pt x="11778343" y="0"/>
                        </a:cubicBezTo>
                        <a:cubicBezTo>
                          <a:pt x="11758905" y="221419"/>
                          <a:pt x="11793954" y="420650"/>
                          <a:pt x="11778343" y="558250"/>
                        </a:cubicBezTo>
                        <a:cubicBezTo>
                          <a:pt x="11762733" y="695850"/>
                          <a:pt x="11806856" y="1046731"/>
                          <a:pt x="11778343" y="1242557"/>
                        </a:cubicBezTo>
                        <a:cubicBezTo>
                          <a:pt x="11749830" y="1438383"/>
                          <a:pt x="11795971" y="1648443"/>
                          <a:pt x="11778343" y="1926864"/>
                        </a:cubicBezTo>
                        <a:cubicBezTo>
                          <a:pt x="11760715" y="2205285"/>
                          <a:pt x="11773322" y="2280340"/>
                          <a:pt x="11778343" y="2443096"/>
                        </a:cubicBezTo>
                        <a:cubicBezTo>
                          <a:pt x="11783364" y="2605852"/>
                          <a:pt x="11795218" y="2682434"/>
                          <a:pt x="11778343" y="2917309"/>
                        </a:cubicBezTo>
                        <a:cubicBezTo>
                          <a:pt x="11761468" y="3152184"/>
                          <a:pt x="11798952" y="3365599"/>
                          <a:pt x="11778343" y="3601616"/>
                        </a:cubicBezTo>
                        <a:cubicBezTo>
                          <a:pt x="11757734" y="3837633"/>
                          <a:pt x="11758328" y="3971600"/>
                          <a:pt x="11778343" y="4201885"/>
                        </a:cubicBezTo>
                        <a:cubicBezTo>
                          <a:pt x="11614696" y="4230614"/>
                          <a:pt x="11445987" y="4202110"/>
                          <a:pt x="11203283" y="4201885"/>
                        </a:cubicBezTo>
                        <a:cubicBezTo>
                          <a:pt x="10960579" y="4201660"/>
                          <a:pt x="11006681" y="4214884"/>
                          <a:pt x="10863789" y="4201885"/>
                        </a:cubicBezTo>
                        <a:cubicBezTo>
                          <a:pt x="10720897" y="4188886"/>
                          <a:pt x="10443695" y="4194391"/>
                          <a:pt x="10288729" y="4201885"/>
                        </a:cubicBezTo>
                        <a:cubicBezTo>
                          <a:pt x="10133763" y="4209379"/>
                          <a:pt x="9765668" y="4209747"/>
                          <a:pt x="9478102" y="4201885"/>
                        </a:cubicBezTo>
                        <a:cubicBezTo>
                          <a:pt x="9190536" y="4194023"/>
                          <a:pt x="9080005" y="4206900"/>
                          <a:pt x="8903042" y="4201885"/>
                        </a:cubicBezTo>
                        <a:cubicBezTo>
                          <a:pt x="8726079" y="4196870"/>
                          <a:pt x="8485731" y="4177892"/>
                          <a:pt x="8327981" y="4201885"/>
                        </a:cubicBezTo>
                        <a:cubicBezTo>
                          <a:pt x="8170231" y="4225878"/>
                          <a:pt x="8028751" y="4188692"/>
                          <a:pt x="7870704" y="4201885"/>
                        </a:cubicBezTo>
                        <a:cubicBezTo>
                          <a:pt x="7712657" y="4215078"/>
                          <a:pt x="7421164" y="4210305"/>
                          <a:pt x="7177861" y="4201885"/>
                        </a:cubicBezTo>
                        <a:cubicBezTo>
                          <a:pt x="6934558" y="4193465"/>
                          <a:pt x="6771017" y="4202857"/>
                          <a:pt x="6602801" y="4201885"/>
                        </a:cubicBezTo>
                        <a:cubicBezTo>
                          <a:pt x="6434585" y="4200913"/>
                          <a:pt x="6235035" y="4181720"/>
                          <a:pt x="6027740" y="4201885"/>
                        </a:cubicBezTo>
                        <a:cubicBezTo>
                          <a:pt x="5820445" y="4222050"/>
                          <a:pt x="5796120" y="4224255"/>
                          <a:pt x="5570463" y="4201885"/>
                        </a:cubicBezTo>
                        <a:cubicBezTo>
                          <a:pt x="5344806" y="4179515"/>
                          <a:pt x="5252643" y="4207902"/>
                          <a:pt x="5113187" y="4201885"/>
                        </a:cubicBezTo>
                        <a:cubicBezTo>
                          <a:pt x="4973731" y="4195868"/>
                          <a:pt x="4754989" y="4216717"/>
                          <a:pt x="4420343" y="4201885"/>
                        </a:cubicBezTo>
                        <a:cubicBezTo>
                          <a:pt x="4085697" y="4187053"/>
                          <a:pt x="4185150" y="4195496"/>
                          <a:pt x="4080849" y="4201885"/>
                        </a:cubicBezTo>
                        <a:cubicBezTo>
                          <a:pt x="3976548" y="4208274"/>
                          <a:pt x="3850100" y="4197063"/>
                          <a:pt x="3741356" y="4201885"/>
                        </a:cubicBezTo>
                        <a:cubicBezTo>
                          <a:pt x="3632612" y="4206707"/>
                          <a:pt x="3064743" y="4226330"/>
                          <a:pt x="2812945" y="4201885"/>
                        </a:cubicBezTo>
                        <a:cubicBezTo>
                          <a:pt x="2561147" y="4177440"/>
                          <a:pt x="2323446" y="4187387"/>
                          <a:pt x="2120102" y="4201885"/>
                        </a:cubicBezTo>
                        <a:cubicBezTo>
                          <a:pt x="1916758" y="4216383"/>
                          <a:pt x="1610999" y="4235841"/>
                          <a:pt x="1309475" y="4201885"/>
                        </a:cubicBezTo>
                        <a:cubicBezTo>
                          <a:pt x="1007951" y="4167929"/>
                          <a:pt x="1078321" y="4215264"/>
                          <a:pt x="969981" y="4201885"/>
                        </a:cubicBezTo>
                        <a:cubicBezTo>
                          <a:pt x="861641" y="4188506"/>
                          <a:pt x="312121" y="4208404"/>
                          <a:pt x="0" y="4201885"/>
                        </a:cubicBezTo>
                        <a:cubicBezTo>
                          <a:pt x="28410" y="3975098"/>
                          <a:pt x="-12129" y="3829075"/>
                          <a:pt x="0" y="3601616"/>
                        </a:cubicBezTo>
                        <a:cubicBezTo>
                          <a:pt x="12129" y="3374157"/>
                          <a:pt x="21793" y="3211119"/>
                          <a:pt x="0" y="3043365"/>
                        </a:cubicBezTo>
                        <a:cubicBezTo>
                          <a:pt x="-21793" y="2875611"/>
                          <a:pt x="12559" y="2663593"/>
                          <a:pt x="0" y="2359058"/>
                        </a:cubicBezTo>
                        <a:cubicBezTo>
                          <a:pt x="-12559" y="2054523"/>
                          <a:pt x="-23651" y="1879443"/>
                          <a:pt x="0" y="1758789"/>
                        </a:cubicBezTo>
                        <a:cubicBezTo>
                          <a:pt x="23651" y="1638135"/>
                          <a:pt x="32880" y="1394215"/>
                          <a:pt x="0" y="1074482"/>
                        </a:cubicBezTo>
                        <a:cubicBezTo>
                          <a:pt x="-32880" y="754749"/>
                          <a:pt x="-15723" y="530918"/>
                          <a:pt x="0" y="0"/>
                        </a:cubicBezTo>
                        <a:close/>
                      </a:path>
                      <a:path w="11778343" h="4201885" stroke="0" extrusionOk="0">
                        <a:moveTo>
                          <a:pt x="0" y="0"/>
                        </a:moveTo>
                        <a:cubicBezTo>
                          <a:pt x="115024" y="-3430"/>
                          <a:pt x="268312" y="8915"/>
                          <a:pt x="339493" y="0"/>
                        </a:cubicBezTo>
                        <a:cubicBezTo>
                          <a:pt x="410674" y="-8915"/>
                          <a:pt x="770993" y="-28446"/>
                          <a:pt x="914554" y="0"/>
                        </a:cubicBezTo>
                        <a:cubicBezTo>
                          <a:pt x="1058115" y="28446"/>
                          <a:pt x="1354645" y="23439"/>
                          <a:pt x="1725181" y="0"/>
                        </a:cubicBezTo>
                        <a:cubicBezTo>
                          <a:pt x="2095717" y="-23439"/>
                          <a:pt x="2039596" y="-7682"/>
                          <a:pt x="2182458" y="0"/>
                        </a:cubicBezTo>
                        <a:cubicBezTo>
                          <a:pt x="2325320" y="7682"/>
                          <a:pt x="2537873" y="16051"/>
                          <a:pt x="2875301" y="0"/>
                        </a:cubicBezTo>
                        <a:cubicBezTo>
                          <a:pt x="3212729" y="-16051"/>
                          <a:pt x="3311672" y="-19424"/>
                          <a:pt x="3685929" y="0"/>
                        </a:cubicBezTo>
                        <a:cubicBezTo>
                          <a:pt x="4060186" y="19424"/>
                          <a:pt x="4353073" y="-29108"/>
                          <a:pt x="4614339" y="0"/>
                        </a:cubicBezTo>
                        <a:cubicBezTo>
                          <a:pt x="4875605" y="29108"/>
                          <a:pt x="5325183" y="-29386"/>
                          <a:pt x="5542750" y="0"/>
                        </a:cubicBezTo>
                        <a:cubicBezTo>
                          <a:pt x="5760317" y="29386"/>
                          <a:pt x="6266880" y="-28596"/>
                          <a:pt x="6471160" y="0"/>
                        </a:cubicBezTo>
                        <a:cubicBezTo>
                          <a:pt x="6675440" y="28596"/>
                          <a:pt x="6798741" y="-20113"/>
                          <a:pt x="6928437" y="0"/>
                        </a:cubicBezTo>
                        <a:cubicBezTo>
                          <a:pt x="7058133" y="20113"/>
                          <a:pt x="7455662" y="6393"/>
                          <a:pt x="7739064" y="0"/>
                        </a:cubicBezTo>
                        <a:cubicBezTo>
                          <a:pt x="8022466" y="-6393"/>
                          <a:pt x="8077998" y="20603"/>
                          <a:pt x="8196341" y="0"/>
                        </a:cubicBezTo>
                        <a:cubicBezTo>
                          <a:pt x="8314684" y="-20603"/>
                          <a:pt x="8482345" y="2193"/>
                          <a:pt x="8653618" y="0"/>
                        </a:cubicBezTo>
                        <a:cubicBezTo>
                          <a:pt x="8824891" y="-2193"/>
                          <a:pt x="9239559" y="-42369"/>
                          <a:pt x="9582028" y="0"/>
                        </a:cubicBezTo>
                        <a:cubicBezTo>
                          <a:pt x="9924497" y="42369"/>
                          <a:pt x="9897822" y="18168"/>
                          <a:pt x="10039305" y="0"/>
                        </a:cubicBezTo>
                        <a:cubicBezTo>
                          <a:pt x="10180788" y="-18168"/>
                          <a:pt x="10308070" y="-9962"/>
                          <a:pt x="10378799" y="0"/>
                        </a:cubicBezTo>
                        <a:cubicBezTo>
                          <a:pt x="10449528" y="9962"/>
                          <a:pt x="10882804" y="-17264"/>
                          <a:pt x="11071642" y="0"/>
                        </a:cubicBezTo>
                        <a:cubicBezTo>
                          <a:pt x="11260480" y="17264"/>
                          <a:pt x="11552237" y="35134"/>
                          <a:pt x="11778343" y="0"/>
                        </a:cubicBezTo>
                        <a:cubicBezTo>
                          <a:pt x="11800569" y="237992"/>
                          <a:pt x="11794031" y="444116"/>
                          <a:pt x="11778343" y="558250"/>
                        </a:cubicBezTo>
                        <a:cubicBezTo>
                          <a:pt x="11762656" y="672384"/>
                          <a:pt x="11763381" y="1004714"/>
                          <a:pt x="11778343" y="1116501"/>
                        </a:cubicBezTo>
                        <a:cubicBezTo>
                          <a:pt x="11793305" y="1228288"/>
                          <a:pt x="11786908" y="1538270"/>
                          <a:pt x="11778343" y="1758789"/>
                        </a:cubicBezTo>
                        <a:cubicBezTo>
                          <a:pt x="11769778" y="1979308"/>
                          <a:pt x="11771710" y="2253052"/>
                          <a:pt x="11778343" y="2443096"/>
                        </a:cubicBezTo>
                        <a:cubicBezTo>
                          <a:pt x="11784976" y="2633140"/>
                          <a:pt x="11763962" y="2830084"/>
                          <a:pt x="11778343" y="3043365"/>
                        </a:cubicBezTo>
                        <a:cubicBezTo>
                          <a:pt x="11792724" y="3256646"/>
                          <a:pt x="11752505" y="3388629"/>
                          <a:pt x="11778343" y="3685653"/>
                        </a:cubicBezTo>
                        <a:cubicBezTo>
                          <a:pt x="11804181" y="3982677"/>
                          <a:pt x="11760128" y="4059848"/>
                          <a:pt x="11778343" y="4201885"/>
                        </a:cubicBezTo>
                        <a:cubicBezTo>
                          <a:pt x="11534764" y="4187011"/>
                          <a:pt x="11268041" y="4219501"/>
                          <a:pt x="10967716" y="4201885"/>
                        </a:cubicBezTo>
                        <a:cubicBezTo>
                          <a:pt x="10667391" y="4184269"/>
                          <a:pt x="10609999" y="4206565"/>
                          <a:pt x="10510439" y="4201885"/>
                        </a:cubicBezTo>
                        <a:cubicBezTo>
                          <a:pt x="10410879" y="4197205"/>
                          <a:pt x="9961248" y="4162688"/>
                          <a:pt x="9699812" y="4201885"/>
                        </a:cubicBezTo>
                        <a:cubicBezTo>
                          <a:pt x="9438376" y="4241082"/>
                          <a:pt x="9117210" y="4229234"/>
                          <a:pt x="8889185" y="4201885"/>
                        </a:cubicBezTo>
                        <a:cubicBezTo>
                          <a:pt x="8661160" y="4174536"/>
                          <a:pt x="8437488" y="4169805"/>
                          <a:pt x="8196341" y="4201885"/>
                        </a:cubicBezTo>
                        <a:cubicBezTo>
                          <a:pt x="7955194" y="4233965"/>
                          <a:pt x="7780169" y="4181533"/>
                          <a:pt x="7621281" y="4201885"/>
                        </a:cubicBezTo>
                        <a:cubicBezTo>
                          <a:pt x="7462393" y="4222237"/>
                          <a:pt x="7054589" y="4185085"/>
                          <a:pt x="6810654" y="4201885"/>
                        </a:cubicBezTo>
                        <a:cubicBezTo>
                          <a:pt x="6566719" y="4218685"/>
                          <a:pt x="6260220" y="4193321"/>
                          <a:pt x="6117810" y="4201885"/>
                        </a:cubicBezTo>
                        <a:cubicBezTo>
                          <a:pt x="5975400" y="4210449"/>
                          <a:pt x="5872949" y="4202835"/>
                          <a:pt x="5778317" y="4201885"/>
                        </a:cubicBezTo>
                        <a:cubicBezTo>
                          <a:pt x="5683685" y="4200935"/>
                          <a:pt x="5117517" y="4188904"/>
                          <a:pt x="4849906" y="4201885"/>
                        </a:cubicBezTo>
                        <a:cubicBezTo>
                          <a:pt x="4582295" y="4214866"/>
                          <a:pt x="4417502" y="4173514"/>
                          <a:pt x="4274846" y="4201885"/>
                        </a:cubicBezTo>
                        <a:cubicBezTo>
                          <a:pt x="4132190" y="4230256"/>
                          <a:pt x="4003700" y="4190897"/>
                          <a:pt x="3935352" y="4201885"/>
                        </a:cubicBezTo>
                        <a:cubicBezTo>
                          <a:pt x="3867004" y="4212873"/>
                          <a:pt x="3581430" y="4187424"/>
                          <a:pt x="3242509" y="4201885"/>
                        </a:cubicBezTo>
                        <a:cubicBezTo>
                          <a:pt x="2903588" y="4216346"/>
                          <a:pt x="2885472" y="4215399"/>
                          <a:pt x="2549665" y="4201885"/>
                        </a:cubicBezTo>
                        <a:cubicBezTo>
                          <a:pt x="2213858" y="4188371"/>
                          <a:pt x="2070974" y="4231012"/>
                          <a:pt x="1856821" y="4201885"/>
                        </a:cubicBezTo>
                        <a:cubicBezTo>
                          <a:pt x="1642668" y="4172758"/>
                          <a:pt x="1367656" y="4191158"/>
                          <a:pt x="1163977" y="4201885"/>
                        </a:cubicBezTo>
                        <a:cubicBezTo>
                          <a:pt x="960298" y="4212612"/>
                          <a:pt x="546150" y="4212663"/>
                          <a:pt x="0" y="4201885"/>
                        </a:cubicBezTo>
                        <a:cubicBezTo>
                          <a:pt x="22145" y="3978216"/>
                          <a:pt x="-19141" y="3783618"/>
                          <a:pt x="0" y="3643635"/>
                        </a:cubicBezTo>
                        <a:cubicBezTo>
                          <a:pt x="19141" y="3503652"/>
                          <a:pt x="-20436" y="3184598"/>
                          <a:pt x="0" y="2959328"/>
                        </a:cubicBezTo>
                        <a:cubicBezTo>
                          <a:pt x="20436" y="2734058"/>
                          <a:pt x="2397" y="2584322"/>
                          <a:pt x="0" y="2401077"/>
                        </a:cubicBezTo>
                        <a:cubicBezTo>
                          <a:pt x="-2397" y="2217832"/>
                          <a:pt x="19848" y="1955804"/>
                          <a:pt x="0" y="1800808"/>
                        </a:cubicBezTo>
                        <a:cubicBezTo>
                          <a:pt x="-19848" y="1645812"/>
                          <a:pt x="10040" y="1477361"/>
                          <a:pt x="0" y="1158520"/>
                        </a:cubicBezTo>
                        <a:cubicBezTo>
                          <a:pt x="-10040" y="839679"/>
                          <a:pt x="-1239" y="808777"/>
                          <a:pt x="0" y="684307"/>
                        </a:cubicBezTo>
                        <a:cubicBezTo>
                          <a:pt x="1239" y="559837"/>
                          <a:pt x="-11148" y="2342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0417B-DF51-D306-ACFE-1BAB994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nstantia" panose="02030602050306030303" pitchFamily="18" charset="0"/>
              </a:rPr>
              <a:t>Data Visualization</a:t>
            </a:r>
            <a:endParaRPr lang="en-IN" dirty="0"/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C5C89CEF-E142-CFEC-1C06-FC932BC91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" t="30323" r="6321" b="2581"/>
          <a:stretch>
            <a:fillRect/>
          </a:stretch>
        </p:blipFill>
        <p:spPr>
          <a:xfrm>
            <a:off x="511630" y="2732314"/>
            <a:ext cx="3533060" cy="1687285"/>
          </a:xfrm>
          <a:prstGeom prst="rect">
            <a:avLst/>
          </a:prstGeom>
        </p:spPr>
      </p:pic>
      <p:pic>
        <p:nvPicPr>
          <p:cNvPr id="6" name="Picture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797893F-FCC9-187A-1606-90E042BB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2"/>
          <a:stretch>
            <a:fillRect/>
          </a:stretch>
        </p:blipFill>
        <p:spPr>
          <a:xfrm>
            <a:off x="4243030" y="2612570"/>
            <a:ext cx="3722915" cy="1807029"/>
          </a:xfrm>
          <a:prstGeom prst="rect">
            <a:avLst/>
          </a:prstGeom>
        </p:spPr>
      </p:pic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DC1A0A9A-33B2-E3F6-9EB3-336340CC3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6" y="2612570"/>
            <a:ext cx="3676974" cy="1820029"/>
          </a:xfrm>
          <a:prstGeom prst="rect">
            <a:avLst/>
          </a:prstGeom>
        </p:spPr>
      </p:pic>
      <p:pic>
        <p:nvPicPr>
          <p:cNvPr id="9" name="Picture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3B6F4098-5F87-43A6-39E8-584F56EB4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031" y="4637312"/>
            <a:ext cx="3722913" cy="1915888"/>
          </a:xfrm>
          <a:prstGeom prst="rect">
            <a:avLst/>
          </a:prstGeom>
        </p:spPr>
      </p:pic>
      <p:pic>
        <p:nvPicPr>
          <p:cNvPr id="11" name="Picture 10" descr="A line graph with green line&#10;&#10;AI-generated content may be incorrect.">
            <a:extLst>
              <a:ext uri="{FF2B5EF4-FFF2-40B4-BE49-F238E27FC236}">
                <a16:creationId xmlns:a16="http://schemas.microsoft.com/office/drawing/2014/main" id="{E64BA606-5463-2B70-2C81-A18D950067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5" y="4637312"/>
            <a:ext cx="3722913" cy="1915888"/>
          </a:xfrm>
          <a:prstGeom prst="rect">
            <a:avLst/>
          </a:prstGeom>
        </p:spPr>
      </p:pic>
      <p:pic>
        <p:nvPicPr>
          <p:cNvPr id="16" name="Picture 15" descr="A screenshot of a graph&#10;&#10;AI-generated content may be incorrect.">
            <a:extLst>
              <a:ext uri="{FF2B5EF4-FFF2-40B4-BE49-F238E27FC236}">
                <a16:creationId xmlns:a16="http://schemas.microsoft.com/office/drawing/2014/main" id="{AF511137-C7D0-9022-3288-DC58730C2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4739035"/>
            <a:ext cx="3533060" cy="168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7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E775-7831-B787-8B02-371FAE6B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ell MT" panose="02020503060305020303" pitchFamily="18" charset="0"/>
              </a:rPr>
              <a:t>Univariate Analysis</a:t>
            </a:r>
            <a:endParaRPr lang="en-IN" dirty="0">
              <a:latin typeface="Constantia" panose="02030602050306030303" pitchFamily="18" charset="0"/>
            </a:endParaRP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AA163DC-D087-652D-9616-15A9A657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8" y="2601686"/>
            <a:ext cx="5676702" cy="4005942"/>
          </a:xfrm>
          <a:prstGeom prst="rect">
            <a:avLst/>
          </a:prstGeom>
        </p:spPr>
      </p:pic>
      <p:pic>
        <p:nvPicPr>
          <p:cNvPr id="4" name="Picture 3" descr="A graph of a computer screen size&#10;&#10;AI-generated content may be incorrect.">
            <a:extLst>
              <a:ext uri="{FF2B5EF4-FFF2-40B4-BE49-F238E27FC236}">
                <a16:creationId xmlns:a16="http://schemas.microsoft.com/office/drawing/2014/main" id="{DEA7576F-AFB0-63E3-84FC-2C22851D1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656" y="2601686"/>
            <a:ext cx="5148944" cy="38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187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1CFDCAA-3B72-4AEB-A760-24B110767872}" vid="{26A8062B-16EA-40C2-9FCE-2E32B97463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469</TotalTime>
  <Words>250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Bell MT</vt:lpstr>
      <vt:lpstr>Constantia</vt:lpstr>
      <vt:lpstr>Gill Sans MT</vt:lpstr>
      <vt:lpstr>Wingdings</vt:lpstr>
      <vt:lpstr>Wingdings 2</vt:lpstr>
      <vt:lpstr>Theme1</vt:lpstr>
      <vt:lpstr> Laptop Price Analysis                   &amp;</vt:lpstr>
      <vt:lpstr>Introduction </vt:lpstr>
      <vt:lpstr>Data Understanding</vt:lpstr>
      <vt:lpstr>Data Cleaning</vt:lpstr>
      <vt:lpstr>Handling Missing Values</vt:lpstr>
      <vt:lpstr>Outlier Handling</vt:lpstr>
      <vt:lpstr>Handling Invalid Values</vt:lpstr>
      <vt:lpstr>Data Visualization</vt:lpstr>
      <vt:lpstr>Univariate Analysis</vt:lpstr>
      <vt:lpstr>Bivariate Analysis </vt:lpstr>
      <vt:lpstr>Multivariate Analysis </vt:lpstr>
      <vt:lpstr>Feature Engineering </vt:lpstr>
      <vt:lpstr>🔑 Key Insights</vt:lpstr>
      <vt:lpstr>📌 Recommendations </vt:lpstr>
      <vt:lpstr>ANY QUESTIONSS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Palanisamy</dc:creator>
  <cp:lastModifiedBy>Ajay Palanisamy</cp:lastModifiedBy>
  <cp:revision>11</cp:revision>
  <dcterms:created xsi:type="dcterms:W3CDTF">2025-09-18T17:44:49Z</dcterms:created>
  <dcterms:modified xsi:type="dcterms:W3CDTF">2025-09-29T10:45:40Z</dcterms:modified>
</cp:coreProperties>
</file>