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1" r:id="rId5"/>
    <p:sldId id="262" r:id="rId6"/>
    <p:sldId id="272" r:id="rId7"/>
    <p:sldId id="273" r:id="rId8"/>
    <p:sldId id="267" r:id="rId9"/>
    <p:sldId id="308" r:id="rId10"/>
    <p:sldId id="309" r:id="rId11"/>
    <p:sldId id="271" r:id="rId12"/>
    <p:sldId id="270" r:id="rId13"/>
    <p:sldId id="268" r:id="rId14"/>
    <p:sldId id="274" r:id="rId15"/>
    <p:sldId id="275" r:id="rId16"/>
    <p:sldId id="276" r:id="rId17"/>
    <p:sldId id="288" r:id="rId18"/>
    <p:sldId id="289" r:id="rId19"/>
    <p:sldId id="290" r:id="rId20"/>
    <p:sldId id="291" r:id="rId21"/>
    <p:sldId id="292" r:id="rId22"/>
    <p:sldId id="293" r:id="rId23"/>
    <p:sldId id="294" r:id="rId24"/>
    <p:sldId id="295" r:id="rId25"/>
    <p:sldId id="305" r:id="rId26"/>
    <p:sldId id="296" r:id="rId27"/>
    <p:sldId id="306" r:id="rId28"/>
    <p:sldId id="307" r:id="rId29"/>
    <p:sldId id="312" r:id="rId30"/>
    <p:sldId id="313" r:id="rId31"/>
    <p:sldId id="310" r:id="rId32"/>
    <p:sldId id="26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786" y="2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BA3C4D-E409-4F43-88D3-632C69241198}"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BA3C4D-E409-4F43-88D3-632C69241198}"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BA3C4D-E409-4F43-88D3-632C69241198}"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A3C4D-E409-4F43-88D3-632C69241198}"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A3C4D-E409-4F43-88D3-632C69241198}"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A3C4D-E409-4F43-88D3-632C69241198}"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A3C4D-E409-4F43-88D3-632C69241198}" type="datetimeFigureOut">
              <a:rPr lang="en-US" smtClean="0"/>
              <a:t>5/3/2023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BF3B6-12C7-43EE-A3E6-BAB7B1D1F1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 y="1373652"/>
            <a:ext cx="9143999" cy="1470025"/>
          </a:xfrm>
        </p:spPr>
        <p:txBody>
          <a:bodyPr>
            <a:noAutofit/>
          </a:bodyPr>
          <a:lstStyle/>
          <a:p>
            <a:r>
              <a:rPr lang="en-US" sz="2400" b="1" dirty="0">
                <a:latin typeface="Times New Roman" panose="02020603050405020304" pitchFamily="18" charset="0"/>
                <a:cs typeface="Times New Roman" panose="02020603050405020304" pitchFamily="18" charset="0"/>
              </a:rPr>
              <a:t>DECENTRALISED SYSTEM OF BANKING FOR FUND RAISING ON ETHEREUM USING BLOCKCHAIN</a:t>
            </a:r>
          </a:p>
        </p:txBody>
      </p:sp>
      <p:sp>
        <p:nvSpPr>
          <p:cNvPr id="4" name="Rectangle 3"/>
          <p:cNvSpPr/>
          <p:nvPr/>
        </p:nvSpPr>
        <p:spPr>
          <a:xfrm>
            <a:off x="-37537" y="3615459"/>
            <a:ext cx="91440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NAVANIP PRIYA </a:t>
            </a:r>
            <a:r>
              <a:rPr lang="en-US" b="1" dirty="0" smtClean="0">
                <a:latin typeface="Times New Roman" panose="02020603050405020304" pitchFamily="18" charset="0"/>
                <a:cs typeface="Times New Roman" panose="02020603050405020304" pitchFamily="18" charset="0"/>
              </a:rPr>
              <a:t>B</a:t>
            </a:r>
            <a:endParaRPr lang="en-IN" b="1" dirty="0">
              <a:latin typeface="Times New Roman" panose="02020603050405020304" pitchFamily="18" charset="0"/>
              <a:cs typeface="Times New Roman" panose="02020603050405020304" pitchFamily="18" charset="0"/>
            </a:endParaRPr>
          </a:p>
        </p:txBody>
      </p:sp>
      <p:sp>
        <p:nvSpPr>
          <p:cNvPr id="6" name="Rectangle 5"/>
          <p:cNvSpPr/>
          <p:nvPr/>
        </p:nvSpPr>
        <p:spPr>
          <a:xfrm>
            <a:off x="-10886" y="3061461"/>
            <a:ext cx="9144000" cy="923330"/>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US" b="1" i="1" dirty="0"/>
              <a:t> </a:t>
            </a:r>
            <a:r>
              <a:rPr lang="en-IN" dirty="0"/>
              <a:t/>
            </a:r>
            <a:br>
              <a:rPr lang="en-IN"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620000" cy="4093428"/>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3.2.7 Approve Request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management of the raised request can </a:t>
            </a:r>
            <a:r>
              <a:rPr lang="en-US" sz="2000" dirty="0" err="1">
                <a:latin typeface="Times New Roman" panose="02020603050405020304" pitchFamily="18" charset="0"/>
                <a:cs typeface="Times New Roman" panose="02020603050405020304" pitchFamily="18" charset="0"/>
              </a:rPr>
              <a:t>finalise</a:t>
            </a:r>
            <a:r>
              <a:rPr lang="en-US" sz="2000" dirty="0">
                <a:latin typeface="Times New Roman" panose="02020603050405020304" pitchFamily="18" charset="0"/>
                <a:cs typeface="Times New Roman" panose="02020603050405020304" pitchFamily="18" charset="0"/>
              </a:rPr>
              <a:t> the request and the transaction takes place from the contract to the vendors if the number of approvals is greater than 50% of the total contributors or donators</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3.2.8 Send requests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contributors have the option to send funds to the smart contract we'll be deploying</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3.2.9 Send Rewards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will lessen fraud and contribute to the delivery of a reliable banking system. There will be a check for each request to move money from a smart contract to a vendor, and the money cannot be spent.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30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istrator\Downloads\Add a little bit of body tex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81000"/>
            <a:ext cx="3733800" cy="5682321"/>
          </a:xfrm>
          <a:prstGeom prst="rect">
            <a:avLst/>
          </a:prstGeom>
          <a:noFill/>
          <a:ln>
            <a:noFill/>
          </a:ln>
        </p:spPr>
      </p:pic>
      <p:sp>
        <p:nvSpPr>
          <p:cNvPr id="3" name="TextBox 2"/>
          <p:cNvSpPr txBox="1"/>
          <p:nvPr/>
        </p:nvSpPr>
        <p:spPr>
          <a:xfrm>
            <a:off x="457200" y="6172200"/>
            <a:ext cx="79248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1. System Design of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roposed System</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7239000" cy="2585323"/>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ADVANTAGES OF PROPOSED SYSTEM</a:t>
            </a:r>
          </a:p>
          <a:p>
            <a:pPr algn="just"/>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Banks can benefit from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with the use of digital currencies. </a:t>
            </a:r>
          </a:p>
          <a:p>
            <a:pPr lvl="1" algn="just"/>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They are now able to accept digital currency to complete a variety of transactions.</a:t>
            </a:r>
          </a:p>
          <a:p>
            <a:pPr lvl="1" algn="just"/>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With cryptocurrency, banks will be able to more easily clear and settle financial trades faster and more securely.</a:t>
            </a:r>
            <a:endParaRPr lang="en-US" dirty="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7696200" cy="4654095"/>
          </a:xfrm>
          <a:prstGeom prst="rect">
            <a:avLst/>
          </a:prstGeom>
        </p:spPr>
        <p:txBody>
          <a:bodyPr wrap="square">
            <a:spAutoFit/>
          </a:bodyPr>
          <a:lstStyle/>
          <a:p>
            <a:pPr algn="ctr">
              <a:lnSpc>
                <a:spcPct val="115000"/>
              </a:lnSpc>
              <a:spcAft>
                <a:spcPts val="75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SYSTEM REQUIREMENT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750"/>
              </a:spcAft>
            </a:pP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75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HARDWARE REQUIREMENT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Processor: Dual Core</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RAM: 4GB</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Hard Disk: 500 GB</a:t>
            </a:r>
          </a:p>
          <a:p>
            <a:pPr marL="285750" indent="-285750">
              <a:lnSpc>
                <a:spcPct val="115000"/>
              </a:lnSpc>
              <a:spcAft>
                <a:spcPts val="750"/>
              </a:spcAft>
              <a:buFont typeface="Arial" panose="020B0604020202020204" pitchFamily="34" charset="0"/>
              <a:buChar char="•"/>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US" sz="1600" dirty="0" smtClean="0">
                <a:latin typeface="Times New Roman" panose="02020603050405020304" pitchFamily="18" charset="0"/>
                <a:cs typeface="Times New Roman" panose="02020603050405020304" pitchFamily="18" charset="0"/>
              </a:rPr>
              <a:t>Mac, Windows, and Linux operating systems</a:t>
            </a:r>
          </a:p>
          <a:p>
            <a:pPr>
              <a:lnSpc>
                <a:spcPct val="115000"/>
              </a:lnSpc>
              <a:spcAft>
                <a:spcPts val="750"/>
              </a:spcAft>
            </a:pP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REQUIREMENT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tabLst>
                <a:tab pos="342900" algn="l"/>
              </a:tabLst>
            </a:pP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MetaMask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tabLst>
                <a:tab pos="3429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Node Package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Manager</a:t>
            </a:r>
          </a:p>
          <a:p>
            <a:pPr marL="285750" indent="-285750">
              <a:lnSpc>
                <a:spcPct val="115000"/>
              </a:lnSpc>
              <a:spcAft>
                <a:spcPts val="750"/>
              </a:spcAft>
              <a:buFont typeface="Arial" panose="020B0604020202020204" pitchFamily="34" charset="0"/>
              <a:buChar char="•"/>
              <a:tabLst>
                <a:tab pos="342900" algn="l"/>
              </a:tabLs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Visual Studio Code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tabLst>
                <a:tab pos="3429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Remix IDE</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6858000" cy="4462760"/>
          </a:xfrm>
          <a:prstGeom prst="rect">
            <a:avLst/>
          </a:prstGeom>
        </p:spPr>
        <p:txBody>
          <a:bodyPr wrap="square">
            <a:spAutoFit/>
          </a:bodyPr>
          <a:lstStyle/>
          <a:p>
            <a:pPr algn="ctr">
              <a:lnSpc>
                <a:spcPct val="200000"/>
              </a:lnSpc>
            </a:pPr>
            <a:r>
              <a:rPr lang="en-US" sz="2200" b="1" dirty="0" smtClean="0">
                <a:latin typeface="Times New Roman" panose="02020603050405020304" pitchFamily="18" charset="0"/>
                <a:cs typeface="Times New Roman" panose="02020603050405020304" pitchFamily="18" charset="0"/>
              </a:rPr>
              <a:t>SYSTEM </a:t>
            </a:r>
            <a:r>
              <a:rPr lang="en-US" sz="2200" b="1" dirty="0">
                <a:latin typeface="Times New Roman" panose="02020603050405020304" pitchFamily="18" charset="0"/>
                <a:cs typeface="Times New Roman" panose="02020603050405020304" pitchFamily="18" charset="0"/>
              </a:rPr>
              <a:t>IMPLEMENTATION</a:t>
            </a:r>
            <a:endParaRPr lang="en-IN" sz="2000" dirty="0">
              <a:latin typeface="Times New Roman" panose="02020603050405020304" pitchFamily="18" charset="0"/>
              <a:cs typeface="Times New Roman" panose="02020603050405020304" pitchFamily="18" charset="0"/>
            </a:endParaRPr>
          </a:p>
          <a:p>
            <a:pPr>
              <a:lnSpc>
                <a:spcPct val="200000"/>
              </a:lnSpc>
            </a:pPr>
            <a:r>
              <a:rPr lang="en-US" sz="2000" dirty="0">
                <a:latin typeface="Times New Roman" panose="02020603050405020304" pitchFamily="18" charset="0"/>
                <a:cs typeface="Times New Roman" panose="02020603050405020304" pitchFamily="18" charset="0"/>
              </a:rPr>
              <a:t>1. Campaign creation</a:t>
            </a:r>
            <a:endParaRPr lang="en-IN" sz="2000" dirty="0">
              <a:latin typeface="Times New Roman" panose="02020603050405020304" pitchFamily="18" charset="0"/>
              <a:cs typeface="Times New Roman" panose="02020603050405020304" pitchFamily="18" charset="0"/>
            </a:endParaRPr>
          </a:p>
          <a:p>
            <a:pPr>
              <a:lnSpc>
                <a:spcPct val="200000"/>
              </a:lnSpc>
            </a:pPr>
            <a:r>
              <a:rPr lang="en-US" sz="2000" dirty="0">
                <a:latin typeface="Times New Roman" panose="02020603050405020304" pitchFamily="18" charset="0"/>
                <a:cs typeface="Times New Roman" panose="02020603050405020304" pitchFamily="18" charset="0"/>
              </a:rPr>
              <a:t>2. Spending Request Module </a:t>
            </a:r>
            <a:endParaRPr lang="en-IN" sz="2000" dirty="0">
              <a:latin typeface="Times New Roman" panose="02020603050405020304" pitchFamily="18" charset="0"/>
              <a:cs typeface="Times New Roman" panose="02020603050405020304" pitchFamily="18" charset="0"/>
            </a:endParaRPr>
          </a:p>
          <a:p>
            <a:pPr>
              <a:lnSpc>
                <a:spcPct val="200000"/>
              </a:lnSpc>
            </a:pPr>
            <a:r>
              <a:rPr lang="en-US" sz="2000" dirty="0">
                <a:latin typeface="Times New Roman" panose="02020603050405020304" pitchFamily="18" charset="0"/>
                <a:cs typeface="Times New Roman" panose="02020603050405020304" pitchFamily="18" charset="0"/>
              </a:rPr>
              <a:t>3. Voting System </a:t>
            </a:r>
            <a:r>
              <a:rPr lang="en-US" sz="2000" dirty="0" smtClean="0">
                <a:latin typeface="Times New Roman" panose="02020603050405020304" pitchFamily="18" charset="0"/>
                <a:cs typeface="Times New Roman" panose="02020603050405020304" pitchFamily="18" charset="0"/>
              </a:rPr>
              <a:t>Module</a:t>
            </a:r>
            <a:endParaRPr lang="en-US" sz="2000" dirty="0">
              <a:latin typeface="Times New Roman" panose="02020603050405020304" pitchFamily="18" charset="0"/>
              <a:cs typeface="Times New Roman" panose="02020603050405020304" pitchFamily="18" charset="0"/>
            </a:endParaRPr>
          </a:p>
          <a:p>
            <a:pPr>
              <a:lnSpc>
                <a:spcPct val="200000"/>
              </a:lnSpc>
            </a:pPr>
            <a:endParaRPr lang="en-US"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7924165" cy="5324535"/>
          </a:xfrm>
          <a:prstGeom prst="rect">
            <a:avLst/>
          </a:prstGeom>
        </p:spPr>
        <p:txBody>
          <a:bodyPr wrap="square">
            <a:spAutoFit/>
          </a:bodyPr>
          <a:lstStyle/>
          <a:p>
            <a:pPr algn="just"/>
            <a:r>
              <a:rPr lang="en-IN" altLang="en-US" sz="2000" b="1"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Campaign Creation </a:t>
            </a:r>
          </a:p>
          <a:p>
            <a:pPr algn="just"/>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Campaign manager creates a new project first by providing the campaign name, decline, and minimal contribution. Then, contributors can browse all of the active campaign on the crowd funding platform and choose any campaign to support for any particular campaign. The contributor must contribute at least the </a:t>
            </a:r>
            <a:r>
              <a:rPr lang="en-US" sz="2000" dirty="0" smtClean="0">
                <a:latin typeface="Times New Roman" panose="02020603050405020304" pitchFamily="18" charset="0"/>
                <a:cs typeface="Times New Roman" panose="02020603050405020304" pitchFamily="18" charset="0"/>
              </a:rPr>
              <a:t>minimum </a:t>
            </a:r>
            <a:r>
              <a:rPr lang="en-US" sz="2000" dirty="0">
                <a:latin typeface="Times New Roman" panose="02020603050405020304" pitchFamily="18" charset="0"/>
                <a:cs typeface="Times New Roman" panose="02020603050405020304" pitchFamily="18" charset="0"/>
              </a:rPr>
              <a:t>amount that the project manager specified when the campaign was founded in order to be </a:t>
            </a:r>
            <a:r>
              <a:rPr lang="en-US" sz="2000" dirty="0" smtClean="0">
                <a:latin typeface="Times New Roman" panose="02020603050405020304" pitchFamily="18" charset="0"/>
                <a:cs typeface="Times New Roman" panose="02020603050405020304" pitchFamily="18" charset="0"/>
              </a:rPr>
              <a:t>recognized </a:t>
            </a:r>
            <a:r>
              <a:rPr lang="en-US" sz="2000" dirty="0">
                <a:latin typeface="Times New Roman" panose="02020603050405020304" pitchFamily="18" charset="0"/>
                <a:cs typeface="Times New Roman" panose="02020603050405020304" pitchFamily="18" charset="0"/>
              </a:rPr>
              <a:t>as contributors. And the campaign managers can use the raised money now that it has been added to their digital wallet.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altLang="en-US" sz="2000" b="1"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Spending Request Module</a:t>
            </a:r>
          </a:p>
          <a:p>
            <a:pPr algn="just"/>
            <a:endParaRPr lang="en-I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 a campaign manager wishes to use funds provided by contributors at this time, they must </a:t>
            </a:r>
            <a:r>
              <a:rPr lang="en-US" sz="2000" dirty="0" err="1">
                <a:latin typeface="Times New Roman" panose="02020603050405020304" pitchFamily="18" charset="0"/>
                <a:cs typeface="Times New Roman" panose="02020603050405020304" pitchFamily="18" charset="0"/>
              </a:rPr>
              <a:t>initate</a:t>
            </a:r>
            <a:r>
              <a:rPr lang="en-US" sz="2000" dirty="0">
                <a:latin typeface="Times New Roman" panose="02020603050405020304" pitchFamily="18" charset="0"/>
                <a:cs typeface="Times New Roman" panose="02020603050405020304" pitchFamily="18" charset="0"/>
              </a:rPr>
              <a:t> a spending request that specifies how the raised funds will be spend, how much money will be used overall, and the address of the vendor who will provide the needed materials.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95400"/>
            <a:ext cx="7853045" cy="2862322"/>
          </a:xfrm>
          <a:prstGeom prst="rect">
            <a:avLst/>
          </a:prstGeom>
        </p:spPr>
        <p:txBody>
          <a:bodyPr wrap="square">
            <a:spAutoFit/>
          </a:bodyPr>
          <a:lstStyle/>
          <a:p>
            <a:pPr algn="just"/>
            <a:r>
              <a:rPr lang="en-IN" altLang="en-US" sz="2000" b="1"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Voting System Module </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Only contributors who have funded in that particular campaign may approve or disapprove the campaign manager’s requests for expenditures since the voting process is set up in that manner. The voting system also makes sure that a contributor cannot vote for the same expenditure request more than once. Therefore, the raised amount is paid only to the vendor so that the user can deliver the utilities requested by the campaign manager if the expenditure request is approved by 50% of the campaign’s </a:t>
            </a:r>
            <a:r>
              <a:rPr lang="en-US" sz="2000" dirty="0" smtClean="0">
                <a:latin typeface="Times New Roman" panose="02020603050405020304" pitchFamily="18" charset="0"/>
                <a:cs typeface="Times New Roman" panose="02020603050405020304" pitchFamily="18" charset="0"/>
              </a:rPr>
              <a:t>contributors.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2209800" y="685800"/>
            <a:ext cx="5080000" cy="368300"/>
          </a:xfrm>
          <a:prstGeom prst="rect">
            <a:avLst/>
          </a:prstGeom>
          <a:noFill/>
          <a:ln w="9525">
            <a:noFill/>
          </a:ln>
        </p:spPr>
        <p:txBody>
          <a:bodyPr>
            <a:spAutoFit/>
          </a:bodyPr>
          <a:lstStyle/>
          <a:p>
            <a:pPr indent="0" algn="ctr"/>
            <a:r>
              <a:rPr lang="en-US" b="1">
                <a:latin typeface="Times New Roman" panose="02020603050405020304" pitchFamily="18" charset="0"/>
              </a:rPr>
              <a:t>RESULT AND DISCUSSIONS</a:t>
            </a:r>
          </a:p>
        </p:txBody>
      </p:sp>
      <p:sp>
        <p:nvSpPr>
          <p:cNvPr id="101" name="Text Box 100"/>
          <p:cNvSpPr txBox="1"/>
          <p:nvPr/>
        </p:nvSpPr>
        <p:spPr>
          <a:xfrm>
            <a:off x="2133600" y="5486400"/>
            <a:ext cx="5080000" cy="460375"/>
          </a:xfrm>
          <a:prstGeom prst="rect">
            <a:avLst/>
          </a:prstGeom>
          <a:noFill/>
          <a:ln w="9525">
            <a:noFill/>
          </a:ln>
        </p:spPr>
        <p:txBody>
          <a:bodyPr>
            <a:spAutoFit/>
          </a:bodyPr>
          <a:lstStyle/>
          <a:p>
            <a:pPr indent="0" algn="ctr"/>
            <a:endParaRPr lang="en-US" sz="1200" b="1">
              <a:latin typeface="Times New Roman" panose="02020603050405020304" pitchFamily="18" charset="0"/>
            </a:endParaRPr>
          </a:p>
          <a:p>
            <a:pPr indent="0" algn="ctr"/>
            <a:r>
              <a:rPr lang="en-US" sz="1200" b="1">
                <a:latin typeface="Times New Roman" panose="02020603050405020304" pitchFamily="18" charset="0"/>
              </a:rPr>
              <a:t>Fig 6.1 List of available campaigns</a:t>
            </a:r>
            <a:endParaRPr lang="en-US"/>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696200" cy="4333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 Box 103"/>
          <p:cNvSpPr txBox="1"/>
          <p:nvPr/>
        </p:nvSpPr>
        <p:spPr>
          <a:xfrm>
            <a:off x="1752600" y="5638800"/>
            <a:ext cx="5080000" cy="275590"/>
          </a:xfrm>
          <a:prstGeom prst="rect">
            <a:avLst/>
          </a:prstGeom>
          <a:noFill/>
          <a:ln w="9525">
            <a:noFill/>
          </a:ln>
        </p:spPr>
        <p:txBody>
          <a:bodyPr>
            <a:spAutoFit/>
          </a:bodyPr>
          <a:lstStyle/>
          <a:p>
            <a:pPr indent="0" algn="ctr"/>
            <a:r>
              <a:rPr lang="en-US" sz="1200" b="1" dirty="0">
                <a:latin typeface="Times New Roman" panose="02020603050405020304" pitchFamily="18" charset="0"/>
              </a:rPr>
              <a:t>Fig 6.2 </a:t>
            </a:r>
            <a:r>
              <a:rPr lang="en-US" sz="1200" b="1" dirty="0" err="1">
                <a:latin typeface="Times New Roman" panose="02020603050405020304" pitchFamily="18" charset="0"/>
              </a:rPr>
              <a:t>MetaMask</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83522" y="1349022"/>
            <a:ext cx="7052945" cy="4267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 Box 104"/>
          <p:cNvSpPr txBox="1"/>
          <p:nvPr/>
        </p:nvSpPr>
        <p:spPr>
          <a:xfrm>
            <a:off x="3113828" y="5638800"/>
            <a:ext cx="5080000" cy="276999"/>
          </a:xfrm>
          <a:prstGeom prst="rect">
            <a:avLst/>
          </a:prstGeom>
          <a:noFill/>
          <a:ln w="9525">
            <a:noFill/>
          </a:ln>
        </p:spPr>
        <p:txBody>
          <a:bodyPr>
            <a:spAutoFit/>
          </a:bodyPr>
          <a:lstStyle/>
          <a:p>
            <a:pPr indent="0"/>
            <a:r>
              <a:rPr lang="en-US" sz="1200" b="1" dirty="0">
                <a:latin typeface="Times New Roman" panose="02020603050405020304" pitchFamily="18" charset="0"/>
                <a:ea typeface="SimSun" panose="02010600030101010101" pitchFamily="2" charset="-122"/>
                <a:cs typeface="Times New Roman" panose="02020603050405020304" pitchFamily="18" charset="0"/>
              </a:rPr>
              <a:t>Fig 6.3 Creating a new Campaign</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481914"/>
            <a:ext cx="7848600" cy="485208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447800"/>
            <a:ext cx="7620000" cy="4114799"/>
          </a:xfrm>
        </p:spPr>
        <p:txBody>
          <a:bodyPr>
            <a:noAutofit/>
          </a:bodyPr>
          <a:lstStyle/>
          <a:p>
            <a:pPr algn="just">
              <a:lnSpc>
                <a:spcPct val="150000"/>
              </a:lnSpc>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To have </a:t>
            </a: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no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control of </a:t>
            </a: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their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raised funds once the contribution have been made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The contributors and the donators have no knowledge of where their donated money is being used at or for.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To make proper use of fund, the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person who started the funding campaign may use the funds for his/her personal needs thereby dissolving the essence of whole fund raising idea. </a:t>
            </a:r>
          </a:p>
          <a:p>
            <a:pPr algn="just">
              <a:lnSpc>
                <a:spcPct val="150000"/>
              </a:lnSpc>
            </a:pPr>
            <a:r>
              <a:rPr lang="en-US" sz="1400" b="0" i="0" dirty="0" smtClean="0">
                <a:effectLst/>
                <a:latin typeface="Times New Roman" panose="02020603050405020304" pitchFamily="18" charset="0"/>
                <a:cs typeface="Times New Roman" panose="02020603050405020304" pitchFamily="18" charset="0"/>
              </a:rPr>
              <a:t>To build a fundraising website accessible to everyone whose working will be transparent</a:t>
            </a:r>
            <a:r>
              <a:rPr lang="en-US" sz="1400" dirty="0" smtClean="0">
                <a:latin typeface="Times New Roman" panose="02020603050405020304" pitchFamily="18" charset="0"/>
                <a:cs typeface="Times New Roman" panose="02020603050405020304" pitchFamily="18" charset="0"/>
              </a:rPr>
              <a:t>. </a:t>
            </a:r>
          </a:p>
          <a:p>
            <a:pPr algn="just">
              <a:lnSpc>
                <a:spcPct val="150000"/>
              </a:lnSpc>
            </a:pPr>
            <a:r>
              <a:rPr lang="en-US" sz="1400" dirty="0" smtClean="0">
                <a:latin typeface="Times New Roman" panose="02020603050405020304" pitchFamily="18" charset="0"/>
                <a:cs typeface="Times New Roman" panose="02020603050405020304" pitchFamily="18" charset="0"/>
              </a:rPr>
              <a:t>To </a:t>
            </a:r>
            <a:r>
              <a:rPr lang="en-US" sz="1400" dirty="0">
                <a:latin typeface="Times New Roman" panose="02020603050405020304" pitchFamily="18" charset="0"/>
                <a:cs typeface="Times New Roman" panose="02020603050405020304" pitchFamily="18" charset="0"/>
              </a:rPr>
              <a:t>create a smart contract that will also feature a spending request creation for efficient use of project funds. </a:t>
            </a:r>
            <a:endParaRPr lang="en-US" sz="1400" dirty="0" smtClean="0">
              <a:latin typeface="Times New Roman" panose="02020603050405020304" pitchFamily="18" charset="0"/>
              <a:cs typeface="Times New Roman" panose="02020603050405020304" pitchFamily="18" charset="0"/>
            </a:endParaRPr>
          </a:p>
          <a:p>
            <a:pPr algn="just">
              <a:lnSpc>
                <a:spcPct val="150000"/>
              </a:lnSpc>
            </a:pPr>
            <a:r>
              <a:rPr lang="en-US" sz="1400" dirty="0" smtClean="0">
                <a:latin typeface="Times New Roman" panose="02020603050405020304" pitchFamily="18" charset="0"/>
                <a:cs typeface="Times New Roman" panose="02020603050405020304" pitchFamily="18" charset="0"/>
              </a:rPr>
              <a:t>To </a:t>
            </a:r>
            <a:r>
              <a:rPr lang="en-US" sz="1400" dirty="0">
                <a:latin typeface="Times New Roman" panose="02020603050405020304" pitchFamily="18" charset="0"/>
                <a:cs typeface="Times New Roman" panose="02020603050405020304" pitchFamily="18" charset="0"/>
              </a:rPr>
              <a:t>construct the voting process and set it up such that only contributors who have invested in that particular project have the ability to approve or reject the project managers’ requests for expenditures. </a:t>
            </a:r>
          </a:p>
          <a:p>
            <a:pPr>
              <a:lnSpc>
                <a:spcPct val="150000"/>
              </a:lnSpc>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 Box 104"/>
          <p:cNvSpPr txBox="1"/>
          <p:nvPr/>
        </p:nvSpPr>
        <p:spPr>
          <a:xfrm>
            <a:off x="1993900" y="5638800"/>
            <a:ext cx="5080000" cy="460375"/>
          </a:xfrm>
          <a:prstGeom prst="rect">
            <a:avLst/>
          </a:prstGeom>
          <a:noFill/>
          <a:ln w="9525">
            <a:noFill/>
          </a:ln>
        </p:spPr>
        <p:txBody>
          <a:bodyPr>
            <a:spAutoFit/>
          </a:bodyPr>
          <a:lstStyle/>
          <a:p>
            <a:pPr indent="0" algn="ctr"/>
            <a:r>
              <a:rPr lang="en-US" sz="1200" b="1" dirty="0">
                <a:latin typeface="Times New Roman" panose="02020603050405020304" pitchFamily="18" charset="0"/>
              </a:rPr>
              <a:t>Fig 6.4 Final </a:t>
            </a:r>
            <a:r>
              <a:rPr lang="en-US" sz="1200" b="1" dirty="0" err="1">
                <a:latin typeface="Times New Roman" panose="02020603050405020304" pitchFamily="18" charset="0"/>
              </a:rPr>
              <a:t>MetaMask</a:t>
            </a:r>
            <a:r>
              <a:rPr lang="en-US" sz="1200" b="1" dirty="0">
                <a:latin typeface="Times New Roman" panose="02020603050405020304" pitchFamily="18" charset="0"/>
              </a:rPr>
              <a:t> confirmation for creating a new campaign as some Gas is used and it is a transaction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2000" y="762000"/>
            <a:ext cx="7772400" cy="4648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 Box 410"/>
          <p:cNvSpPr txBox="1"/>
          <p:nvPr/>
        </p:nvSpPr>
        <p:spPr>
          <a:xfrm>
            <a:off x="1676400" y="5562600"/>
            <a:ext cx="5080000" cy="275590"/>
          </a:xfrm>
          <a:prstGeom prst="rect">
            <a:avLst/>
          </a:prstGeom>
          <a:noFill/>
          <a:ln w="9525">
            <a:noFill/>
          </a:ln>
        </p:spPr>
        <p:txBody>
          <a:bodyPr>
            <a:spAutoFit/>
          </a:bodyPr>
          <a:lstStyle/>
          <a:p>
            <a:pPr indent="0" algn="ctr"/>
            <a:r>
              <a:rPr lang="en-US" sz="1200" b="1">
                <a:latin typeface="Times New Roman" panose="02020603050405020304" pitchFamily="18" charset="0"/>
              </a:rPr>
              <a:t>Fig 6.5 New Campaign created</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4400" y="914400"/>
            <a:ext cx="7162800" cy="4267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 Box 120"/>
          <p:cNvSpPr txBox="1"/>
          <p:nvPr/>
        </p:nvSpPr>
        <p:spPr>
          <a:xfrm>
            <a:off x="1905000" y="5867400"/>
            <a:ext cx="5080000" cy="275590"/>
          </a:xfrm>
          <a:prstGeom prst="rect">
            <a:avLst/>
          </a:prstGeom>
          <a:noFill/>
          <a:ln w="9525">
            <a:noFill/>
          </a:ln>
        </p:spPr>
        <p:txBody>
          <a:bodyPr>
            <a:spAutoFit/>
          </a:bodyPr>
          <a:lstStyle/>
          <a:p>
            <a:pPr indent="0" algn="ctr"/>
            <a:r>
              <a:rPr lang="en-US" sz="1200" b="1" dirty="0">
                <a:latin typeface="Times New Roman" panose="02020603050405020304" pitchFamily="18" charset="0"/>
              </a:rPr>
              <a:t>Fig 6.6 The campaign that we just created</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685800"/>
            <a:ext cx="7620000" cy="48006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 Box 121"/>
          <p:cNvSpPr txBox="1"/>
          <p:nvPr/>
        </p:nvSpPr>
        <p:spPr>
          <a:xfrm>
            <a:off x="2286000" y="5639117"/>
            <a:ext cx="5080000" cy="275590"/>
          </a:xfrm>
          <a:prstGeom prst="rect">
            <a:avLst/>
          </a:prstGeom>
          <a:noFill/>
          <a:ln w="9525">
            <a:noFill/>
          </a:ln>
        </p:spPr>
        <p:txBody>
          <a:bodyPr>
            <a:spAutoFit/>
          </a:bodyPr>
          <a:lstStyle/>
          <a:p>
            <a:pPr indent="0" algn="ctr"/>
            <a:r>
              <a:rPr lang="en-US" sz="1200" b="1">
                <a:latin typeface="Times New Roman" panose="02020603050405020304" pitchFamily="18" charset="0"/>
              </a:rPr>
              <a:t>Fig 6.7 Showing a pre-defined campaign</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609600"/>
            <a:ext cx="7696200" cy="4800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 Box 121"/>
          <p:cNvSpPr txBox="1"/>
          <p:nvPr/>
        </p:nvSpPr>
        <p:spPr>
          <a:xfrm>
            <a:off x="2133600" y="5715000"/>
            <a:ext cx="5080000" cy="275590"/>
          </a:xfrm>
          <a:prstGeom prst="rect">
            <a:avLst/>
          </a:prstGeom>
          <a:noFill/>
          <a:ln w="9525">
            <a:noFill/>
          </a:ln>
        </p:spPr>
        <p:txBody>
          <a:bodyPr>
            <a:spAutoFit/>
          </a:bodyPr>
          <a:lstStyle/>
          <a:p>
            <a:pPr indent="0" algn="ctr"/>
            <a:r>
              <a:rPr lang="en-IN" altLang="en-US" sz="1200" b="1">
                <a:latin typeface="Times New Roman" panose="02020603050405020304" pitchFamily="18" charset="0"/>
              </a:rPr>
              <a:t>F</a:t>
            </a:r>
            <a:r>
              <a:rPr lang="en-US" sz="1200" b="1">
                <a:latin typeface="Times New Roman" panose="02020603050405020304" pitchFamily="18" charset="0"/>
              </a:rPr>
              <a:t>ig 6.8 Contributing to that particular campaign (0.87 ether)</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533400"/>
            <a:ext cx="8001000" cy="4876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71500" y="533400"/>
            <a:ext cx="8001000" cy="4876800"/>
          </a:xfrm>
          <a:prstGeom prst="rect">
            <a:avLst/>
          </a:prstGeom>
        </p:spPr>
      </p:pic>
      <p:sp>
        <p:nvSpPr>
          <p:cNvPr id="3" name="Rectangle 2"/>
          <p:cNvSpPr/>
          <p:nvPr/>
        </p:nvSpPr>
        <p:spPr>
          <a:xfrm>
            <a:off x="152400" y="5638800"/>
            <a:ext cx="8839200" cy="307777"/>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Fig 6.9 Contributing to that particular campaign (0.0001 ether)</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012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 Box 121"/>
          <p:cNvSpPr txBox="1"/>
          <p:nvPr/>
        </p:nvSpPr>
        <p:spPr>
          <a:xfrm>
            <a:off x="1909119" y="5717858"/>
            <a:ext cx="5080000" cy="460375"/>
          </a:xfrm>
          <a:prstGeom prst="rect">
            <a:avLst/>
          </a:prstGeom>
          <a:noFill/>
          <a:ln w="9525">
            <a:noFill/>
          </a:ln>
        </p:spPr>
        <p:txBody>
          <a:bodyPr>
            <a:spAutoFit/>
          </a:bodyPr>
          <a:lstStyle/>
          <a:p>
            <a:pPr indent="0" algn="ctr"/>
            <a:r>
              <a:rPr lang="en-US" sz="1200" b="1" dirty="0">
                <a:latin typeface="Times New Roman" panose="02020603050405020304" pitchFamily="18" charset="0"/>
              </a:rPr>
              <a:t>Fig 6.10 Campaign Balance goes up by </a:t>
            </a:r>
            <a:r>
              <a:rPr lang="en-US" sz="1200" b="1" dirty="0" smtClean="0">
                <a:latin typeface="Times New Roman" panose="02020603050405020304" pitchFamily="18" charset="0"/>
              </a:rPr>
              <a:t>0 </a:t>
            </a:r>
            <a:r>
              <a:rPr lang="en-US" sz="1200" b="1" dirty="0">
                <a:latin typeface="Times New Roman" panose="02020603050405020304" pitchFamily="18" charset="0"/>
              </a:rPr>
              <a:t>ether, reached </a:t>
            </a:r>
            <a:r>
              <a:rPr lang="en-US" sz="1200" b="1" dirty="0" smtClean="0">
                <a:latin typeface="Times New Roman" panose="02020603050405020304" pitchFamily="18" charset="0"/>
              </a:rPr>
              <a:t>0.0001 ether</a:t>
            </a:r>
            <a:r>
              <a:rPr lang="en-US" sz="1200" b="1" dirty="0">
                <a:latin typeface="Times New Roman" panose="02020603050405020304" pitchFamily="18" charset="0"/>
              </a:rPr>
              <a:t>.</a:t>
            </a:r>
            <a:endParaRPr lang="en-US" sz="1200" b="0" dirty="0">
              <a:latin typeface="Times New Roman" panose="02020603050405020304" pitchFamily="18" charset="0"/>
            </a:endParaRPr>
          </a:p>
          <a:p>
            <a:pPr indent="0" algn="ctr"/>
            <a:r>
              <a:rPr lang="en-US" sz="1200" b="0" dirty="0">
                <a:latin typeface="Times New Roman" panose="02020603050405020304" pitchFamily="18" charset="0"/>
              </a:rPr>
              <a:t> </a:t>
            </a:r>
            <a:endParaRPr lang="en-US" dirty="0"/>
          </a:p>
        </p:txBody>
      </p:sp>
      <p:pic>
        <p:nvPicPr>
          <p:cNvPr id="4" name="Picture 3"/>
          <p:cNvPicPr/>
          <p:nvPr/>
        </p:nvPicPr>
        <p:blipFill>
          <a:blip r:embed="rId2"/>
          <a:stretch>
            <a:fillRect/>
          </a:stretch>
        </p:blipFill>
        <p:spPr>
          <a:xfrm>
            <a:off x="685800" y="533400"/>
            <a:ext cx="7696200" cy="5029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38200" y="685800"/>
            <a:ext cx="7848600" cy="4800600"/>
          </a:xfrm>
          <a:prstGeom prst="rect">
            <a:avLst/>
          </a:prstGeom>
        </p:spPr>
      </p:pic>
      <p:sp>
        <p:nvSpPr>
          <p:cNvPr id="3" name="Rectangle 2"/>
          <p:cNvSpPr/>
          <p:nvPr/>
        </p:nvSpPr>
        <p:spPr>
          <a:xfrm>
            <a:off x="3169853" y="5715000"/>
            <a:ext cx="2253887"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Fig </a:t>
            </a:r>
            <a:r>
              <a:rPr lang="en-US" sz="1400" dirty="0" smtClean="0">
                <a:latin typeface="Times New Roman" panose="02020603050405020304" pitchFamily="18" charset="0"/>
                <a:cs typeface="Times New Roman" panose="02020603050405020304" pitchFamily="18" charset="0"/>
              </a:rPr>
              <a:t>6.11 </a:t>
            </a:r>
            <a:r>
              <a:rPr lang="en-US" sz="1400" dirty="0">
                <a:latin typeface="Times New Roman" panose="02020603050405020304" pitchFamily="18" charset="0"/>
                <a:cs typeface="Times New Roman" panose="02020603050405020304" pitchFamily="18" charset="0"/>
              </a:rPr>
              <a:t>Deployed Contracts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43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533400" y="685800"/>
            <a:ext cx="8001000" cy="4800600"/>
          </a:xfrm>
          <a:prstGeom prst="rect">
            <a:avLst/>
          </a:prstGeom>
        </p:spPr>
      </p:pic>
      <p:sp>
        <p:nvSpPr>
          <p:cNvPr id="3" name="Rectangle 2"/>
          <p:cNvSpPr/>
          <p:nvPr/>
        </p:nvSpPr>
        <p:spPr>
          <a:xfrm>
            <a:off x="1828800" y="5791200"/>
            <a:ext cx="5181600" cy="307777"/>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Fig </a:t>
            </a:r>
            <a:r>
              <a:rPr lang="en-US" sz="1400" b="1" dirty="0" smtClean="0">
                <a:latin typeface="Times New Roman" panose="02020603050405020304" pitchFamily="18" charset="0"/>
                <a:cs typeface="Times New Roman" panose="02020603050405020304" pitchFamily="18" charset="0"/>
              </a:rPr>
              <a:t>6.12</a:t>
            </a:r>
            <a:r>
              <a:rPr lang="en-US" sz="1400"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Campaign Smart Contract with different functions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947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5140990"/>
          </a:xfrm>
          <a:prstGeom prst="rect">
            <a:avLst/>
          </a:prstGeom>
        </p:spPr>
      </p:pic>
      <p:sp>
        <p:nvSpPr>
          <p:cNvPr id="2" name="Rectangle 1"/>
          <p:cNvSpPr/>
          <p:nvPr/>
        </p:nvSpPr>
        <p:spPr>
          <a:xfrm>
            <a:off x="1676400" y="6019800"/>
            <a:ext cx="52578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Fig </a:t>
            </a:r>
            <a:r>
              <a:rPr lang="en-US" b="1" dirty="0" smtClean="0">
                <a:latin typeface="Times New Roman" panose="02020603050405020304" pitchFamily="18" charset="0"/>
                <a:cs typeface="Times New Roman" panose="02020603050405020304" pitchFamily="18" charset="0"/>
              </a:rPr>
              <a:t>6.13 </a:t>
            </a:r>
            <a:r>
              <a:rPr lang="en-US" b="1" dirty="0">
                <a:latin typeface="Times New Roman" panose="02020603050405020304" pitchFamily="18" charset="0"/>
                <a:cs typeface="Times New Roman" panose="02020603050405020304" pitchFamily="18" charset="0"/>
              </a:rPr>
              <a:t>Verifying contract using </a:t>
            </a:r>
            <a:r>
              <a:rPr lang="en-US" b="1" dirty="0" err="1">
                <a:latin typeface="Times New Roman" panose="02020603050405020304" pitchFamily="18" charset="0"/>
                <a:cs typeface="Times New Roman" panose="02020603050405020304" pitchFamily="18" charset="0"/>
              </a:rPr>
              <a:t>Goreli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Etherscan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06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053"/>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752600"/>
            <a:ext cx="7315200" cy="4373563"/>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Our </a:t>
            </a:r>
            <a:r>
              <a:rPr lang="en-US" sz="1600" dirty="0" err="1">
                <a:latin typeface="Times New Roman" panose="02020603050405020304" pitchFamily="18" charset="0"/>
                <a:cs typeface="Times New Roman" panose="02020603050405020304" pitchFamily="18" charset="0"/>
              </a:rPr>
              <a:t>decentralised</a:t>
            </a:r>
            <a:r>
              <a:rPr lang="en-US" sz="1600" dirty="0">
                <a:latin typeface="Times New Roman" panose="02020603050405020304" pitchFamily="18" charset="0"/>
                <a:cs typeface="Times New Roman" panose="02020603050405020304" pitchFamily="18" charset="0"/>
              </a:rPr>
              <a:t> application on the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Network uses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technology, and its major goal is to increase transparency.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is used to preserve records of user contributions, which will </a:t>
            </a:r>
            <a:r>
              <a:rPr lang="en-US" sz="1600" dirty="0" err="1">
                <a:latin typeface="Times New Roman" panose="02020603050405020304" pitchFamily="18" charset="0"/>
                <a:cs typeface="Times New Roman" panose="02020603050405020304" pitchFamily="18" charset="0"/>
              </a:rPr>
              <a:t>decentralise</a:t>
            </a:r>
            <a:r>
              <a:rPr lang="en-US" sz="1600" dirty="0">
                <a:latin typeface="Times New Roman" panose="02020603050405020304" pitchFamily="18" charset="0"/>
                <a:cs typeface="Times New Roman" panose="02020603050405020304" pitchFamily="18" charset="0"/>
              </a:rPr>
              <a:t> banking for fund-raising and prevent bank money fraud. All banking transactions will be handled by a single central smart contract. Anyone can use the contract to launch a campaign to raise money for their firm. The contributors have the option to send funds to the smart contract we'll be deploying The campaign creator or manager will then ask the smart contract to generate a request to transfer the necessary amounts to the chosen vendor. Each contributor accepts the created request and any resulting consensus. The manager of the raised request can finalize the request and the transaction takes place from the contract to the vendors if the number of approvals is greater than half of the total contributors or donators. This will lessen fraud and contribute to the delivery of a reliable banking system. There will be a check for each request for the transfer of money from a smart contract to the vendors, and the funds cannot be utilized for one's own requirements.</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144000" cy="5140990"/>
          </a:xfrm>
          <a:prstGeom prst="rect">
            <a:avLst/>
          </a:prstGeom>
        </p:spPr>
      </p:pic>
      <p:sp>
        <p:nvSpPr>
          <p:cNvPr id="3" name="Rectangle 2"/>
          <p:cNvSpPr/>
          <p:nvPr/>
        </p:nvSpPr>
        <p:spPr>
          <a:xfrm>
            <a:off x="1447800" y="6019800"/>
            <a:ext cx="59436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Fig </a:t>
            </a:r>
            <a:r>
              <a:rPr lang="en-US" b="1" dirty="0" smtClean="0">
                <a:latin typeface="Times New Roman" panose="02020603050405020304" pitchFamily="18" charset="0"/>
                <a:cs typeface="Times New Roman" panose="02020603050405020304" pitchFamily="18" charset="0"/>
              </a:rPr>
              <a:t>6.14 </a:t>
            </a:r>
            <a:r>
              <a:rPr lang="en-US" b="1" dirty="0">
                <a:latin typeface="Times New Roman" panose="02020603050405020304" pitchFamily="18" charset="0"/>
                <a:cs typeface="Times New Roman" panose="02020603050405020304" pitchFamily="18" charset="0"/>
              </a:rPr>
              <a:t>Viewing verified contract on </a:t>
            </a:r>
            <a:r>
              <a:rPr lang="en-US" b="1" dirty="0" err="1">
                <a:latin typeface="Times New Roman" panose="02020603050405020304" pitchFamily="18" charset="0"/>
                <a:cs typeface="Times New Roman" panose="02020603050405020304" pitchFamily="18" charset="0"/>
              </a:rPr>
              <a:t>Goreli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Etherscan</a:t>
            </a: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649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 y="22167"/>
            <a:ext cx="9162536" cy="6629401"/>
          </a:xfrm>
          <a:prstGeom prst="rect">
            <a:avLst/>
          </a:prstGeom>
        </p:spPr>
      </p:pic>
    </p:spTree>
    <p:extLst>
      <p:ext uri="{BB962C8B-B14F-4D97-AF65-F5344CB8AC3E}">
        <p14:creationId xmlns:p14="http://schemas.microsoft.com/office/powerpoint/2010/main" val="3751692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8213464" cy="5367716"/>
          </a:xfrm>
          <a:prstGeom prst="rect">
            <a:avLst/>
          </a:prstGeom>
        </p:spPr>
        <p:txBody>
          <a:bodyPr wrap="square">
            <a:spAutoFit/>
          </a:bodyPr>
          <a:lstStyle/>
          <a:p>
            <a:pPr algn="ctr">
              <a:lnSpc>
                <a:spcPct val="115000"/>
              </a:lnSpc>
              <a:spcAft>
                <a:spcPts val="75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REFERENCE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75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marR="137160" indent="-407035">
              <a:lnSpc>
                <a:spcPct val="115000"/>
              </a:lnSpc>
              <a:spcAft>
                <a:spcPts val="750"/>
              </a:spcAf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Sakho, S.,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Jianbiao</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Z.,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Essaf</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 &amp;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Badiss</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Improving banking transactions  using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technology.  In  2019  IEEE  5th  International conference on Computer and Communications (ICCC) IEEE (2019).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marR="137160" indent="-407035" algn="just">
              <a:lnSpc>
                <a:spcPct val="115000"/>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Arantes</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 M.,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D'Almeida</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J. N., Onodera, M. T., Moreno, S. M. D. B. M., &amp;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Almeida,V</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 R. S.  (2018,  July).  Improving the  process  of  lending, monitoring  and evaluating through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Technologies: An  application of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the  Brazilian  Development  Bank  (BNDES).  In  2018  IEEE  International Conference  on Internet  of Things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iThings</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IEEE Green  Computing and Communications (Green Com) and IEEE Cyber, Physical and Social Computing (CPS Com) and IEEE Smart Data (Smart Data) IEEE (2018).</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marR="137160" indent="-407035" algn="just">
              <a:lnSpc>
                <a:spcPct val="115000"/>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indent="-339725">
              <a:lnSpc>
                <a:spcPct val="115000"/>
              </a:lnSpc>
              <a:spcAft>
                <a:spcPts val="75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[3]	Z.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Zhong</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SilkViser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 visual explorer of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-based cryptocurrency transaction data" 2020 IEEE Conference on Visual Analytics Science and Technology (VAST) IEEE (2020).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indent="-339725">
              <a:lnSpc>
                <a:spcPct val="115000"/>
              </a:lnSpc>
              <a:spcAft>
                <a:spcPts val="75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[4]	T.-S. Kang, M.-I.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Joo</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B.-S. Kim, T.-G. Lee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-based lightweight transaction process modeling and development” 2021 23rd International Conference on Advanced Communication Technology (ICACT), IEEE (2021).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indent="-339725">
              <a:lnSpc>
                <a:spcPct val="115000"/>
              </a:lnSpc>
              <a:spcAft>
                <a:spcPts val="75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[5]	P.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Deshmukh</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Kalwaghe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Appa</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Pawar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Decentralised</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freelancing using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ethereum</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2020 International Conference on Communication and Signal Processing (ICCSP), IEEE (2020).</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838200"/>
            <a:ext cx="7696200" cy="4587923"/>
          </a:xfrm>
          <a:prstGeom prst="rect">
            <a:avLst/>
          </a:prstGeom>
        </p:spPr>
        <p:txBody>
          <a:bodyPr wrap="square">
            <a:spAutoFit/>
          </a:bodyPr>
          <a:lstStyle/>
          <a:p>
            <a:pPr algn="ctr">
              <a:lnSpc>
                <a:spcPct val="115000"/>
              </a:lnSpc>
              <a:spcAft>
                <a:spcPts val="75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INTRODUCTION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75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 this part, the term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a:latin typeface="Times New Roman" panose="02020603050405020304" pitchFamily="18" charset="0"/>
                <a:ea typeface="Calibri" panose="020F0502020204030204" pitchFamily="34" charset="0"/>
                <a:cs typeface="Times New Roman" panose="02020603050405020304" pitchFamily="18" charset="0"/>
              </a:rPr>
              <a:t>" is defined and the idea of 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a:latin typeface="Times New Roman" panose="02020603050405020304" pitchFamily="18" charset="0"/>
                <a:ea typeface="Calibri" panose="020F0502020204030204" pitchFamily="34" charset="0"/>
                <a:cs typeface="Times New Roman" panose="02020603050405020304" pitchFamily="18" charset="0"/>
              </a:rPr>
              <a:t> framework" is introduced. Also, it provides a summary of the project's deliverables as described in the block chain framework.</a:t>
            </a:r>
          </a:p>
          <a:p>
            <a:r>
              <a:rPr lang="en-US" b="1" dirty="0" smtClean="0">
                <a:latin typeface="Times New Roman" panose="02020603050405020304" pitchFamily="18" charset="0"/>
                <a:ea typeface="Times New Roman" panose="02020603050405020304" pitchFamily="18" charset="0"/>
              </a:rPr>
              <a:t>OVERVIEW</a:t>
            </a:r>
          </a:p>
          <a:p>
            <a:endParaRPr lang="en-US" b="1" dirty="0">
              <a:latin typeface="Times New Roman" panose="02020603050405020304" pitchFamily="18" charset="0"/>
              <a:ea typeface="Times New Roman" panose="02020603050405020304" pitchFamily="18" charset="0"/>
            </a:endParaRPr>
          </a:p>
          <a:p>
            <a:r>
              <a:rPr lang="en-US" sz="1600" b="1" dirty="0">
                <a:latin typeface="Times New Roman" panose="02020603050405020304" pitchFamily="18" charset="0"/>
                <a:ea typeface="Times New Roman" panose="02020603050405020304" pitchFamily="18" charset="0"/>
              </a:rPr>
              <a:t>Problems with today's fundraising applications like </a:t>
            </a:r>
            <a:r>
              <a:rPr lang="en-US" sz="1600" b="1" dirty="0" err="1">
                <a:latin typeface="Times New Roman" panose="02020603050405020304" pitchFamily="18" charset="0"/>
                <a:ea typeface="Times New Roman" panose="02020603050405020304" pitchFamily="18" charset="0"/>
              </a:rPr>
              <a:t>KickStarter</a:t>
            </a:r>
            <a:r>
              <a:rPr lang="en-US" sz="1600" b="1" dirty="0">
                <a:latin typeface="Times New Roman" panose="02020603050405020304" pitchFamily="18" charset="0"/>
                <a:ea typeface="Times New Roman" panose="02020603050405020304" pitchFamily="18" charset="0"/>
              </a:rPr>
              <a:t> and </a:t>
            </a:r>
            <a:r>
              <a:rPr lang="en-US" sz="1600" b="1" dirty="0" err="1">
                <a:latin typeface="Times New Roman" panose="02020603050405020304" pitchFamily="18" charset="0"/>
                <a:ea typeface="Times New Roman" panose="02020603050405020304" pitchFamily="18" charset="0"/>
              </a:rPr>
              <a:t>Ketto</a:t>
            </a:r>
            <a:r>
              <a:rPr lang="en-US" sz="1600" b="1" dirty="0" smtClean="0">
                <a:latin typeface="Times New Roman" panose="02020603050405020304" pitchFamily="18" charset="0"/>
                <a:ea typeface="Times New Roman" panose="02020603050405020304" pitchFamily="18" charset="0"/>
              </a:rPr>
              <a:t>.</a:t>
            </a:r>
          </a:p>
          <a:p>
            <a:endParaRPr lang="en-US" sz="1600" b="1" dirty="0">
              <a:latin typeface="Times New Roman" panose="02020603050405020304" pitchFamily="18" charset="0"/>
              <a:ea typeface="Times New Roman" panose="02020603050405020304" pitchFamily="18" charset="0"/>
            </a:endParaRPr>
          </a:p>
          <a:p>
            <a:pPr algn="just"/>
            <a:r>
              <a:rPr lang="en-US" sz="1600" dirty="0">
                <a:latin typeface="Times New Roman" panose="02020603050405020304" pitchFamily="18" charset="0"/>
                <a:ea typeface="Times New Roman" panose="02020603050405020304" pitchFamily="18" charset="0"/>
              </a:rPr>
              <a:t>The contributors and the donators have no knowledge of where their donated money is being used at or for. They have no control of their raised funds once the contribution have been made. According to a research, 9% of the projects on </a:t>
            </a:r>
            <a:r>
              <a:rPr lang="en-US" sz="1600" dirty="0" err="1">
                <a:latin typeface="Times New Roman" panose="02020603050405020304" pitchFamily="18" charset="0"/>
                <a:ea typeface="Times New Roman" panose="02020603050405020304" pitchFamily="18" charset="0"/>
              </a:rPr>
              <a:t>KickStarter</a:t>
            </a:r>
            <a:r>
              <a:rPr lang="en-US" sz="1600" dirty="0">
                <a:latin typeface="Times New Roman" panose="02020603050405020304" pitchFamily="18" charset="0"/>
                <a:ea typeface="Times New Roman" panose="02020603050405020304" pitchFamily="18" charset="0"/>
              </a:rPr>
              <a:t> fail to deliver the product. The person who started the funding campaign may use the funds for his/her personal needs thereby dissolving the essence of whole fund raising idea. These are the cases of bank money frauds and to reduce it, the system should be made </a:t>
            </a:r>
            <a:r>
              <a:rPr lang="en-US" sz="1600" dirty="0" err="1">
                <a:latin typeface="Times New Roman" panose="02020603050405020304" pitchFamily="18" charset="0"/>
                <a:ea typeface="Times New Roman" panose="02020603050405020304" pitchFamily="18" charset="0"/>
              </a:rPr>
              <a:t>decentralised</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Blockchain</a:t>
            </a:r>
            <a:r>
              <a:rPr lang="en-US" sz="1600" dirty="0">
                <a:latin typeface="Times New Roman" panose="02020603050405020304" pitchFamily="18" charset="0"/>
                <a:ea typeface="Times New Roman" panose="02020603050405020304" pitchFamily="18" charset="0"/>
              </a:rPr>
              <a:t> with </a:t>
            </a:r>
            <a:r>
              <a:rPr lang="en-US" sz="1600" dirty="0" err="1">
                <a:latin typeface="Times New Roman" panose="02020603050405020304" pitchFamily="18" charset="0"/>
                <a:ea typeface="Times New Roman" panose="02020603050405020304" pitchFamily="18" charset="0"/>
              </a:rPr>
              <a:t>Ethereum</a:t>
            </a:r>
            <a:r>
              <a:rPr lang="en-US" sz="1600" dirty="0">
                <a:latin typeface="Times New Roman" panose="02020603050405020304" pitchFamily="18" charset="0"/>
                <a:ea typeface="Times New Roman" panose="02020603050405020304" pitchFamily="18" charset="0"/>
              </a:rPr>
              <a:t> would not only help in the economy of the nation but also would reduce the flow of money in some hands only.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76638"/>
            <a:ext cx="7697098" cy="385362"/>
          </a:xfrm>
          <a:prstGeom prst="rect">
            <a:avLst/>
          </a:prstGeom>
        </p:spPr>
        <p:txBody>
          <a:bodyPr wrap="square">
            <a:spAutoFit/>
          </a:bodyPr>
          <a:lstStyle/>
          <a:p>
            <a:pPr algn="ctr">
              <a:lnSpc>
                <a:spcPct val="115000"/>
              </a:lnSpc>
              <a:spcAft>
                <a:spcPts val="750"/>
              </a:spcAft>
            </a:pPr>
            <a:r>
              <a:rPr lang="en-US" b="1" dirty="0">
                <a:latin typeface="Times New Roman" panose="02020603050405020304" pitchFamily="18" charset="0"/>
                <a:ea typeface="Calibri" panose="020F0502020204030204" pitchFamily="34" charset="0"/>
                <a:cs typeface="Times New Roman" panose="02020603050405020304" pitchFamily="18" charset="0"/>
              </a:rPr>
              <a:t>LITERATURE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REVIEW</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52400" y="991257"/>
          <a:ext cx="8762552" cy="5566962"/>
        </p:xfrm>
        <a:graphic>
          <a:graphicData uri="http://schemas.openxmlformats.org/drawingml/2006/table">
            <a:tbl>
              <a:tblPr firstRow="1" bandRow="1">
                <a:tableStyleId>{5C22544A-7EE6-4342-B048-85BDC9FD1C3A}</a:tableStyleId>
              </a:tblPr>
              <a:tblGrid>
                <a:gridCol w="1342012"/>
                <a:gridCol w="1973548"/>
                <a:gridCol w="2762967"/>
                <a:gridCol w="2684025"/>
              </a:tblGrid>
              <a:tr h="483798">
                <a:tc>
                  <a:txBody>
                    <a:bodyPr/>
                    <a:lstStyle/>
                    <a:p>
                      <a:pPr algn="just"/>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Title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Propose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Drawback</a:t>
                      </a:r>
                      <a:endParaRPr lang="en-IN" sz="1600" dirty="0">
                        <a:latin typeface="Times New Roman" panose="02020603050405020304" pitchFamily="18" charset="0"/>
                        <a:cs typeface="Times New Roman" panose="02020603050405020304" pitchFamily="18" charset="0"/>
                      </a:endParaRPr>
                    </a:p>
                  </a:txBody>
                  <a:tcPr/>
                </a:tc>
              </a:tr>
              <a:tr h="2171442">
                <a:tc>
                  <a:txBody>
                    <a:bodyPr/>
                    <a:lstStyle/>
                    <a:p>
                      <a:pPr algn="just"/>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Sakho et al., 2019</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Improving Banking Transactions Using </a:t>
                      </a:r>
                      <a:r>
                        <a:rPr lang="en-US" sz="1600" b="1" dirty="0" err="1" smtClean="0">
                          <a:latin typeface="Times New Roman" panose="02020603050405020304" pitchFamily="18" charset="0"/>
                          <a:ea typeface="Calibri" panose="020F0502020204030204" pitchFamily="34" charset="0"/>
                          <a:cs typeface="Times New Roman" panose="02020603050405020304" pitchFamily="18" charset="0"/>
                        </a:rPr>
                        <a:t>Blockchain</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Technology</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This research demonstrates how they developed a storage and bank exchange platform based on a private and confidential </a:t>
                      </a:r>
                      <a:r>
                        <a:rPr lang="en-US" sz="160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The</a:t>
                      </a:r>
                      <a:r>
                        <a:rPr lang="en-IN" sz="16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transaction information was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reprsented</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in textual and tabular forms. Such forms make understanding cryptocurrency transaction mechanisms difficult for novice users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NUsers</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They are also insufficiently informative for experienced users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EUsers</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to recognize advanced transaction information. </a:t>
                      </a:r>
                      <a:endParaRPr lang="en-IN" sz="1600" dirty="0">
                        <a:latin typeface="Times New Roman" panose="02020603050405020304" pitchFamily="18" charset="0"/>
                        <a:cs typeface="Times New Roman" panose="02020603050405020304" pitchFamily="18" charset="0"/>
                      </a:endParaRPr>
                    </a:p>
                  </a:txBody>
                  <a:tcPr/>
                </a:tc>
              </a:tr>
              <a:tr h="2065644">
                <a:tc>
                  <a:txBody>
                    <a:bodyPr/>
                    <a:lstStyle/>
                    <a:p>
                      <a:pPr algn="just"/>
                      <a:r>
                        <a:rPr lang="en-US" sz="1600" b="1" dirty="0" err="1" smtClean="0">
                          <a:latin typeface="Times New Roman" panose="02020603050405020304" pitchFamily="18" charset="0"/>
                          <a:ea typeface="Calibri" panose="020F0502020204030204" pitchFamily="34" charset="0"/>
                          <a:cs typeface="Times New Roman" panose="02020603050405020304" pitchFamily="18" charset="0"/>
                        </a:rPr>
                        <a:t>Arantes</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et al., 2018</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Improving Lending , Monitoring and Evaluating the process</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This paper proposes an improved system for funding , monitoring and analyzing development projects at a Brazilian development bank using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blockchain</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technology . </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There are problems of reaching a fast consensus in a large-scale </a:t>
                      </a:r>
                      <a:r>
                        <a:rPr lang="en-US" sz="16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network, consuming excessive energy for calculation, and storing the entire </a:t>
                      </a:r>
                      <a:r>
                        <a:rPr lang="en-US" sz="16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for verification.</a:t>
                      </a:r>
                      <a:endParaRPr lang="en-IN" sz="16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533400"/>
          <a:ext cx="8839201" cy="5835588"/>
        </p:xfrm>
        <a:graphic>
          <a:graphicData uri="http://schemas.openxmlformats.org/drawingml/2006/table">
            <a:tbl>
              <a:tblPr firstRow="1" bandRow="1">
                <a:tableStyleId>{5C22544A-7EE6-4342-B048-85BDC9FD1C3A}</a:tableStyleId>
              </a:tblPr>
              <a:tblGrid>
                <a:gridCol w="1499508"/>
                <a:gridCol w="1657351"/>
                <a:gridCol w="2845883"/>
                <a:gridCol w="2836459"/>
              </a:tblGrid>
              <a:tr h="621437">
                <a:tc>
                  <a:txBody>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Author</a:t>
                      </a: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Title </a:t>
                      </a: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Propose</a:t>
                      </a: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Drawback</a:t>
                      </a:r>
                      <a:endParaRPr lang="en-IN" sz="1600" dirty="0">
                        <a:solidFill>
                          <a:schemeClr val="bg1"/>
                        </a:solidFill>
                        <a:latin typeface="Times New Roman" panose="02020603050405020304" pitchFamily="18" charset="0"/>
                        <a:cs typeface="Times New Roman" panose="02020603050405020304" pitchFamily="18" charset="0"/>
                      </a:endParaRPr>
                    </a:p>
                  </a:txBody>
                  <a:tcPr/>
                </a:tc>
              </a:tr>
              <a:tr h="2883763">
                <a:tc>
                  <a:txBody>
                    <a:bodyPr/>
                    <a:lstStyle/>
                    <a:p>
                      <a:pPr algn="just"/>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Z. </a:t>
                      </a:r>
                      <a:r>
                        <a:rPr lang="en-US" sz="1600" b="1"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Zhong</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et al., 2020</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b="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visual explorer of </a:t>
                      </a:r>
                      <a:r>
                        <a:rPr lang="en-US" sz="1600" b="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b="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-based cryptocurrency transaction data</a:t>
                      </a:r>
                    </a:p>
                  </a:txBody>
                  <a:tcPr/>
                </a:tc>
                <a:tc>
                  <a:txBody>
                    <a:bodyPr/>
                    <a:lstStyle/>
                    <a:p>
                      <a:pPr algn="just"/>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They created a series of appreciating visualization designs, such as paper ledger-inspired block and </a:t>
                      </a:r>
                      <a:r>
                        <a:rPr lang="en-IN" sz="1600" kern="1200" dirty="0" err="1" smtClean="0">
                          <a:solidFill>
                            <a:schemeClr val="tx1"/>
                          </a:solidFill>
                          <a:effectLst/>
                          <a:latin typeface="Times New Roman" panose="02020603050405020304" pitchFamily="18" charset="0"/>
                          <a:ea typeface="+mn-ea"/>
                          <a:cs typeface="Times New Roman" panose="02020603050405020304" pitchFamily="18" charset="0"/>
                        </a:rPr>
                        <a:t>blockchain</a:t>
                      </a: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 visualizations and ancient copper coin-inspired transaction visualizations, to help users understand cryptocurrency transaction mechanisms and recognize advanced transaction information.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The promises given to donors are frequently not guaranteed by crowd funding techniques, which can be unjust to the contributors, discourage them from participating in the effort, and complicate project management.</a:t>
                      </a:r>
                      <a:endParaRPr lang="en-IN" sz="1600" dirty="0">
                        <a:solidFill>
                          <a:schemeClr val="tx1"/>
                        </a:solidFill>
                        <a:latin typeface="Times New Roman" panose="02020603050405020304" pitchFamily="18" charset="0"/>
                        <a:cs typeface="Times New Roman" panose="02020603050405020304" pitchFamily="18" charset="0"/>
                      </a:endParaRPr>
                    </a:p>
                  </a:txBody>
                  <a:tcPr/>
                </a:tc>
              </a:tr>
              <a:tr h="2330388">
                <a:tc>
                  <a:txBody>
                    <a:bodyPr/>
                    <a:lstStyle/>
                    <a:p>
                      <a:pPr algn="just"/>
                      <a:r>
                        <a:rPr lang="en-US" sz="16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T.-S. Kang</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et al., 2021</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b="0"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6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-based lightweight transaction process modeling and development</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They</a:t>
                      </a:r>
                      <a:r>
                        <a:rPr lang="en-US" sz="1600" baseline="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proposed a lightweight transaction-based </a:t>
                      </a:r>
                      <a:r>
                        <a:rPr lang="en-US" sz="16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application model optimized for areas with weak computing and network resources such as vending machines and </a:t>
                      </a:r>
                      <a:r>
                        <a:rPr lang="en-US" sz="1600" b="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ATMs</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In traditional crowd funding, the whole sum of money is in the hands of the management, and the amount </a:t>
                      </a:r>
                      <a:r>
                        <a:rPr lang="en-US" sz="1600" kern="1200" dirty="0" err="1" smtClean="0">
                          <a:solidFill>
                            <a:schemeClr val="dk1"/>
                          </a:solidFill>
                          <a:effectLst/>
                          <a:latin typeface="Times New Roman" panose="02020603050405020304" pitchFamily="18" charset="0"/>
                          <a:ea typeface="+mn-ea"/>
                          <a:cs typeface="Times New Roman" panose="02020603050405020304" pitchFamily="18" charset="0"/>
                        </a:rPr>
                        <a:t>utilised</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 by the manager is made without regard for the opinions of investors. As a result, there is no guarantee of security in this circumstance. </a:t>
                      </a:r>
                      <a:endParaRPr lang="en-IN" sz="16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47626882"/>
              </p:ext>
            </p:extLst>
          </p:nvPr>
        </p:nvGraphicFramePr>
        <p:xfrm>
          <a:off x="228600" y="990600"/>
          <a:ext cx="8534399" cy="2331720"/>
        </p:xfrm>
        <a:graphic>
          <a:graphicData uri="http://schemas.openxmlformats.org/drawingml/2006/table">
            <a:tbl>
              <a:tblPr firstRow="1" bandRow="1">
                <a:tableStyleId>{5C22544A-7EE6-4342-B048-85BDC9FD1C3A}</a:tableStyleId>
              </a:tblPr>
              <a:tblGrid>
                <a:gridCol w="1524000"/>
                <a:gridCol w="1905000"/>
                <a:gridCol w="2366749"/>
                <a:gridCol w="2738650"/>
              </a:tblGrid>
              <a:tr h="533400">
                <a:tc>
                  <a:txBody>
                    <a:bodyPr/>
                    <a:lstStyle/>
                    <a:p>
                      <a:pPr algn="just"/>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Title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Propose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Drawback</a:t>
                      </a:r>
                      <a:endParaRPr lang="en-IN" sz="1600" dirty="0">
                        <a:latin typeface="Times New Roman" panose="02020603050405020304" pitchFamily="18" charset="0"/>
                        <a:cs typeface="Times New Roman" panose="02020603050405020304" pitchFamily="18" charset="0"/>
                      </a:endParaRPr>
                    </a:p>
                  </a:txBody>
                  <a:tcPr/>
                </a:tc>
              </a:tr>
              <a:tr h="1175077">
                <a:tc>
                  <a:txBody>
                    <a:bodyPr/>
                    <a:lstStyle/>
                    <a:p>
                      <a:pPr algn="just"/>
                      <a:r>
                        <a:rPr lang="en-US" sz="1600" b="1" dirty="0"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P. </a:t>
                      </a:r>
                      <a:r>
                        <a:rPr lang="en-US" sz="1600" b="1" dirty="0" err="1"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Deshmukh</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et al., 2020</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b="0" dirty="0" err="1"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Decentralised</a:t>
                      </a:r>
                      <a:r>
                        <a:rPr lang="en-US" sz="1600" b="0" dirty="0"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 freelancing using </a:t>
                      </a:r>
                      <a:r>
                        <a:rPr lang="en-US" sz="1600" b="0" dirty="0" err="1"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ethereum</a:t>
                      </a:r>
                      <a:r>
                        <a:rPr lang="en-US" sz="1600" b="0" dirty="0"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err="1"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blockchain</a:t>
                      </a:r>
                      <a:endParaRPr lang="en-US" sz="1600" b="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rgbClr val="323232"/>
                          </a:solidFill>
                          <a:latin typeface="Times New Roman" panose="02020603050405020304" pitchFamily="18" charset="0"/>
                          <a:ea typeface="Calibri" panose="020F0502020204030204" pitchFamily="34" charset="0"/>
                          <a:cs typeface="Times New Roman" panose="02020603050405020304" pitchFamily="18" charset="0"/>
                        </a:rPr>
                        <a:t>The proposed system will have peer to peer transaction using cryptocurrency and peer to peer reviews on the distributed ledger of </a:t>
                      </a:r>
                      <a:r>
                        <a:rPr lang="en-US" sz="1600" dirty="0" err="1" smtClean="0">
                          <a:solidFill>
                            <a:srgbClr val="323232"/>
                          </a:solidFill>
                          <a:latin typeface="Times New Roman" panose="02020603050405020304" pitchFamily="18" charset="0"/>
                          <a:ea typeface="Calibri" panose="020F0502020204030204" pitchFamily="34" charset="0"/>
                          <a:cs typeface="Times New Roman" panose="02020603050405020304" pitchFamily="18" charset="0"/>
                        </a:rPr>
                        <a:t>Ethereum</a:t>
                      </a:r>
                      <a:r>
                        <a:rPr lang="en-US" sz="1600" dirty="0" smtClean="0">
                          <a:solidFill>
                            <a:srgbClr val="323232"/>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Security and privacy</a:t>
                      </a:r>
                      <a:r>
                        <a:rPr lang="en-US" sz="1600" baseline="0" dirty="0" smtClean="0">
                          <a:latin typeface="Times New Roman" panose="02020603050405020304" pitchFamily="18" charset="0"/>
                          <a:cs typeface="Times New Roman" panose="02020603050405020304" pitchFamily="18" charset="0"/>
                        </a:rPr>
                        <a:t> measures are not mentioned in this proposed system.</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046" y="762000"/>
            <a:ext cx="8829554" cy="400110"/>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PROPOSED SYSTEM</a:t>
            </a:r>
            <a:endParaRPr lang="en-US" sz="2000" dirty="0"/>
          </a:p>
        </p:txBody>
      </p:sp>
      <p:sp>
        <p:nvSpPr>
          <p:cNvPr id="3" name="Rectangle 2"/>
          <p:cNvSpPr/>
          <p:nvPr/>
        </p:nvSpPr>
        <p:spPr>
          <a:xfrm>
            <a:off x="804923" y="1371600"/>
            <a:ext cx="7543800" cy="5078313"/>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study's design has a solid smart contract that will support with campaign creation and the assignment of metrics like name, description, and minimum donation.</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3.2.1 Promote Campaign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deployment of the campaign instance to the </a:t>
            </a:r>
            <a:r>
              <a:rPr lang="en-US" dirty="0" err="1">
                <a:latin typeface="Times New Roman" panose="02020603050405020304" pitchFamily="18" charset="0"/>
                <a:cs typeface="Times New Roman" panose="02020603050405020304" pitchFamily="18" charset="0"/>
              </a:rPr>
              <a:t>Goreli</a:t>
            </a:r>
            <a:r>
              <a:rPr lang="en-US" dirty="0">
                <a:latin typeface="Times New Roman" panose="02020603050405020304" pitchFamily="18" charset="0"/>
                <a:cs typeface="Times New Roman" panose="02020603050405020304" pitchFamily="18" charset="0"/>
              </a:rPr>
              <a:t> network is done in the campaign factory </a:t>
            </a:r>
            <a:r>
              <a:rPr lang="en-US" dirty="0" smtClean="0">
                <a:latin typeface="Times New Roman" panose="02020603050405020304" pitchFamily="18" charset="0"/>
                <a:cs typeface="Times New Roman" panose="02020603050405020304" pitchFamily="18" charset="0"/>
              </a:rPr>
              <a:t>contract.</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3.2.2 Discover Projects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page that loads when the web application is opened is the campaign page. The campaigns that are now running are shown here, and a new campaign can also be started</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3.2.3 Create campaign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Before a campaign is given a special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address, a new user adding a campaign is asked for a minimum contribution amount. This URL is used for communication between the campaign and the react application. Moreover, </a:t>
            </a:r>
            <a:r>
              <a:rPr lang="en-US" dirty="0" err="1">
                <a:latin typeface="Times New Roman" panose="02020603050405020304" pitchFamily="18" charset="0"/>
                <a:cs typeface="Times New Roman" panose="02020603050405020304" pitchFamily="18" charset="0"/>
              </a:rPr>
              <a:t>msg.sender</a:t>
            </a:r>
            <a:r>
              <a:rPr lang="en-US" dirty="0">
                <a:latin typeface="Times New Roman" panose="02020603050405020304" pitchFamily="18" charset="0"/>
                <a:cs typeface="Times New Roman" panose="02020603050405020304" pitchFamily="18" charset="0"/>
              </a:rPr>
              <a:t> keeps track of any nodes' addresses that invoke clever agreements.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7620000" cy="424731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3.2.4 Add details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campaign manager's address, the minimum contribution, the number of requests the manager has submitted, the number of approvers, and the campaign balance are all listed on this page, which can be accessed by clicking the See Campaign button on the main website. Investments can be voted on by campaign donors</a:t>
            </a:r>
            <a:r>
              <a:rPr lang="en-US"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3.2.5 Back a </a:t>
            </a:r>
            <a:r>
              <a:rPr lang="en-US" b="1" dirty="0" smtClean="0">
                <a:latin typeface="Times New Roman" panose="02020603050405020304" pitchFamily="18" charset="0"/>
                <a:cs typeface="Times New Roman" panose="02020603050405020304" pitchFamily="18" charset="0"/>
              </a:rPr>
              <a:t>Project</a:t>
            </a:r>
          </a:p>
          <a:p>
            <a:r>
              <a:rPr lang="en-US" dirty="0">
                <a:latin typeface="Times New Roman" panose="02020603050405020304" pitchFamily="18" charset="0"/>
                <a:cs typeface="Times New Roman" panose="02020603050405020304" pitchFamily="18" charset="0"/>
              </a:rPr>
              <a:t>The contributors have the option to </a:t>
            </a:r>
            <a:r>
              <a:rPr lang="en-US" dirty="0" smtClean="0">
                <a:latin typeface="Times New Roman" panose="02020603050405020304" pitchFamily="18" charset="0"/>
                <a:cs typeface="Times New Roman" panose="02020603050405020304" pitchFamily="18" charset="0"/>
              </a:rPr>
              <a:t>back </a:t>
            </a:r>
            <a:r>
              <a:rPr lang="en-US" dirty="0">
                <a:latin typeface="Times New Roman" panose="02020603050405020304" pitchFamily="18" charset="0"/>
                <a:cs typeface="Times New Roman" panose="02020603050405020304" pitchFamily="18" charset="0"/>
              </a:rPr>
              <a:t>funds to the smart contract we'll be </a:t>
            </a:r>
            <a:r>
              <a:rPr lang="en-US" dirty="0" smtClean="0">
                <a:latin typeface="Times New Roman" panose="02020603050405020304" pitchFamily="18" charset="0"/>
                <a:cs typeface="Times New Roman" panose="02020603050405020304" pitchFamily="18" charset="0"/>
              </a:rPr>
              <a:t>deploying</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3.2.6 Add Requests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campaign creator or manager will then ask the smart contract to generate a request to transfer the necessary amounts to the chosen vendor. . Each contributor accepts the created request and any resulting consensus.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89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1494</Words>
  <Application>Microsoft Office PowerPoint</Application>
  <PresentationFormat>On-screen Show (4:3)</PresentationFormat>
  <Paragraphs>137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DECENTRALISED SYSTEM OF BANKING FOR FUND RAISING ON ETHEREUM USING BLOCKCHAIN</vt:lpstr>
      <vt:lpstr>OBJECTIVE</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Decentralised System Of Banking For Fund Raising On Ethereum Using Blockchain</dc:title>
  <dc:creator>admin</dc:creator>
  <cp:lastModifiedBy>SRI</cp:lastModifiedBy>
  <cp:revision>73</cp:revision>
  <dcterms:created xsi:type="dcterms:W3CDTF">2022-12-16T09:29:00Z</dcterms:created>
  <dcterms:modified xsi:type="dcterms:W3CDTF">2023-05-03T13:53:54Z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935B0731EAD847518ECC9B6DBA146817</vt:lpwstr>
  </property>
  <property fmtid="{D5CDD505-2E9C-101B-9397-08002B2CF9AE}" pid="3" name="KSOProductBuildVer">
    <vt:lpwstr>1033-11.2.0.11440</vt:lpwstr>
  </property>
</Properties>
</file>