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3" r:id="rId4"/>
  </p:sldMasterIdLst>
  <p:notesMasterIdLst>
    <p:notesMasterId r:id="rId18"/>
  </p:notesMasterIdLst>
  <p:sldIdLst>
    <p:sldId id="367" r:id="rId5"/>
    <p:sldId id="368" r:id="rId6"/>
    <p:sldId id="369" r:id="rId7"/>
    <p:sldId id="370" r:id="rId8"/>
    <p:sldId id="371" r:id="rId9"/>
    <p:sldId id="372" r:id="rId10"/>
    <p:sldId id="373" r:id="rId11"/>
    <p:sldId id="374" r:id="rId12"/>
    <p:sldId id="375" r:id="rId13"/>
    <p:sldId id="376" r:id="rId14"/>
    <p:sldId id="377" r:id="rId15"/>
    <p:sldId id="349" r:id="rId16"/>
    <p:sldId id="348"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C4A0C4-22E1-4D7B-A4CB-2A8C982E3ACA}">
          <p14:sldIdLst>
            <p14:sldId id="367"/>
            <p14:sldId id="368"/>
            <p14:sldId id="369"/>
            <p14:sldId id="370"/>
            <p14:sldId id="371"/>
            <p14:sldId id="372"/>
            <p14:sldId id="373"/>
          </p14:sldIdLst>
        </p14:section>
        <p14:section name="Untitled Section" id="{D5853982-314C-447F-9EDE-51F91DCEFCF9}">
          <p14:sldIdLst>
            <p14:sldId id="374"/>
            <p14:sldId id="375"/>
            <p14:sldId id="376"/>
            <p14:sldId id="377"/>
            <p14:sldId id="349"/>
            <p14:sldId id="348"/>
          </p14:sldIdLst>
        </p14:section>
      </p14:sectionLst>
    </p:ex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64254-4CBD-D120-0766-B088F0F3B8B6}" v="24" dt="2023-12-11T15:26:44.387"/>
    <p1510:client id="{0E592178-F033-D4A4-1C7C-B768D5388035}" v="157" dt="2023-08-16T08:51:23.496"/>
    <p1510:client id="{2A6E1EEA-26FA-3051-5D10-24B2AEE020AD}" v="1" dt="2023-08-09T07:52:16.128"/>
    <p1510:client id="{2E74B55C-EDF1-11E4-F799-DB2F1ADAEF81}" v="111" dt="2023-08-16T12:41:14.092"/>
    <p1510:client id="{43BD51FE-CA02-C116-1802-C481E68FAA5D}" v="22" dt="2023-12-11T06:07:48.779"/>
    <p1510:client id="{4874CBA3-038D-A30C-840F-2D3931F4BB12}" v="53" dt="2023-08-16T11:22:10.777"/>
    <p1510:client id="{5DE36236-E835-673A-13AA-EAFFDFDFFD8D}" v="151" dt="2023-12-11T05:45:52.258"/>
    <p1510:client id="{5F268C87-092A-B364-239A-346E9ACA2C64}" v="377" dt="2023-12-11T13:45:41.877"/>
    <p1510:client id="{6240E5D0-33D0-60B6-5770-43E44B3129F8}" v="24" dt="2023-08-09T18:35:52.707"/>
    <p1510:client id="{6650A404-D67C-24D4-A22C-A8BBCB97859F}" v="1" dt="2023-09-20T09:44:07.072"/>
    <p1510:client id="{6AA2A52F-D81A-04A6-8BCC-09FECCF833E1}" v="1395" dt="2023-12-11T18:07:31.565"/>
    <p1510:client id="{6ADE18C0-BDCD-4490-B773-30BC1950BDE5}" v="31" dt="2023-12-11T13:40:23.991"/>
    <p1510:client id="{6CFF62D5-597A-B795-0ED2-A20E4C06CA37}" v="1" dt="2023-08-14T13:26:42.690"/>
    <p1510:client id="{7E5385B7-2E3B-268E-3287-DDDE77D3C7D3}" v="3" dt="2023-08-29T04:59:28.320"/>
    <p1510:client id="{868F185A-C08C-0D0F-B397-F9731E70CFAC}" v="23" dt="2023-08-09T08:49:05.826"/>
    <p1510:client id="{88871C63-57B2-5A31-CF8A-62D7EA3C5ED9}" v="29" dt="2023-08-16T09:57:05.056"/>
    <p1510:client id="{B0D6019D-EC52-F413-B603-DADF1DBD1B9D}" v="38" dt="2023-12-11T06:04:12.286"/>
    <p1510:client id="{B63EB395-6DD7-2A95-6146-2FC0411CDF51}" v="1" dt="2023-08-12T06:14:01.894"/>
    <p1510:client id="{B686AB05-101B-C7C9-AE00-781548084783}" v="59" dt="2023-08-17T13:30:11.121"/>
    <p1510:client id="{B6A789F4-53EA-1068-2129-2F66495D369D}" v="89" dt="2023-08-11T14:31:42.534"/>
    <p1510:client id="{C2026E8C-3A17-4F44-ADBC-B6195354A8BD}" v="534" dt="2023-12-11T14:26:48.073"/>
    <p1510:client id="{C2D625D5-2DC7-9931-0BF7-65CA507BA636}" v="80" dt="2023-08-14T13:12:20.070"/>
    <p1510:client id="{D5A39A78-B5FE-0130-A130-AD5A24042EF4}" v="57" dt="2023-08-12T05:35:11.040"/>
    <p1510:client id="{E405579D-5227-17FC-7BE4-5830DFD1B09C}" v="4" dt="2023-08-16T12:28:18.022"/>
    <p1510:client id="{E4F21148-893C-6A8F-EB25-B418AB53B3BE}" v="1" dt="2023-08-16T03:10:07.207"/>
    <p1510:client id="{E5BD6778-CC05-4FA5-BA5F-48C6A9DB7231}" v="1" dt="2023-12-11T05:41:14.502"/>
    <p1510:client id="{F435C313-F223-9DCE-4533-5D6185A8BFEC}" v="24" dt="2023-08-16T13:13:45.501"/>
    <p1510:client id="{F54FB580-A04E-E0C6-55E7-46B752432495}" v="139" dt="2023-08-16T11:20:02.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92"/>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12</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13</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ED1C-14BE-E5AF-6189-D42534C3A623}"/>
              </a:ext>
            </a:extLst>
          </p:cNvPr>
          <p:cNvSpPr>
            <a:spLocks noGrp="1"/>
          </p:cNvSpPr>
          <p:nvPr>
            <p:ph type="ctrTitle"/>
          </p:nvPr>
        </p:nvSpPr>
        <p:spPr>
          <a:xfrm>
            <a:off x="1143000" y="841772"/>
            <a:ext cx="6858000" cy="1790700"/>
          </a:xfrm>
        </p:spPr>
        <p:txBody>
          <a:bodyPr anchor="b"/>
          <a:lstStyle>
            <a:lvl1pPr algn="ctr">
              <a:defRPr sz="45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1A73B649-5C23-019B-FD1D-B4E29C31F2CC}"/>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F513E0-15E3-ACB3-97B3-F77C709F6B48}"/>
              </a:ext>
            </a:extLst>
          </p:cNvPr>
          <p:cNvSpPr>
            <a:spLocks noGrp="1"/>
          </p:cNvSpPr>
          <p:nvPr>
            <p:ph type="dt" sz="half" idx="10"/>
          </p:nvPr>
        </p:nvSpPr>
        <p:spPr/>
        <p:txBody>
          <a:bodyPr/>
          <a:lstStyle/>
          <a:p>
            <a:fld id="{81BF06D3-496D-4060-A653-877D7024FA53}" type="datetime1">
              <a:rPr lang="en-IN" smtClean="0"/>
              <a:t>12-12-2023</a:t>
            </a:fld>
            <a:endParaRPr lang="en-US"/>
          </a:p>
        </p:txBody>
      </p:sp>
      <p:sp>
        <p:nvSpPr>
          <p:cNvPr id="5" name="Footer Placeholder 4">
            <a:extLst>
              <a:ext uri="{FF2B5EF4-FFF2-40B4-BE49-F238E27FC236}">
                <a16:creationId xmlns:a16="http://schemas.microsoft.com/office/drawing/2014/main" id="{349D1A42-FD21-8275-D827-500F80846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C0E925-C02D-3C74-DDC7-C67B48F24FEF}"/>
              </a:ext>
            </a:extLst>
          </p:cNvPr>
          <p:cNvSpPr>
            <a:spLocks noGrp="1"/>
          </p:cNvSpPr>
          <p:nvPr>
            <p:ph type="sldNum" sz="quarter" idx="12"/>
          </p:nvPr>
        </p:nvSpPr>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3770578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DFA13-61C6-B579-3064-180736BD61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BAD3AC-5C8E-59DA-8A75-CFC2568870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FF41CF-4E1A-A407-11A1-456FE1EDCCF4}"/>
              </a:ext>
            </a:extLst>
          </p:cNvPr>
          <p:cNvSpPr>
            <a:spLocks noGrp="1"/>
          </p:cNvSpPr>
          <p:nvPr>
            <p:ph type="dt" sz="half" idx="10"/>
          </p:nvPr>
        </p:nvSpPr>
        <p:spPr/>
        <p:txBody>
          <a:bodyPr/>
          <a:lstStyle/>
          <a:p>
            <a:fld id="{4509A250-FF31-4206-8172-F9D3106AACB1}" type="datetimeFigureOut">
              <a:rPr lang="en-US" smtClean="0"/>
              <a:t>12/12/2023</a:t>
            </a:fld>
            <a:endParaRPr lang="en-US" dirty="0"/>
          </a:p>
        </p:txBody>
      </p:sp>
      <p:sp>
        <p:nvSpPr>
          <p:cNvPr id="5" name="Footer Placeholder 4">
            <a:extLst>
              <a:ext uri="{FF2B5EF4-FFF2-40B4-BE49-F238E27FC236}">
                <a16:creationId xmlns:a16="http://schemas.microsoft.com/office/drawing/2014/main" id="{B7AF71A7-9B2A-3C23-7032-A089483513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D71B1F-071D-C297-9601-50D37A25748B}"/>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06706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102A6F-1E1C-35A4-D56D-5AAB704D6469}"/>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DE266A-8DA8-5100-C6D1-96B89B7BBE1D}"/>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EA6FFF-E962-FBD6-DEE5-73BA4DEF09EB}"/>
              </a:ext>
            </a:extLst>
          </p:cNvPr>
          <p:cNvSpPr>
            <a:spLocks noGrp="1"/>
          </p:cNvSpPr>
          <p:nvPr>
            <p:ph type="dt" sz="half" idx="10"/>
          </p:nvPr>
        </p:nvSpPr>
        <p:spPr/>
        <p:txBody>
          <a:bodyPr/>
          <a:lstStyle/>
          <a:p>
            <a:fld id="{4509A250-FF31-4206-8172-F9D3106AACB1}" type="datetimeFigureOut">
              <a:rPr lang="en-US" smtClean="0"/>
              <a:t>12/12/2023</a:t>
            </a:fld>
            <a:endParaRPr lang="en-US" dirty="0"/>
          </a:p>
        </p:txBody>
      </p:sp>
      <p:sp>
        <p:nvSpPr>
          <p:cNvPr id="5" name="Footer Placeholder 4">
            <a:extLst>
              <a:ext uri="{FF2B5EF4-FFF2-40B4-BE49-F238E27FC236}">
                <a16:creationId xmlns:a16="http://schemas.microsoft.com/office/drawing/2014/main" id="{02BC5626-EA3E-390A-4486-1CE742FE24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364F85-5853-E98D-B2B9-F09E08D97953}"/>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079455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90466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FAAFF-D429-3511-3536-D75980389F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8BFBCA-5F0D-83FB-2E99-634ADC768B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A35D7D-5E0C-A600-9B15-85A2308815ED}"/>
              </a:ext>
            </a:extLst>
          </p:cNvPr>
          <p:cNvSpPr>
            <a:spLocks noGrp="1"/>
          </p:cNvSpPr>
          <p:nvPr>
            <p:ph type="dt" sz="half" idx="10"/>
          </p:nvPr>
        </p:nvSpPr>
        <p:spPr/>
        <p:txBody>
          <a:bodyPr/>
          <a:lstStyle/>
          <a:p>
            <a:fld id="{4509A250-FF31-4206-8172-F9D3106AACB1}" type="datetimeFigureOut">
              <a:rPr lang="en-US" smtClean="0"/>
              <a:t>12/12/2023</a:t>
            </a:fld>
            <a:endParaRPr lang="en-US" dirty="0"/>
          </a:p>
        </p:txBody>
      </p:sp>
      <p:sp>
        <p:nvSpPr>
          <p:cNvPr id="5" name="Footer Placeholder 4">
            <a:extLst>
              <a:ext uri="{FF2B5EF4-FFF2-40B4-BE49-F238E27FC236}">
                <a16:creationId xmlns:a16="http://schemas.microsoft.com/office/drawing/2014/main" id="{FCE542D8-235F-8231-71A0-C7877A7932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E55DE0-8771-43CE-FBA0-7EA24DAFEBEF}"/>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656024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061B7-6FD2-1766-306C-3E16F4ABCE11}"/>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08E3C3-2A4A-7E1D-7AE3-AE43D5732080}"/>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E82C17-89FE-8C6B-BE8B-2F4DB6CC2FA3}"/>
              </a:ext>
            </a:extLst>
          </p:cNvPr>
          <p:cNvSpPr>
            <a:spLocks noGrp="1"/>
          </p:cNvSpPr>
          <p:nvPr>
            <p:ph type="dt" sz="half" idx="10"/>
          </p:nvPr>
        </p:nvSpPr>
        <p:spPr/>
        <p:txBody>
          <a:bodyPr/>
          <a:lstStyle/>
          <a:p>
            <a:fld id="{9796027F-7875-4030-9381-8BD8C4F21935}" type="datetimeFigureOut">
              <a:rPr lang="en-US" smtClean="0"/>
              <a:t>12/12/2023</a:t>
            </a:fld>
            <a:endParaRPr lang="en-US" dirty="0"/>
          </a:p>
        </p:txBody>
      </p:sp>
      <p:sp>
        <p:nvSpPr>
          <p:cNvPr id="5" name="Footer Placeholder 4">
            <a:extLst>
              <a:ext uri="{FF2B5EF4-FFF2-40B4-BE49-F238E27FC236}">
                <a16:creationId xmlns:a16="http://schemas.microsoft.com/office/drawing/2014/main" id="{00B1BE24-9D21-9D7B-B440-7358FEC51B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0B32133-6026-16A7-1C12-72ABCD86DE96}"/>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0364091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7C09-5CC4-CA10-F0B3-96AA76A585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394B7C-D2CB-C7D8-E465-9E354F7377F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95C393-D47C-A780-4DC6-798E2663C774}"/>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93DCD9-F097-0587-D323-5407564F40B0}"/>
              </a:ext>
            </a:extLst>
          </p:cNvPr>
          <p:cNvSpPr>
            <a:spLocks noGrp="1"/>
          </p:cNvSpPr>
          <p:nvPr>
            <p:ph type="dt" sz="half" idx="10"/>
          </p:nvPr>
        </p:nvSpPr>
        <p:spPr/>
        <p:txBody>
          <a:bodyPr/>
          <a:lstStyle/>
          <a:p>
            <a:fld id="{9796027F-7875-4030-9381-8BD8C4F21935}" type="datetimeFigureOut">
              <a:rPr lang="en-US" smtClean="0"/>
              <a:t>12/12/2023</a:t>
            </a:fld>
            <a:endParaRPr lang="en-US" dirty="0"/>
          </a:p>
        </p:txBody>
      </p:sp>
      <p:sp>
        <p:nvSpPr>
          <p:cNvPr id="6" name="Footer Placeholder 5">
            <a:extLst>
              <a:ext uri="{FF2B5EF4-FFF2-40B4-BE49-F238E27FC236}">
                <a16:creationId xmlns:a16="http://schemas.microsoft.com/office/drawing/2014/main" id="{A4AA9F54-A097-65F2-1AFA-8EBBA4A9EF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E560104-A4A2-9D91-BE4D-AF72D0BC3BF6}"/>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595138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1EB0A-4DED-5B13-C6CE-522DCDA1A2CF}"/>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4F9984-0391-C00F-5DB5-3A96F86EF89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643CCCF-EC4F-D68D-5AA6-FDE1AD09D2BD}"/>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EFB310-5395-A6B2-C86C-C81D14F8645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7C19D-5938-47AC-267B-831F3A4AE07D}"/>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22F1D6-F824-5223-1B65-8DB940BCA84E}"/>
              </a:ext>
            </a:extLst>
          </p:cNvPr>
          <p:cNvSpPr>
            <a:spLocks noGrp="1"/>
          </p:cNvSpPr>
          <p:nvPr>
            <p:ph type="dt" sz="half" idx="10"/>
          </p:nvPr>
        </p:nvSpPr>
        <p:spPr/>
        <p:txBody>
          <a:bodyPr/>
          <a:lstStyle/>
          <a:p>
            <a:fld id="{9796027F-7875-4030-9381-8BD8C4F21935}" type="datetimeFigureOut">
              <a:rPr lang="en-US" smtClean="0"/>
              <a:t>12/12/2023</a:t>
            </a:fld>
            <a:endParaRPr lang="en-US" dirty="0"/>
          </a:p>
        </p:txBody>
      </p:sp>
      <p:sp>
        <p:nvSpPr>
          <p:cNvPr id="8" name="Footer Placeholder 7">
            <a:extLst>
              <a:ext uri="{FF2B5EF4-FFF2-40B4-BE49-F238E27FC236}">
                <a16:creationId xmlns:a16="http://schemas.microsoft.com/office/drawing/2014/main" id="{CA9B9453-ABA1-4918-9A8E-5283A44DE8A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FFC5EDD-B9C8-D508-46FE-A964ED43B2CC}"/>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74393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E1C0-4D21-A393-60B9-01B2899DA4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3EF957-C7AE-BF10-ED19-EB9AE3AD75F4}"/>
              </a:ext>
            </a:extLst>
          </p:cNvPr>
          <p:cNvSpPr>
            <a:spLocks noGrp="1"/>
          </p:cNvSpPr>
          <p:nvPr>
            <p:ph type="dt" sz="half" idx="10"/>
          </p:nvPr>
        </p:nvSpPr>
        <p:spPr/>
        <p:txBody>
          <a:bodyPr/>
          <a:lstStyle/>
          <a:p>
            <a:fld id="{4509A250-FF31-4206-8172-F9D3106AACB1}" type="datetimeFigureOut">
              <a:rPr lang="en-US" smtClean="0"/>
              <a:t>12/12/2023</a:t>
            </a:fld>
            <a:endParaRPr lang="en-US" dirty="0"/>
          </a:p>
        </p:txBody>
      </p:sp>
      <p:sp>
        <p:nvSpPr>
          <p:cNvPr id="4" name="Footer Placeholder 3">
            <a:extLst>
              <a:ext uri="{FF2B5EF4-FFF2-40B4-BE49-F238E27FC236}">
                <a16:creationId xmlns:a16="http://schemas.microsoft.com/office/drawing/2014/main" id="{150FA4C4-4892-5449-818A-CC4A588883B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CC01E08-1AAD-FF7A-B493-FF3037F96C0E}"/>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211772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560FCB-E58B-7B9C-504E-3A83C8A2AC74}"/>
              </a:ext>
            </a:extLst>
          </p:cNvPr>
          <p:cNvSpPr>
            <a:spLocks noGrp="1"/>
          </p:cNvSpPr>
          <p:nvPr>
            <p:ph type="dt" sz="half" idx="10"/>
          </p:nvPr>
        </p:nvSpPr>
        <p:spPr/>
        <p:txBody>
          <a:bodyPr/>
          <a:lstStyle/>
          <a:p>
            <a:fld id="{4509A250-FF31-4206-8172-F9D3106AACB1}" type="datetimeFigureOut">
              <a:rPr lang="en-US" smtClean="0"/>
              <a:t>12/12/2023</a:t>
            </a:fld>
            <a:endParaRPr lang="en-US" dirty="0"/>
          </a:p>
        </p:txBody>
      </p:sp>
      <p:sp>
        <p:nvSpPr>
          <p:cNvPr id="3" name="Footer Placeholder 2">
            <a:extLst>
              <a:ext uri="{FF2B5EF4-FFF2-40B4-BE49-F238E27FC236}">
                <a16:creationId xmlns:a16="http://schemas.microsoft.com/office/drawing/2014/main" id="{4DC51DD7-D642-A8B7-CE6B-4633B022C6C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D240EBC-13B7-1866-8761-F3B0D1E70DDC}"/>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5556464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CF1C-1FA3-8E55-3B35-05A4B4EA056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3B0AC4-E918-429D-F58D-3225FB93CDF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E4D9DE-C475-065E-8156-EDA3EFF8034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4516C40-4A3C-2940-3B44-457906431C65}"/>
              </a:ext>
            </a:extLst>
          </p:cNvPr>
          <p:cNvSpPr>
            <a:spLocks noGrp="1"/>
          </p:cNvSpPr>
          <p:nvPr>
            <p:ph type="dt" sz="half" idx="10"/>
          </p:nvPr>
        </p:nvSpPr>
        <p:spPr/>
        <p:txBody>
          <a:bodyPr/>
          <a:lstStyle/>
          <a:p>
            <a:fld id="{4509A250-FF31-4206-8172-F9D3106AACB1}" type="datetimeFigureOut">
              <a:rPr lang="en-US" smtClean="0"/>
              <a:t>12/12/2023</a:t>
            </a:fld>
            <a:endParaRPr lang="en-US" dirty="0"/>
          </a:p>
        </p:txBody>
      </p:sp>
      <p:sp>
        <p:nvSpPr>
          <p:cNvPr id="6" name="Footer Placeholder 5">
            <a:extLst>
              <a:ext uri="{FF2B5EF4-FFF2-40B4-BE49-F238E27FC236}">
                <a16:creationId xmlns:a16="http://schemas.microsoft.com/office/drawing/2014/main" id="{5BC68FF1-2527-528B-ED6F-B0B4D247BF3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A570FBC-2DC5-87CB-15B1-4C289CC51C7F}"/>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30825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713AC-A418-14EA-1FDA-8180E3CACD8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214152-1A78-5465-989F-FF89923E063E}"/>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F47D9471-0908-3538-B5B8-CF9B4AEB420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15ED330-CE91-057E-DEEA-E1B6D0AD7494}"/>
              </a:ext>
            </a:extLst>
          </p:cNvPr>
          <p:cNvSpPr>
            <a:spLocks noGrp="1"/>
          </p:cNvSpPr>
          <p:nvPr>
            <p:ph type="dt" sz="half" idx="10"/>
          </p:nvPr>
        </p:nvSpPr>
        <p:spPr/>
        <p:txBody>
          <a:bodyPr/>
          <a:lstStyle/>
          <a:p>
            <a:fld id="{4509A250-FF31-4206-8172-F9D3106AACB1}" type="datetimeFigureOut">
              <a:rPr lang="en-US" smtClean="0"/>
              <a:t>12/12/2023</a:t>
            </a:fld>
            <a:endParaRPr lang="en-US" dirty="0"/>
          </a:p>
        </p:txBody>
      </p:sp>
      <p:sp>
        <p:nvSpPr>
          <p:cNvPr id="6" name="Footer Placeholder 5">
            <a:extLst>
              <a:ext uri="{FF2B5EF4-FFF2-40B4-BE49-F238E27FC236}">
                <a16:creationId xmlns:a16="http://schemas.microsoft.com/office/drawing/2014/main" id="{D6435D2C-7638-D193-B329-A825CBE682F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AC7BDC5-96F0-AA6A-6B7B-CB743070C154}"/>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956132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B6C5E7-DDF4-6AC5-5EB7-23C64E2A811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284597-F4FE-FD21-8809-B82A0EF1EFB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32C99D-EABB-CD4F-E2B8-C464BF0F29B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12/12/2023</a:t>
            </a:fld>
            <a:endParaRPr lang="en-US" dirty="0"/>
          </a:p>
        </p:txBody>
      </p:sp>
      <p:sp>
        <p:nvSpPr>
          <p:cNvPr id="5" name="Footer Placeholder 4">
            <a:extLst>
              <a:ext uri="{FF2B5EF4-FFF2-40B4-BE49-F238E27FC236}">
                <a16:creationId xmlns:a16="http://schemas.microsoft.com/office/drawing/2014/main" id="{EA09A201-A768-2E1F-D414-615708C8223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9B55559-A95C-EC37-83FE-3EBCD9CC10D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
        <p:nvSpPr>
          <p:cNvPr id="7" name="Rectangle 6">
            <a:extLst>
              <a:ext uri="{FF2B5EF4-FFF2-40B4-BE49-F238E27FC236}">
                <a16:creationId xmlns:a16="http://schemas.microsoft.com/office/drawing/2014/main" id="{83B30AE4-FE30-DCB0-AD71-C900323A37E1}"/>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dirty="0"/>
              <a:t>Travelling Website</a:t>
            </a:r>
            <a:endParaRPr lang="en-US" dirty="0"/>
          </a:p>
        </p:txBody>
      </p:sp>
      <p:sp>
        <p:nvSpPr>
          <p:cNvPr id="8" name="Rectangle 7">
            <a:extLst>
              <a:ext uri="{FF2B5EF4-FFF2-40B4-BE49-F238E27FC236}">
                <a16:creationId xmlns:a16="http://schemas.microsoft.com/office/drawing/2014/main" id="{D13D2331-1CEE-0BE7-4270-BDD04CA5945C}"/>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8AAA4B8-5307-B4EB-05CC-F70EB0C2C170}"/>
              </a:ext>
            </a:extLst>
          </p:cNvPr>
          <p:cNvPicPr>
            <a:picLocks noChangeAspect="1"/>
          </p:cNvPicPr>
          <p:nvPr userDrawn="1"/>
        </p:nvPicPr>
        <p:blipFill>
          <a:blip r:embed="rId14"/>
          <a:srcRect/>
          <a:stretch/>
        </p:blipFill>
        <p:spPr>
          <a:xfrm>
            <a:off x="7435308" y="29029"/>
            <a:ext cx="1245494" cy="405088"/>
          </a:xfrm>
          <a:prstGeom prst="rect">
            <a:avLst/>
          </a:prstGeom>
        </p:spPr>
      </p:pic>
      <p:sp>
        <p:nvSpPr>
          <p:cNvPr id="10" name="Rectangle 9">
            <a:extLst>
              <a:ext uri="{FF2B5EF4-FFF2-40B4-BE49-F238E27FC236}">
                <a16:creationId xmlns:a16="http://schemas.microsoft.com/office/drawing/2014/main" id="{4A534747-3693-D5DC-784C-7F550162FCAF}"/>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701987"/>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9567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1062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2032006"/>
            <a:ext cx="6520068" cy="2462213"/>
          </a:xfrm>
          <a:prstGeom prst="rect">
            <a:avLst/>
          </a:prstGeom>
          <a:noFill/>
        </p:spPr>
        <p:txBody>
          <a:bodyPr wrap="square" lIns="91440" tIns="45720" rIns="91440" bIns="45720" anchor="t">
            <a:spAutoFit/>
          </a:bodyPr>
          <a:lstStyle/>
          <a:p>
            <a:pPr algn="ctr"/>
            <a:r>
              <a:rPr lang="en-US" sz="2000" b="1" dirty="0">
                <a:solidFill>
                  <a:srgbClr val="212121"/>
                </a:solidFill>
                <a:latin typeface="Arial" panose="020B0604020202020204" pitchFamily="34" charset="0"/>
                <a:cs typeface="Arial" panose="020B0604020202020204" pitchFamily="34" charset="0"/>
              </a:rPr>
              <a:t>Travelling  – Blog website</a:t>
            </a:r>
          </a:p>
          <a:p>
            <a:r>
              <a:rPr lang="en-US" sz="1400" dirty="0">
                <a:solidFill>
                  <a:srgbClr val="00B0F0"/>
                </a:solidFill>
                <a:latin typeface="Arial" panose="020B0604020202020204" pitchFamily="34" charset="0"/>
                <a:cs typeface="Arial" panose="020B0604020202020204" pitchFamily="34" charset="0"/>
              </a:rPr>
              <a:t>Team Members:</a:t>
            </a:r>
          </a:p>
          <a:p>
            <a:r>
              <a:rPr lang="en-US" sz="1400" b="1" dirty="0">
                <a:solidFill>
                  <a:srgbClr val="00B0F0"/>
                </a:solidFill>
                <a:latin typeface="Arial" panose="020B0604020202020204" pitchFamily="34" charset="0"/>
                <a:cs typeface="Arial" panose="020B0604020202020204" pitchFamily="34" charset="0"/>
              </a:rPr>
              <a:t>Shubham </a:t>
            </a:r>
            <a:r>
              <a:rPr lang="en-US" sz="1400" b="1" dirty="0" err="1">
                <a:solidFill>
                  <a:srgbClr val="00B0F0"/>
                </a:solidFill>
                <a:latin typeface="Arial" panose="020B0604020202020204" pitchFamily="34" charset="0"/>
                <a:cs typeface="Arial" panose="020B0604020202020204" pitchFamily="34" charset="0"/>
              </a:rPr>
              <a:t>sahay</a:t>
            </a:r>
            <a:r>
              <a:rPr lang="en-US" sz="1400" b="1" dirty="0">
                <a:solidFill>
                  <a:srgbClr val="00B0F0"/>
                </a:solidFill>
                <a:latin typeface="Arial" panose="020B0604020202020204" pitchFamily="34" charset="0"/>
                <a:cs typeface="Arial" panose="020B0604020202020204" pitchFamily="34" charset="0"/>
              </a:rPr>
              <a:t>: 2101610130070</a:t>
            </a:r>
            <a:endParaRPr lang="en-US" sz="1400" dirty="0">
              <a:solidFill>
                <a:srgbClr val="00B0F0"/>
              </a:solidFill>
              <a:latin typeface="Arial" panose="020B0604020202020204" pitchFamily="34" charset="0"/>
              <a:cs typeface="Arial" panose="020B0604020202020204" pitchFamily="34" charset="0"/>
            </a:endParaRPr>
          </a:p>
          <a:p>
            <a:r>
              <a:rPr lang="en-US" sz="1400" b="1" dirty="0" err="1">
                <a:solidFill>
                  <a:srgbClr val="00B0F0"/>
                </a:solidFill>
                <a:latin typeface="Arial" panose="020B0604020202020204" pitchFamily="34" charset="0"/>
                <a:cs typeface="Arial" panose="020B0604020202020204" pitchFamily="34" charset="0"/>
              </a:rPr>
              <a:t>Shobit</a:t>
            </a:r>
            <a:r>
              <a:rPr lang="en-US" sz="1400" b="1" dirty="0">
                <a:solidFill>
                  <a:srgbClr val="00B0F0"/>
                </a:solidFill>
                <a:latin typeface="Arial" panose="020B0604020202020204" pitchFamily="34" charset="0"/>
                <a:cs typeface="Arial" panose="020B0604020202020204" pitchFamily="34" charset="0"/>
              </a:rPr>
              <a:t> </a:t>
            </a:r>
            <a:r>
              <a:rPr lang="en-US" sz="1400" b="1" dirty="0" err="1">
                <a:solidFill>
                  <a:srgbClr val="00B0F0"/>
                </a:solidFill>
                <a:latin typeface="Arial" panose="020B0604020202020204" pitchFamily="34" charset="0"/>
                <a:cs typeface="Arial" panose="020B0604020202020204" pitchFamily="34" charset="0"/>
              </a:rPr>
              <a:t>kashyap</a:t>
            </a:r>
            <a:r>
              <a:rPr lang="en-US" sz="1400" b="1" dirty="0">
                <a:solidFill>
                  <a:srgbClr val="00B0F0"/>
                </a:solidFill>
                <a:latin typeface="Arial" panose="020B0604020202020204" pitchFamily="34" charset="0"/>
                <a:cs typeface="Arial" panose="020B0604020202020204" pitchFamily="34" charset="0"/>
              </a:rPr>
              <a:t> : 2101610100207</a:t>
            </a:r>
            <a:endParaRPr lang="en-US" sz="1400" dirty="0">
              <a:solidFill>
                <a:srgbClr val="00B0F0"/>
              </a:solidFill>
              <a:latin typeface="Arial" panose="020B0604020202020204" pitchFamily="34" charset="0"/>
              <a:cs typeface="Arial" panose="020B0604020202020204" pitchFamily="34" charset="0"/>
            </a:endParaRPr>
          </a:p>
          <a:p>
            <a:r>
              <a:rPr lang="en-US" sz="1400" b="1" dirty="0">
                <a:solidFill>
                  <a:srgbClr val="00B0F0"/>
                </a:solidFill>
                <a:latin typeface="Arial" panose="020B0604020202020204" pitchFamily="34" charset="0"/>
                <a:cs typeface="Arial" panose="020B0604020202020204" pitchFamily="34" charset="0"/>
              </a:rPr>
              <a:t>Navanit </a:t>
            </a:r>
            <a:r>
              <a:rPr lang="en-US" sz="1400" b="1" dirty="0" err="1">
                <a:solidFill>
                  <a:srgbClr val="00B0F0"/>
                </a:solidFill>
                <a:latin typeface="Arial" panose="020B0604020202020204" pitchFamily="34" charset="0"/>
                <a:cs typeface="Arial" panose="020B0604020202020204" pitchFamily="34" charset="0"/>
              </a:rPr>
              <a:t>vishwakarma</a:t>
            </a:r>
            <a:r>
              <a:rPr lang="en-US" sz="1400" b="1" dirty="0">
                <a:solidFill>
                  <a:srgbClr val="00B0F0"/>
                </a:solidFill>
                <a:latin typeface="Arial" panose="020B0604020202020204" pitchFamily="34" charset="0"/>
                <a:cs typeface="Arial" panose="020B0604020202020204" pitchFamily="34" charset="0"/>
              </a:rPr>
              <a:t> : 2001610130047</a:t>
            </a:r>
            <a:endParaRPr lang="en-US" sz="1400" dirty="0">
              <a:solidFill>
                <a:srgbClr val="00B0F0"/>
              </a:solidFill>
              <a:latin typeface="Arial" panose="020B0604020202020204" pitchFamily="34" charset="0"/>
              <a:cs typeface="Arial" panose="020B0604020202020204" pitchFamily="34" charset="0"/>
            </a:endParaRPr>
          </a:p>
          <a:p>
            <a:r>
              <a:rPr lang="en-US" sz="1400" b="1" dirty="0">
                <a:solidFill>
                  <a:srgbClr val="00B0F0"/>
                </a:solidFill>
                <a:latin typeface="Arial" panose="020B0604020202020204" pitchFamily="34" charset="0"/>
                <a:cs typeface="Arial" panose="020B0604020202020204" pitchFamily="34" charset="0"/>
              </a:rPr>
              <a:t>Shiv </a:t>
            </a:r>
            <a:r>
              <a:rPr lang="en-US" sz="1400" b="1" dirty="0" err="1">
                <a:solidFill>
                  <a:srgbClr val="00B0F0"/>
                </a:solidFill>
                <a:latin typeface="Arial" panose="020B0604020202020204" pitchFamily="34" charset="0"/>
                <a:cs typeface="Arial" panose="020B0604020202020204" pitchFamily="34" charset="0"/>
              </a:rPr>
              <a:t>shankar</a:t>
            </a:r>
            <a:r>
              <a:rPr lang="en-US" sz="1400" b="1" dirty="0">
                <a:solidFill>
                  <a:srgbClr val="00B0F0"/>
                </a:solidFill>
                <a:latin typeface="Arial" panose="020B0604020202020204" pitchFamily="34" charset="0"/>
                <a:cs typeface="Arial" panose="020B0604020202020204" pitchFamily="34" charset="0"/>
              </a:rPr>
              <a:t> : 2001610100082</a:t>
            </a:r>
            <a:r>
              <a:rPr lang="en-US" sz="1400" dirty="0">
                <a:solidFill>
                  <a:srgbClr val="00B0F0"/>
                </a:solidFill>
                <a:latin typeface="Arial" panose="020B0604020202020204" pitchFamily="34" charset="0"/>
                <a:cs typeface="Arial" panose="020B0604020202020204" pitchFamily="34" charset="0"/>
              </a:rPr>
              <a:t>                            </a:t>
            </a:r>
            <a:r>
              <a:rPr lang="en-US" sz="1400" dirty="0" err="1">
                <a:solidFill>
                  <a:srgbClr val="00B0F0"/>
                </a:solidFill>
                <a:latin typeface="Arial" panose="020B0604020202020204" pitchFamily="34" charset="0"/>
                <a:cs typeface="Arial" panose="020B0604020202020204" pitchFamily="34" charset="0"/>
              </a:rPr>
              <a:t>Guide:Kaushal</a:t>
            </a:r>
            <a:r>
              <a:rPr lang="en-US" sz="1400" dirty="0">
                <a:solidFill>
                  <a:srgbClr val="00B0F0"/>
                </a:solidFill>
                <a:latin typeface="Arial" panose="020B0604020202020204" pitchFamily="34" charset="0"/>
                <a:cs typeface="Arial" panose="020B0604020202020204" pitchFamily="34" charset="0"/>
              </a:rPr>
              <a:t> sir</a:t>
            </a:r>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xfrm>
            <a:off x="311700" y="445025"/>
            <a:ext cx="8520600" cy="2640723"/>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br>
              <a:rPr lang="en-US" sz="2400" b="1" dirty="0">
                <a:solidFill>
                  <a:srgbClr val="002060"/>
                </a:solidFill>
              </a:rPr>
            </a:br>
            <a:br>
              <a:rPr lang="en-US" sz="1600" b="1" dirty="0">
                <a:latin typeface="Arial" panose="020B0604020202020204" pitchFamily="34" charset="0"/>
                <a:cs typeface="Arial" panose="020B0604020202020204" pitchFamily="34" charset="0"/>
              </a:rPr>
            </a:br>
            <a:r>
              <a:rPr lang="en-US" sz="1600" dirty="0" err="1">
                <a:latin typeface="Arial" panose="020B0604020202020204" pitchFamily="34" charset="0"/>
                <a:cs typeface="Arial" panose="020B0604020202020204" pitchFamily="34" charset="0"/>
              </a:rPr>
              <a:t>TravellingBlog</a:t>
            </a:r>
            <a:r>
              <a:rPr lang="en-US" sz="1600" dirty="0">
                <a:latin typeface="Arial" panose="020B0604020202020204" pitchFamily="34" charset="0"/>
                <a:cs typeface="Arial" panose="020B0604020202020204" pitchFamily="34" charset="0"/>
              </a:rPr>
              <a:t> continues its journey to redefine travel experiences. With evolving technology and user-centric enhancements, it aims to provide personalized, immersive, and community-driven adventures. Embracing innovation, it envisions a future where every traveler finds their perfect itinerary, engages with a global community, and explores destinations in unprecedented ways. As it moves forward, fostering trust, sustainability, and seamless user interactions remains pivotal. </a:t>
            </a:r>
            <a:r>
              <a:rPr lang="en-US" sz="1600" dirty="0" err="1">
                <a:latin typeface="Arial" panose="020B0604020202020204" pitchFamily="34" charset="0"/>
                <a:cs typeface="Arial" panose="020B0604020202020204" pitchFamily="34" charset="0"/>
              </a:rPr>
              <a:t>TravellingBlog</a:t>
            </a:r>
            <a:r>
              <a:rPr lang="en-US" sz="1600" dirty="0">
                <a:latin typeface="Arial" panose="020B0604020202020204" pitchFamily="34" charset="0"/>
                <a:cs typeface="Arial" panose="020B0604020202020204" pitchFamily="34" charset="0"/>
              </a:rPr>
              <a:t> stands committed to shaping a travel platform that not only informs but also inspires, creating unforgettable journeys for all who seek to explore the world.</a:t>
            </a:r>
            <a:br>
              <a:rPr lang="en-US" sz="1600" dirty="0">
                <a:latin typeface="Arial" panose="020B0604020202020204" pitchFamily="34" charset="0"/>
                <a:cs typeface="Arial" panose="020B0604020202020204" pitchFamily="34" charset="0"/>
              </a:rPr>
            </a:br>
            <a:endParaRPr lang="en-US" sz="1600" dirty="0">
              <a:solidFill>
                <a:srgbClr val="D1D5D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478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xfrm>
            <a:off x="166199" y="569011"/>
            <a:ext cx="8520600" cy="208672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br>
              <a:rPr lang="en-US" sz="2400" b="1" dirty="0">
                <a:solidFill>
                  <a:srgbClr val="002060"/>
                </a:solidFill>
                <a:latin typeface="Arial" panose="020B0604020202020204" pitchFamily="34" charset="0"/>
                <a:cs typeface="Arial" panose="020B0604020202020204" pitchFamily="34" charset="0"/>
              </a:rPr>
            </a:br>
            <a:br>
              <a:rPr lang="en-US" sz="2400" b="1" dirty="0"/>
            </a:br>
            <a:r>
              <a:rPr lang="en-US" sz="2400" dirty="0">
                <a:latin typeface="Arial" panose="020B0604020202020204" pitchFamily="34" charset="0"/>
                <a:cs typeface="Arial" panose="020B0604020202020204" pitchFamily="34" charset="0"/>
              </a:rPr>
              <a:t>The website will be updated with many other payment options and new wallet and methods will be added for buying the packages instead of email contact.</a:t>
            </a:r>
            <a:endParaRPr lang="en-US" sz="2000" dirty="0">
              <a:latin typeface="Arial" panose="020B0604020202020204" pitchFamily="34" charset="0"/>
              <a:cs typeface="Arial" panose="020B0604020202020204" pitchFamily="34" charset="0"/>
            </a:endParaRPr>
          </a:p>
          <a:p>
            <a:endParaRPr lang="en-US" sz="2400" b="1" dirty="0"/>
          </a:p>
        </p:txBody>
      </p:sp>
    </p:spTree>
    <p:extLst>
      <p:ext uri="{BB962C8B-B14F-4D97-AF65-F5344CB8AC3E}">
        <p14:creationId xmlns:p14="http://schemas.microsoft.com/office/powerpoint/2010/main" val="705114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400" b="1" dirty="0">
                <a:solidFill>
                  <a:srgbClr val="213163"/>
                </a:solidFill>
              </a:rPr>
              <a:t>Reference</a:t>
            </a:r>
            <a:endParaRPr lang="en-US" sz="2400" dirty="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48827" y="1020436"/>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nSpc>
                <a:spcPct val="107000"/>
              </a:lnSpc>
              <a:spcBef>
                <a:spcPts val="499"/>
              </a:spcBef>
            </a:pPr>
            <a:r>
              <a:rPr lang="en-US" sz="1600" spc="-1" dirty="0">
                <a:solidFill>
                  <a:schemeClr val="tx1"/>
                </a:solidFill>
                <a:latin typeface="Arial" panose="020B0604020202020204" pitchFamily="34" charset="0"/>
                <a:cs typeface="Arial" panose="020B0604020202020204" pitchFamily="34" charset="0"/>
              </a:rPr>
              <a:t>References that helped me building this website: </a:t>
            </a:r>
            <a:endParaRPr lang="en-US" sz="1600" dirty="0">
              <a:latin typeface="Arial" panose="020B0604020202020204" pitchFamily="34" charset="0"/>
              <a:cs typeface="Arial" panose="020B0604020202020204" pitchFamily="34" charset="0"/>
            </a:endParaRPr>
          </a:p>
          <a:p>
            <a:pPr lvl="1">
              <a:lnSpc>
                <a:spcPct val="107000"/>
              </a:lnSpc>
              <a:spcBef>
                <a:spcPts val="499"/>
              </a:spcBef>
            </a:pPr>
            <a:r>
              <a:rPr lang="en-US" sz="1600" spc="-1" dirty="0">
                <a:solidFill>
                  <a:schemeClr val="tx1"/>
                </a:solidFill>
                <a:latin typeface="Arial" panose="020B0604020202020204" pitchFamily="34" charset="0"/>
                <a:cs typeface="Arial" panose="020B0604020202020204" pitchFamily="34" charset="0"/>
              </a:rPr>
              <a:t>⮚ www.w3schools.com (For HTML, CSS and JS) </a:t>
            </a:r>
            <a:endParaRPr lang="en-US" sz="1600" dirty="0">
              <a:solidFill>
                <a:schemeClr val="tx1"/>
              </a:solidFill>
              <a:latin typeface="Arial" panose="020B0604020202020204" pitchFamily="34" charset="0"/>
              <a:cs typeface="Arial" panose="020B0604020202020204" pitchFamily="34" charset="0"/>
            </a:endParaRPr>
          </a:p>
          <a:p>
            <a:pPr lvl="1">
              <a:lnSpc>
                <a:spcPct val="107000"/>
              </a:lnSpc>
              <a:spcBef>
                <a:spcPts val="499"/>
              </a:spcBef>
            </a:pPr>
            <a:r>
              <a:rPr lang="en-US" sz="1600" spc="-1" dirty="0">
                <a:solidFill>
                  <a:schemeClr val="tx1"/>
                </a:solidFill>
                <a:latin typeface="Arial" panose="020B0604020202020204" pitchFamily="34" charset="0"/>
                <a:cs typeface="Arial" panose="020B0604020202020204" pitchFamily="34" charset="0"/>
              </a:rPr>
              <a:t>⮚ www.tutorialspoint.com </a:t>
            </a:r>
            <a:endParaRPr lang="en-US" sz="1600" dirty="0">
              <a:solidFill>
                <a:schemeClr val="tx1"/>
              </a:solidFill>
              <a:latin typeface="Arial" panose="020B0604020202020204" pitchFamily="34" charset="0"/>
              <a:cs typeface="Arial" panose="020B0604020202020204" pitchFamily="34" charset="0"/>
            </a:endParaRPr>
          </a:p>
          <a:p>
            <a:pPr lvl="1">
              <a:lnSpc>
                <a:spcPct val="107000"/>
              </a:lnSpc>
              <a:spcBef>
                <a:spcPts val="499"/>
              </a:spcBef>
            </a:pPr>
            <a:r>
              <a:rPr lang="en-US" sz="1600" spc="-1" dirty="0">
                <a:solidFill>
                  <a:schemeClr val="tx1"/>
                </a:solidFill>
                <a:latin typeface="Arial" panose="020B0604020202020204" pitchFamily="34" charset="0"/>
                <a:cs typeface="Arial" panose="020B0604020202020204" pitchFamily="34" charset="0"/>
              </a:rPr>
              <a:t>⮚ www.envanto.com (For website UI inspiration) </a:t>
            </a:r>
            <a:endParaRPr lang="en-US" sz="1600" dirty="0">
              <a:solidFill>
                <a:schemeClr val="tx1"/>
              </a:solidFill>
              <a:latin typeface="Arial" panose="020B0604020202020204" pitchFamily="34" charset="0"/>
              <a:cs typeface="Arial" panose="020B0604020202020204" pitchFamily="34" charset="0"/>
            </a:endParaRPr>
          </a:p>
          <a:p>
            <a:pPr lvl="1">
              <a:lnSpc>
                <a:spcPct val="107000"/>
              </a:lnSpc>
              <a:spcBef>
                <a:spcPts val="499"/>
              </a:spcBef>
            </a:pPr>
            <a:r>
              <a:rPr lang="en-US" sz="1600" spc="-1" dirty="0">
                <a:solidFill>
                  <a:schemeClr val="tx1"/>
                </a:solidFill>
                <a:latin typeface="Arial" panose="020B0604020202020204" pitchFamily="34" charset="0"/>
                <a:cs typeface="Arial" panose="020B0604020202020204" pitchFamily="34" charset="0"/>
              </a:rPr>
              <a:t>⮚ www.carbonmade.com </a:t>
            </a:r>
            <a:endParaRPr lang="en-US" sz="1600" dirty="0">
              <a:solidFill>
                <a:schemeClr val="tx1"/>
              </a:solidFill>
              <a:latin typeface="Arial" panose="020B0604020202020204" pitchFamily="34" charset="0"/>
              <a:cs typeface="Arial" panose="020B0604020202020204" pitchFamily="34" charset="0"/>
            </a:endParaRPr>
          </a:p>
          <a:p>
            <a:pPr lvl="1">
              <a:lnSpc>
                <a:spcPct val="107000"/>
              </a:lnSpc>
              <a:spcBef>
                <a:spcPts val="499"/>
              </a:spcBef>
            </a:pPr>
            <a:r>
              <a:rPr lang="en-US" sz="1600" spc="-1" dirty="0">
                <a:solidFill>
                  <a:schemeClr val="tx1"/>
                </a:solidFill>
                <a:latin typeface="Arial" panose="020B0604020202020204" pitchFamily="34" charset="0"/>
                <a:cs typeface="Arial" panose="020B0604020202020204" pitchFamily="34" charset="0"/>
              </a:rPr>
              <a:t>⮚ www.behance.net </a:t>
            </a:r>
            <a:endParaRPr lang="en-US" sz="1600" dirty="0">
              <a:solidFill>
                <a:schemeClr val="tx1"/>
              </a:solidFill>
              <a:latin typeface="Arial" panose="020B0604020202020204" pitchFamily="34" charset="0"/>
              <a:cs typeface="Arial" panose="020B0604020202020204" pitchFamily="34" charset="0"/>
            </a:endParaRPr>
          </a:p>
          <a:p>
            <a:pPr lvl="1">
              <a:lnSpc>
                <a:spcPct val="107000"/>
              </a:lnSpc>
              <a:spcBef>
                <a:spcPts val="499"/>
              </a:spcBef>
            </a:pPr>
            <a:r>
              <a:rPr lang="en-US" sz="1600" spc="-1" dirty="0">
                <a:solidFill>
                  <a:schemeClr val="tx1"/>
                </a:solidFill>
                <a:latin typeface="Arial" panose="020B0604020202020204" pitchFamily="34" charset="0"/>
                <a:cs typeface="Arial" panose="020B0604020202020204" pitchFamily="34" charset="0"/>
              </a:rPr>
              <a:t>⮚ React- The Complete Guide (incl </a:t>
            </a:r>
            <a:r>
              <a:rPr lang="en-US" sz="1600" spc="-1" dirty="0" err="1">
                <a:solidFill>
                  <a:schemeClr val="tx1"/>
                </a:solidFill>
                <a:latin typeface="Arial" panose="020B0604020202020204" pitchFamily="34" charset="0"/>
                <a:cs typeface="Arial" panose="020B0604020202020204" pitchFamily="34" charset="0"/>
              </a:rPr>
              <a:t>Hooks,React</a:t>
            </a:r>
            <a:r>
              <a:rPr lang="en-US" sz="1600" spc="-1" dirty="0">
                <a:solidFill>
                  <a:schemeClr val="tx1"/>
                </a:solidFill>
                <a:latin typeface="Arial" panose="020B0604020202020204" pitchFamily="34" charset="0"/>
                <a:cs typeface="Arial" panose="020B0604020202020204" pitchFamily="34" charset="0"/>
              </a:rPr>
              <a:t> Router)</a:t>
            </a:r>
          </a:p>
          <a:p>
            <a:pPr lvl="1">
              <a:lnSpc>
                <a:spcPct val="107000"/>
              </a:lnSpc>
              <a:spcBef>
                <a:spcPts val="499"/>
              </a:spcBef>
            </a:pPr>
            <a:endParaRPr lang="en-US" spc="-1" dirty="0">
              <a:solidFill>
                <a:schemeClr val="tx1"/>
              </a:solidFill>
            </a:endParaRPr>
          </a:p>
        </p:txBody>
      </p:sp>
    </p:spTree>
    <p:extLst>
      <p:ext uri="{BB962C8B-B14F-4D97-AF65-F5344CB8AC3E}">
        <p14:creationId xmlns:p14="http://schemas.microsoft.com/office/powerpoint/2010/main" val="370919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635072" y="1565329"/>
            <a:ext cx="4858718" cy="1170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4400" b="1" dirty="0"/>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454180" y="1328036"/>
            <a:ext cx="6935087" cy="2554545"/>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Abstract     </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Problem Statement</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Aims, Objective &amp; Proposed System/Solution</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System Design/Architecture </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System Development Approach (Technology Used) </a:t>
            </a:r>
          </a:p>
          <a:p>
            <a:pPr marL="285750"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Algorithm &amp; Deployment  </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Conclusion</a:t>
            </a:r>
          </a:p>
          <a:p>
            <a:pPr marL="285750"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Future Scope</a:t>
            </a: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References</a:t>
            </a:r>
          </a:p>
          <a:p>
            <a:pPr marL="285750" indent="-285750">
              <a:buFont typeface="Arial" panose="020B0604020202020204" pitchFamily="34" charset="0"/>
              <a:buChar char="•"/>
            </a:pPr>
            <a:r>
              <a:rPr lang="en-US" sz="1600" dirty="0">
                <a:latin typeface="Arial" panose="020B0604020202020204" pitchFamily="34" charset="0"/>
                <a:ea typeface="+mn-lt"/>
                <a:cs typeface="Arial" panose="020B0604020202020204" pitchFamily="34" charset="0"/>
              </a:rPr>
              <a:t>Video of the Project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311700" y="452774"/>
            <a:ext cx="8520600" cy="2862322"/>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solidFill>
                  <a:srgbClr val="002060"/>
                </a:solidFill>
                <a:latin typeface="Arial" panose="020B0604020202020204" pitchFamily="34" charset="0"/>
                <a:cs typeface="Arial" panose="020B0604020202020204" pitchFamily="34" charset="0"/>
              </a:rPr>
              <a:t>Abstract</a:t>
            </a:r>
            <a:br>
              <a:rPr lang="en-US" sz="2400" b="1" dirty="0">
                <a:solidFill>
                  <a:srgbClr val="002060"/>
                </a:solidFill>
              </a:rPr>
            </a:br>
            <a:br>
              <a:rPr lang="en-US" sz="1600" b="1"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Explore the world with our dynamic travel website! Discover diverse destinations, from serene beaches to bustling cities, through vivid descriptions and stunning visuals. Plan your perfect itinerary using our user-friendly interface, tailored to suit every traveler's preferences. Uncover hidden gems with insider tips and detailed guides, ensuring an enriching journey. Access exclusive deals on accommodations, transportation, and activities, optimizing your travel budget. Connect with fellow adventurers through our vibrant community, sharing experiences and creating lasting memories. Embrace the spirit of exploration and embark on unforgettable adventures with ease, all in one comprehensive platform."</a:t>
            </a:r>
          </a:p>
          <a:p>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a:xfrm>
            <a:off x="310934" y="1929539"/>
            <a:ext cx="7886700" cy="1035541"/>
          </a:xfrm>
        </p:spPr>
        <p:txBody>
          <a:bodyPr>
            <a:normAutofit fontScale="90000"/>
          </a:bodyPr>
          <a:lstStyle/>
          <a:p>
            <a:r>
              <a:rPr lang="en-US" sz="2700" b="1" dirty="0">
                <a:solidFill>
                  <a:srgbClr val="002060"/>
                </a:solidFill>
                <a:latin typeface="Arial" panose="020B0604020202020204" pitchFamily="34" charset="0"/>
                <a:cs typeface="Arial" panose="020B0604020202020204" pitchFamily="34" charset="0"/>
              </a:rPr>
              <a:t>Problem</a:t>
            </a:r>
            <a:r>
              <a:rPr lang="en-US" sz="2700" b="1" dirty="0">
                <a:solidFill>
                  <a:schemeClr val="accent1"/>
                </a:solidFill>
                <a:latin typeface="Arial" panose="020B0604020202020204" pitchFamily="34" charset="0"/>
                <a:cs typeface="Arial" panose="020B0604020202020204" pitchFamily="34" charset="0"/>
              </a:rPr>
              <a:t> </a:t>
            </a:r>
            <a:r>
              <a:rPr lang="en-US" sz="2700" b="1" dirty="0">
                <a:solidFill>
                  <a:srgbClr val="002060"/>
                </a:solidFill>
                <a:latin typeface="Arial" panose="020B0604020202020204" pitchFamily="34" charset="0"/>
                <a:cs typeface="Arial" panose="020B0604020202020204" pitchFamily="34" charset="0"/>
              </a:rPr>
              <a:t>Statement</a:t>
            </a:r>
            <a:br>
              <a:rPr lang="en-US" sz="2400" b="1" dirty="0">
                <a:latin typeface="Arial" panose="020B0604020202020204" pitchFamily="34" charset="0"/>
                <a:cs typeface="Arial" panose="020B0604020202020204" pitchFamily="34" charset="0"/>
              </a:rPr>
            </a:br>
            <a:br>
              <a:rPr lang="en-US" sz="2400" b="1" dirty="0">
                <a:latin typeface="Arial" panose="020B0604020202020204" pitchFamily="34" charset="0"/>
                <a:cs typeface="Arial" panose="020B0604020202020204" pitchFamily="34" charset="0"/>
              </a:rPr>
            </a:br>
            <a:r>
              <a:rPr lang="en-US" sz="1800" dirty="0" err="1">
                <a:latin typeface="Arial" panose="020B0604020202020204" pitchFamily="34" charset="0"/>
                <a:cs typeface="Arial" panose="020B0604020202020204" pitchFamily="34" charset="0"/>
              </a:rPr>
              <a:t>TravellingBlog</a:t>
            </a:r>
            <a:r>
              <a:rPr lang="en-US" sz="1800" dirty="0">
                <a:latin typeface="Arial" panose="020B0604020202020204" pitchFamily="34" charset="0"/>
                <a:cs typeface="Arial" panose="020B0604020202020204" pitchFamily="34" charset="0"/>
              </a:rPr>
              <a:t> faces challenges of engaging diverse audiences with unique travel preferences, struggling to offer comprehensive, niche-specific content. Users encounter scattered, inconsistent information, leading to decision paralysis and dissatisfaction. Additionally, the platform lacks an interactive community, limiting shared experiences and personal recommendations. Users seek real-time updates, but the blog lacks timely content refreshment, affecting its relevance.</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1.</a:t>
            </a:r>
            <a:r>
              <a:rPr lang="en-IN" sz="1800" b="1" i="0" dirty="0">
                <a:effectLst/>
                <a:latin typeface="Arial" panose="020B0604020202020204" pitchFamily="34" charset="0"/>
                <a:cs typeface="Arial" panose="020B0604020202020204" pitchFamily="34" charset="0"/>
              </a:rPr>
              <a:t> </a:t>
            </a:r>
            <a:r>
              <a:rPr lang="en-IN" sz="1800" i="0" dirty="0">
                <a:effectLst/>
                <a:latin typeface="Arial" panose="020B0604020202020204" pitchFamily="34" charset="0"/>
                <a:cs typeface="Arial" panose="020B0604020202020204" pitchFamily="34" charset="0"/>
              </a:rPr>
              <a:t>Content Diversity</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2. Information Consistency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3. Community Engagement</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4. Timeliness of Updates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5. Desire for a Centralized Hub</a:t>
            </a:r>
            <a:endParaRPr lang="en-US" sz="1800" dirty="0">
              <a:solidFill>
                <a:srgbClr val="374151"/>
              </a:solidFill>
              <a:latin typeface="Arial" panose="020B0604020202020204" pitchFamily="34" charset="0"/>
              <a:cs typeface="Arial" panose="020B0604020202020204" pitchFamily="34" charset="0"/>
            </a:endParaRPr>
          </a:p>
          <a:p>
            <a:endParaRPr lang="en-US" sz="1200" dirty="0">
              <a:latin typeface="Times New Roman"/>
            </a:endParaRPr>
          </a:p>
          <a:p>
            <a:endParaRPr lang="en-IN" sz="2400" b="1" dirty="0">
              <a:solidFill>
                <a:srgbClr val="002060"/>
              </a:solidFill>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463511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Aim and Objective</a:t>
            </a:r>
            <a:br>
              <a:rPr lang="en-US" sz="2400" b="1" dirty="0">
                <a:solidFill>
                  <a:srgbClr val="002060"/>
                </a:solidFill>
                <a:latin typeface="Arial" panose="020B0604020202020204" pitchFamily="34" charset="0"/>
                <a:cs typeface="Arial" panose="020B0604020202020204" pitchFamily="34" charset="0"/>
              </a:rPr>
            </a:br>
            <a:br>
              <a:rPr lang="en-US" sz="2400" b="1" dirty="0">
                <a:latin typeface="Arial" panose="020B0604020202020204" pitchFamily="34" charset="0"/>
                <a:cs typeface="Arial" panose="020B0604020202020204" pitchFamily="34" charset="0"/>
              </a:rPr>
            </a:br>
            <a:r>
              <a:rPr lang="en-US" sz="1600" b="1" dirty="0">
                <a:solidFill>
                  <a:srgbClr val="1F1F1F"/>
                </a:solidFill>
                <a:latin typeface="Arial" panose="020B0604020202020204" pitchFamily="34" charset="0"/>
                <a:cs typeface="Arial" panose="020B0604020202020204" pitchFamily="34" charset="0"/>
              </a:rPr>
              <a:t>Aim: </a:t>
            </a:r>
            <a:r>
              <a:rPr lang="en-US" sz="1600" dirty="0">
                <a:solidFill>
                  <a:srgbClr val="1F1F1F"/>
                </a:solidFill>
                <a:latin typeface="Arial" panose="020B0604020202020204" pitchFamily="34" charset="0"/>
                <a:cs typeface="Arial" panose="020B0604020202020204" pitchFamily="34" charset="0"/>
              </a:rPr>
              <a:t>The aim of </a:t>
            </a:r>
            <a:r>
              <a:rPr lang="en-US" sz="1600" dirty="0" err="1">
                <a:solidFill>
                  <a:srgbClr val="1F1F1F"/>
                </a:solidFill>
                <a:latin typeface="Arial" panose="020B0604020202020204" pitchFamily="34" charset="0"/>
                <a:cs typeface="Arial" panose="020B0604020202020204" pitchFamily="34" charset="0"/>
              </a:rPr>
              <a:t>TravellingBlog</a:t>
            </a:r>
            <a:r>
              <a:rPr lang="en-US" sz="1600" dirty="0">
                <a:solidFill>
                  <a:srgbClr val="1F1F1F"/>
                </a:solidFill>
                <a:latin typeface="Arial" panose="020B0604020202020204" pitchFamily="34" charset="0"/>
                <a:cs typeface="Arial" panose="020B0604020202020204" pitchFamily="34" charset="0"/>
              </a:rPr>
              <a:t> is to become the ultimate destination for all travel enthusiasts, offering a diverse array of comprehensive and niche-specific content that caters to every traveler's unique preferences. We strive to provide a cohesive platform that fosters a vibrant and engaged community, encouraging shared experiences, personal recommendations, and interactive discussions. Our goal is to ensure timely and relevant updates, keeping users informed about the latest trends and destinations.</a:t>
            </a:r>
            <a:endParaRPr lang="en-US" sz="1600" dirty="0">
              <a:solidFill>
                <a:srgbClr val="262626"/>
              </a:solidFill>
              <a:latin typeface="Arial" panose="020B0604020202020204" pitchFamily="34" charset="0"/>
              <a:cs typeface="Arial" panose="020B0604020202020204" pitchFamily="34" charset="0"/>
            </a:endParaRPr>
          </a:p>
          <a:p>
            <a:pPr algn="just"/>
            <a:r>
              <a:rPr lang="en-US" sz="1600" dirty="0">
                <a:solidFill>
                  <a:srgbClr val="1F1F1F"/>
                </a:solidFill>
                <a:latin typeface="Arial" panose="020B0604020202020204" pitchFamily="34" charset="0"/>
                <a:cs typeface="Arial" panose="020B0604020202020204" pitchFamily="34" charset="0"/>
              </a:rPr>
              <a:t>       </a:t>
            </a:r>
            <a:br>
              <a:rPr lang="en-US" sz="1600" dirty="0">
                <a:solidFill>
                  <a:srgbClr val="374151"/>
                </a:solidFill>
                <a:latin typeface="Arial" panose="020B0604020202020204" pitchFamily="34" charset="0"/>
                <a:cs typeface="Arial" panose="020B0604020202020204" pitchFamily="34" charset="0"/>
              </a:rPr>
            </a:br>
            <a:r>
              <a:rPr lang="en-US" sz="1600" dirty="0">
                <a:solidFill>
                  <a:srgbClr val="374151"/>
                </a:solidFill>
                <a:latin typeface="Arial" panose="020B0604020202020204" pitchFamily="34" charset="0"/>
                <a:cs typeface="Arial" panose="020B0604020202020204" pitchFamily="34" charset="0"/>
              </a:rPr>
              <a:t> </a:t>
            </a:r>
            <a:r>
              <a:rPr lang="en-US" sz="1600" b="1" dirty="0">
                <a:solidFill>
                  <a:srgbClr val="1F1F1F"/>
                </a:solidFill>
                <a:latin typeface="Arial" panose="020B0604020202020204" pitchFamily="34" charset="0"/>
                <a:cs typeface="Arial" panose="020B0604020202020204" pitchFamily="34" charset="0"/>
              </a:rPr>
              <a:t>Objectives: </a:t>
            </a:r>
            <a:endParaRPr lang="en-US" sz="1600" b="1"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1.Content </a:t>
            </a:r>
            <a:r>
              <a:rPr lang="en-US" sz="1600" dirty="0" err="1">
                <a:latin typeface="Arial" panose="020B0604020202020204" pitchFamily="34" charset="0"/>
                <a:cs typeface="Arial" panose="020B0604020202020204" pitchFamily="34" charset="0"/>
              </a:rPr>
              <a:t>Diversit</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2.Community Engagement</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3. Timely and Relevant Updates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4. Enhanced User Experience</a:t>
            </a: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xfrm>
            <a:off x="311700" y="445025"/>
            <a:ext cx="8568225" cy="4358116"/>
          </a:xfr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br>
              <a:rPr lang="en-US" sz="2400" b="1" dirty="0">
                <a:solidFill>
                  <a:srgbClr val="002060"/>
                </a:solidFill>
                <a:latin typeface="Arial" panose="020B0604020202020204" pitchFamily="34" charset="0"/>
                <a:cs typeface="Arial" panose="020B0604020202020204" pitchFamily="34" charset="0"/>
              </a:rPr>
            </a:br>
            <a:br>
              <a:rPr lang="en-US" sz="2400" b="1" dirty="0"/>
            </a:br>
            <a:r>
              <a:rPr lang="en-US" sz="1600" b="1" dirty="0">
                <a:latin typeface="Arial" panose="020B0604020202020204" pitchFamily="34" charset="0"/>
                <a:cs typeface="Arial" panose="020B0604020202020204" pitchFamily="34" charset="0"/>
              </a:rPr>
              <a:t>Content Curation Overhaul</a:t>
            </a:r>
            <a:r>
              <a:rPr lang="en-US" sz="1600" dirty="0">
                <a:latin typeface="Arial" panose="020B0604020202020204" pitchFamily="34" charset="0"/>
                <a:cs typeface="Arial" panose="020B0604020202020204" pitchFamily="34" charset="0"/>
              </a:rPr>
              <a:t>: Implement a systematic approach to curate diverse and niche-specific content, employing expert contributors to ensure comprehensive coverage and authenticity.</a:t>
            </a: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Community Engagement Features</a:t>
            </a:r>
            <a:r>
              <a:rPr lang="en-US" sz="1600" dirty="0">
                <a:latin typeface="Arial" panose="020B0604020202020204" pitchFamily="34" charset="0"/>
                <a:cs typeface="Arial" panose="020B0604020202020204" pitchFamily="34" charset="0"/>
              </a:rPr>
              <a:t>: Introduce interactive features such as forums, user-generated content sections, and live Q&amp;A sessions to foster a vibrant and engaged community of travelers.</a:t>
            </a: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Agile Content Management</a:t>
            </a:r>
            <a:r>
              <a:rPr lang="en-US" sz="1600" dirty="0">
                <a:latin typeface="Arial" panose="020B0604020202020204" pitchFamily="34" charset="0"/>
                <a:cs typeface="Arial" panose="020B0604020202020204" pitchFamily="34" charset="0"/>
              </a:rPr>
              <a:t>: Establish a content refreshment strategy with regular updates, leveraging real-time trends and user feedback to ensure timely and relevant information.</a:t>
            </a: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User-Centric Design Revamp</a:t>
            </a:r>
            <a:r>
              <a:rPr lang="en-US" sz="1600" dirty="0">
                <a:latin typeface="Arial" panose="020B0604020202020204" pitchFamily="34" charset="0"/>
                <a:cs typeface="Arial" panose="020B0604020202020204" pitchFamily="34" charset="0"/>
              </a:rPr>
              <a:t>: Revise the website interface, focusing on a responsive, intuitive design for seamless navigation and enhanced user experience across devices, prioritizing user accessibility and ease of exploration.</a:t>
            </a:r>
            <a:br>
              <a:rPr lang="en-US" sz="1600" dirty="0">
                <a:latin typeface="Arial" panose="020B0604020202020204" pitchFamily="34" charset="0"/>
                <a:cs typeface="Arial" panose="020B0604020202020204" pitchFamily="34" charset="0"/>
              </a:rPr>
            </a:br>
            <a:br>
              <a:rPr lang="en-US" sz="1800" dirty="0"/>
            </a:br>
            <a:endParaRPr lang="en-US" sz="1800" dirty="0">
              <a:solidFill>
                <a:schemeClr val="tx1"/>
              </a:solidFill>
              <a:latin typeface="Times New Roman"/>
            </a:endParaRPr>
          </a:p>
        </p:txBody>
      </p:sp>
    </p:spTree>
    <p:extLst>
      <p:ext uri="{BB962C8B-B14F-4D97-AF65-F5344CB8AC3E}">
        <p14:creationId xmlns:p14="http://schemas.microsoft.com/office/powerpoint/2010/main"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2308324"/>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br>
              <a:rPr lang="en-US" sz="2000" b="1" dirty="0">
                <a:solidFill>
                  <a:srgbClr val="002060"/>
                </a:solidFill>
                <a:latin typeface="Arial" panose="020B0604020202020204" pitchFamily="34" charset="0"/>
                <a:cs typeface="Arial" panose="020B0604020202020204" pitchFamily="34" charset="0"/>
              </a:rPr>
            </a:br>
            <a:br>
              <a:rPr lang="en-US" sz="1600" b="1"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The user interface (UI) is the point of human-computer interaction and communication in </a:t>
            </a:r>
            <a:r>
              <a:rPr lang="en-US" sz="1600" dirty="0">
                <a:solidFill>
                  <a:srgbClr val="1F1F1F"/>
                </a:solidFill>
                <a:latin typeface="Arial" panose="020B0604020202020204" pitchFamily="34" charset="0"/>
                <a:cs typeface="Arial" panose="020B0604020202020204" pitchFamily="34" charset="0"/>
              </a:rPr>
              <a:t>Client Application: Handles user interaction and sends CRUD requests.</a:t>
            </a:r>
            <a:endParaRPr lang="en-US" sz="1600" dirty="0">
              <a:latin typeface="Arial" panose="020B0604020202020204" pitchFamily="34" charset="0"/>
              <a:cs typeface="Arial" panose="020B0604020202020204" pitchFamily="34" charset="0"/>
            </a:endParaRPr>
          </a:p>
          <a:p>
            <a:pPr marL="342900" indent="-342900">
              <a:buChar char="•"/>
            </a:pPr>
            <a:r>
              <a:rPr lang="en-US" sz="1600" dirty="0">
                <a:solidFill>
                  <a:srgbClr val="1F1F1F"/>
                </a:solidFill>
                <a:latin typeface="Arial" panose="020B0604020202020204" pitchFamily="34" charset="0"/>
                <a:cs typeface="Arial" panose="020B0604020202020204" pitchFamily="34" charset="0"/>
              </a:rPr>
              <a:t>API Gateway: Receives requests and routes them to services.</a:t>
            </a:r>
            <a:br>
              <a:rPr lang="en-US" sz="1600" dirty="0">
                <a:latin typeface="Arial" panose="020B0604020202020204" pitchFamily="34" charset="0"/>
                <a:cs typeface="Arial" panose="020B0604020202020204" pitchFamily="34" charset="0"/>
              </a:rPr>
            </a:br>
            <a:r>
              <a:rPr lang="en-US" sz="1600" dirty="0">
                <a:solidFill>
                  <a:srgbClr val="1F1F1F"/>
                </a:solidFill>
                <a:latin typeface="Arial" panose="020B0604020202020204" pitchFamily="34" charset="0"/>
                <a:cs typeface="Arial" panose="020B0604020202020204" pitchFamily="34" charset="0"/>
              </a:rPr>
              <a:t>CRUD Service: Performs Create, Read, Update, and Delete operations on data.</a:t>
            </a:r>
            <a:endParaRPr lang="en-US" sz="1600" dirty="0">
              <a:latin typeface="Arial" panose="020B0604020202020204" pitchFamily="34" charset="0"/>
              <a:cs typeface="Arial" panose="020B0604020202020204" pitchFamily="34" charset="0"/>
            </a:endParaRPr>
          </a:p>
          <a:p>
            <a:pPr marL="342900" indent="-342900">
              <a:buChar char="•"/>
            </a:pPr>
            <a:r>
              <a:rPr lang="en-US" sz="1600" dirty="0">
                <a:solidFill>
                  <a:srgbClr val="1F1F1F"/>
                </a:solidFill>
                <a:latin typeface="Arial" panose="020B0604020202020204" pitchFamily="34" charset="0"/>
                <a:cs typeface="Arial" panose="020B0604020202020204" pitchFamily="34" charset="0"/>
              </a:rPr>
              <a:t>Data Storage: Stores and retrieves data efficiently and securely.</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4DC2237-3C35-AEB1-E5C8-C899B5A05E17}"/>
              </a:ext>
            </a:extLst>
          </p:cNvPr>
          <p:cNvPicPr>
            <a:picLocks noChangeAspect="1"/>
          </p:cNvPicPr>
          <p:nvPr/>
        </p:nvPicPr>
        <p:blipFill>
          <a:blip r:embed="rId2"/>
          <a:stretch>
            <a:fillRect/>
          </a:stretch>
        </p:blipFill>
        <p:spPr>
          <a:xfrm>
            <a:off x="1906292" y="2298215"/>
            <a:ext cx="4027546" cy="2400785"/>
          </a:xfrm>
          <a:prstGeom prst="rect">
            <a:avLst/>
          </a:prstGeom>
        </p:spPr>
      </p:pic>
    </p:spTree>
    <p:extLst>
      <p:ext uri="{BB962C8B-B14F-4D97-AF65-F5344CB8AC3E}">
        <p14:creationId xmlns:p14="http://schemas.microsoft.com/office/powerpoint/2010/main" val="167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xfrm>
            <a:off x="264439" y="506318"/>
            <a:ext cx="7886700" cy="994172"/>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Approach</a:t>
            </a:r>
            <a:endParaRPr lang="en-IN" sz="2400" b="1" dirty="0">
              <a:solidFill>
                <a:srgbClr val="00206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7DC58F4-822E-DDB8-AB20-76B93000F7AF}"/>
              </a:ext>
            </a:extLst>
          </p:cNvPr>
          <p:cNvSpPr txBox="1"/>
          <p:nvPr/>
        </p:nvSpPr>
        <p:spPr>
          <a:xfrm>
            <a:off x="264438" y="865406"/>
            <a:ext cx="7748185" cy="3785652"/>
          </a:xfrm>
          <a:prstGeom prst="rect">
            <a:avLst/>
          </a:prstGeom>
          <a:noFill/>
        </p:spPr>
        <p:txBody>
          <a:bodyPr wrap="square">
            <a:spAutoFit/>
          </a:bodyPr>
          <a:lstStyle/>
          <a:p>
            <a:r>
              <a:rPr lang="en-IN" sz="1600" b="1" dirty="0">
                <a:latin typeface="Arial" panose="020B0604020202020204" pitchFamily="34" charset="0"/>
                <a:cs typeface="Arial" panose="020B0604020202020204" pitchFamily="34" charset="0"/>
              </a:rPr>
              <a:t>Assessment and Planning</a:t>
            </a:r>
            <a:r>
              <a:rPr lang="en-IN" sz="1600" dirty="0">
                <a:latin typeface="Arial" panose="020B0604020202020204" pitchFamily="34" charset="0"/>
                <a:cs typeface="Arial" panose="020B0604020202020204" pitchFamily="34" charset="0"/>
              </a:rPr>
              <a:t>: Conduct a comprehensive analysis of current website infrastructure, content, and user feedback to identify improvement areas.</a:t>
            </a:r>
          </a:p>
          <a:p>
            <a:endParaRPr lang="en-IN" sz="1600" dirty="0">
              <a:latin typeface="Arial" panose="020B0604020202020204" pitchFamily="34" charset="0"/>
              <a:cs typeface="Arial" panose="020B0604020202020204" pitchFamily="34" charset="0"/>
            </a:endParaRPr>
          </a:p>
          <a:p>
            <a:r>
              <a:rPr lang="en-IN" sz="1600" b="1" dirty="0">
                <a:latin typeface="Arial" panose="020B0604020202020204" pitchFamily="34" charset="0"/>
                <a:cs typeface="Arial" panose="020B0604020202020204" pitchFamily="34" charset="0"/>
              </a:rPr>
              <a:t>Iterative Development</a:t>
            </a:r>
            <a:r>
              <a:rPr lang="en-IN" sz="1600" dirty="0">
                <a:latin typeface="Arial" panose="020B0604020202020204" pitchFamily="34" charset="0"/>
                <a:cs typeface="Arial" panose="020B0604020202020204" pitchFamily="34" charset="0"/>
              </a:rPr>
              <a:t>: Employ an agile development methodology to implement enhancements in phases, focusing on critical areas like content curation, community features, and user interface improvements.</a:t>
            </a:r>
          </a:p>
          <a:p>
            <a:endParaRPr lang="en-IN" sz="1600" dirty="0">
              <a:latin typeface="Arial" panose="020B0604020202020204" pitchFamily="34" charset="0"/>
              <a:cs typeface="Arial" panose="020B0604020202020204" pitchFamily="34" charset="0"/>
            </a:endParaRPr>
          </a:p>
          <a:p>
            <a:r>
              <a:rPr lang="en-IN" sz="1600" b="1" dirty="0">
                <a:latin typeface="Arial" panose="020B0604020202020204" pitchFamily="34" charset="0"/>
                <a:cs typeface="Arial" panose="020B0604020202020204" pitchFamily="34" charset="0"/>
              </a:rPr>
              <a:t>Testing and Feedback Integration</a:t>
            </a:r>
            <a:r>
              <a:rPr lang="en-IN" sz="1600" dirty="0">
                <a:latin typeface="Arial" panose="020B0604020202020204" pitchFamily="34" charset="0"/>
                <a:cs typeface="Arial" panose="020B0604020202020204" pitchFamily="34" charset="0"/>
              </a:rPr>
              <a:t>: Conduct rigorous testing at each stage to ensure functionality and user experience optimization. Incorporate user feedback loops to refine features and address any usability concerns.</a:t>
            </a:r>
          </a:p>
          <a:p>
            <a:endParaRPr lang="en-IN" sz="1600" dirty="0">
              <a:latin typeface="Arial" panose="020B0604020202020204" pitchFamily="34" charset="0"/>
              <a:cs typeface="Arial" panose="020B0604020202020204" pitchFamily="34" charset="0"/>
            </a:endParaRPr>
          </a:p>
          <a:p>
            <a:r>
              <a:rPr lang="en-IN" sz="1600" b="1" dirty="0">
                <a:latin typeface="Arial" panose="020B0604020202020204" pitchFamily="34" charset="0"/>
                <a:cs typeface="Arial" panose="020B0604020202020204" pitchFamily="34" charset="0"/>
              </a:rPr>
              <a:t>Rollout and Monitoring</a:t>
            </a:r>
            <a:r>
              <a:rPr lang="en-IN" sz="1600" dirty="0">
                <a:latin typeface="Arial" panose="020B0604020202020204" pitchFamily="34" charset="0"/>
                <a:cs typeface="Arial" panose="020B0604020202020204" pitchFamily="34" charset="0"/>
              </a:rPr>
              <a:t>: Gradually deploy enhancements while monitoring performance metrics and user engagement. Continuously assess and refine the system post-deployment based on real-time data and user interactions to ensure sustained improvement.</a:t>
            </a:r>
          </a:p>
        </p:txBody>
      </p:sp>
    </p:spTree>
    <p:extLst>
      <p:ext uri="{BB962C8B-B14F-4D97-AF65-F5344CB8AC3E}">
        <p14:creationId xmlns:p14="http://schemas.microsoft.com/office/powerpoint/2010/main" val="276198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95207" y="515803"/>
            <a:ext cx="5121221" cy="424732"/>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 &amp; Deployment</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1BC1F87-C07E-3A77-E949-9A9098BC360F}"/>
              </a:ext>
            </a:extLst>
          </p:cNvPr>
          <p:cNvSpPr txBox="1"/>
          <p:nvPr/>
        </p:nvSpPr>
        <p:spPr>
          <a:xfrm>
            <a:off x="309965" y="940535"/>
            <a:ext cx="8221852" cy="3785652"/>
          </a:xfrm>
          <a:prstGeom prst="rect">
            <a:avLst/>
          </a:prstGeom>
          <a:noFill/>
        </p:spPr>
        <p:txBody>
          <a:bodyPr wrap="square">
            <a:spAutoFit/>
          </a:bodyPr>
          <a:lstStyle/>
          <a:p>
            <a:pPr algn="l">
              <a:buFont typeface="+mj-lt"/>
              <a:buAutoNum type="arabicPeriod"/>
            </a:pPr>
            <a:r>
              <a:rPr lang="en-US" sz="1600" b="1" i="0" dirty="0">
                <a:solidFill>
                  <a:srgbClr val="374151"/>
                </a:solidFill>
                <a:effectLst/>
                <a:latin typeface="Arial" panose="020B0604020202020204" pitchFamily="34" charset="0"/>
                <a:cs typeface="Arial" panose="020B0604020202020204" pitchFamily="34" charset="0"/>
              </a:rPr>
              <a:t>Content Algorithm Development:</a:t>
            </a:r>
            <a:r>
              <a:rPr lang="en-US" sz="1600" b="0" i="0" dirty="0">
                <a:solidFill>
                  <a:srgbClr val="374151"/>
                </a:solidFill>
                <a:effectLst/>
                <a:latin typeface="Arial" panose="020B0604020202020204" pitchFamily="34" charset="0"/>
                <a:cs typeface="Arial" panose="020B0604020202020204" pitchFamily="34" charset="0"/>
              </a:rPr>
              <a:t> Create an algorithmic framework to categorize and recommend diverse and personalized travel content based on user preferences, engagement metrics, and trending topics.</a:t>
            </a:r>
          </a:p>
          <a:p>
            <a:pPr algn="l">
              <a:buFont typeface="+mj-lt"/>
              <a:buAutoNum type="arabicPeriod"/>
            </a:pPr>
            <a:endParaRPr lang="en-US" sz="1600" b="0" i="0" dirty="0">
              <a:solidFill>
                <a:srgbClr val="374151"/>
              </a:solidFill>
              <a:effectLst/>
              <a:latin typeface="Arial" panose="020B0604020202020204" pitchFamily="34" charset="0"/>
              <a:cs typeface="Arial" panose="020B0604020202020204" pitchFamily="34" charset="0"/>
            </a:endParaRPr>
          </a:p>
          <a:p>
            <a:pPr algn="l">
              <a:buFont typeface="+mj-lt"/>
              <a:buAutoNum type="arabicPeriod"/>
            </a:pPr>
            <a:r>
              <a:rPr lang="en-US" sz="1600" b="1" i="0" dirty="0">
                <a:solidFill>
                  <a:srgbClr val="374151"/>
                </a:solidFill>
                <a:effectLst/>
                <a:latin typeface="Arial" panose="020B0604020202020204" pitchFamily="34" charset="0"/>
                <a:cs typeface="Arial" panose="020B0604020202020204" pitchFamily="34" charset="0"/>
              </a:rPr>
              <a:t>Iterative Deployment Process:</a:t>
            </a:r>
            <a:r>
              <a:rPr lang="en-US" sz="1600" b="0" i="0" dirty="0">
                <a:solidFill>
                  <a:srgbClr val="374151"/>
                </a:solidFill>
                <a:effectLst/>
                <a:latin typeface="Arial" panose="020B0604020202020204" pitchFamily="34" charset="0"/>
                <a:cs typeface="Arial" panose="020B0604020202020204" pitchFamily="34" charset="0"/>
              </a:rPr>
              <a:t> Implement changes in phases, starting with content algorithm integration, followed by community engagement features and interface enhancements.</a:t>
            </a:r>
          </a:p>
          <a:p>
            <a:pPr algn="l">
              <a:buFont typeface="+mj-lt"/>
              <a:buAutoNum type="arabicPeriod"/>
            </a:pPr>
            <a:endParaRPr lang="en-US" sz="1600" b="0" i="0" dirty="0">
              <a:solidFill>
                <a:srgbClr val="374151"/>
              </a:solidFill>
              <a:effectLst/>
              <a:latin typeface="Arial" panose="020B0604020202020204" pitchFamily="34" charset="0"/>
              <a:cs typeface="Arial" panose="020B0604020202020204" pitchFamily="34" charset="0"/>
            </a:endParaRPr>
          </a:p>
          <a:p>
            <a:pPr algn="l">
              <a:buFont typeface="+mj-lt"/>
              <a:buAutoNum type="arabicPeriod"/>
            </a:pPr>
            <a:r>
              <a:rPr lang="en-US" sz="1600" b="1" i="0" dirty="0">
                <a:solidFill>
                  <a:srgbClr val="374151"/>
                </a:solidFill>
                <a:effectLst/>
                <a:latin typeface="Arial" panose="020B0604020202020204" pitchFamily="34" charset="0"/>
                <a:cs typeface="Arial" panose="020B0604020202020204" pitchFamily="34" charset="0"/>
              </a:rPr>
              <a:t>A/B Testing &amp; Optimization:</a:t>
            </a:r>
            <a:r>
              <a:rPr lang="en-US" sz="1600" b="0" i="0" dirty="0">
                <a:solidFill>
                  <a:srgbClr val="374151"/>
                </a:solidFill>
                <a:effectLst/>
                <a:latin typeface="Arial" panose="020B0604020202020204" pitchFamily="34" charset="0"/>
                <a:cs typeface="Arial" panose="020B0604020202020204" pitchFamily="34" charset="0"/>
              </a:rPr>
              <a:t> Conduct A/B testing to fine-tune algorithms and features, optimizing content relevance, community interaction, and user experience.</a:t>
            </a:r>
          </a:p>
          <a:p>
            <a:pPr algn="l">
              <a:buFont typeface="+mj-lt"/>
              <a:buAutoNum type="arabicPeriod"/>
            </a:pPr>
            <a:endParaRPr lang="en-US" sz="1600" b="0" i="0" dirty="0">
              <a:solidFill>
                <a:srgbClr val="374151"/>
              </a:solidFill>
              <a:effectLst/>
              <a:latin typeface="Arial" panose="020B0604020202020204" pitchFamily="34" charset="0"/>
              <a:cs typeface="Arial" panose="020B0604020202020204" pitchFamily="34" charset="0"/>
            </a:endParaRPr>
          </a:p>
          <a:p>
            <a:pPr algn="l">
              <a:buFont typeface="+mj-lt"/>
              <a:buAutoNum type="arabicPeriod"/>
            </a:pPr>
            <a:r>
              <a:rPr lang="en-US" sz="1600" b="1" i="0" dirty="0">
                <a:solidFill>
                  <a:srgbClr val="374151"/>
                </a:solidFill>
                <a:effectLst/>
                <a:latin typeface="Arial" panose="020B0604020202020204" pitchFamily="34" charset="0"/>
                <a:cs typeface="Arial" panose="020B0604020202020204" pitchFamily="34" charset="0"/>
              </a:rPr>
              <a:t>Gradual Rollout &amp; Continuous Monitoring:</a:t>
            </a:r>
            <a:r>
              <a:rPr lang="en-US" sz="1600" b="0" i="0" dirty="0">
                <a:solidFill>
                  <a:srgbClr val="374151"/>
                </a:solidFill>
                <a:effectLst/>
                <a:latin typeface="Arial" panose="020B0604020202020204" pitchFamily="34" charset="0"/>
                <a:cs typeface="Arial" panose="020B0604020202020204" pitchFamily="34" charset="0"/>
              </a:rPr>
              <a:t> Deploy updates gradually, monitoring performance metrics, user feedback, and algorithm effectiveness post-deployment. Continuously iterate based on insights to ensure sustained improvements in content delivery and user engagement.</a:t>
            </a:r>
          </a:p>
        </p:txBody>
      </p:sp>
    </p:spTree>
    <p:extLst>
      <p:ext uri="{BB962C8B-B14F-4D97-AF65-F5344CB8AC3E}">
        <p14:creationId xmlns:p14="http://schemas.microsoft.com/office/powerpoint/2010/main" val="1979684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60</TotalTime>
  <Words>1118</Words>
  <Application>Microsoft Office PowerPoint</Application>
  <PresentationFormat>On-screen Show (16:9)</PresentationFormat>
  <Paragraphs>66</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Abstract  Explore the world with our dynamic travel website! Discover diverse destinations, from serene beaches to bustling cities, through vivid descriptions and stunning visuals. Plan your perfect itinerary using our user-friendly interface, tailored to suit every traveler's preferences. Uncover hidden gems with insider tips and detailed guides, ensuring an enriching journey. Access exclusive deals on accommodations, transportation, and activities, optimizing your travel budget. Connect with fellow adventurers through our vibrant community, sharing experiences and creating lasting memories. Embrace the spirit of exploration and embark on unforgettable adventures with ease, all in one comprehensive platform." </vt:lpstr>
      <vt:lpstr>Problem Statement  TravellingBlog faces challenges of engaging diverse audiences with unique travel preferences, struggling to offer comprehensive, niche-specific content. Users encounter scattered, inconsistent information, leading to decision paralysis and dissatisfaction. Additionally, the platform lacks an interactive community, limiting shared experiences and personal recommendations. Users seek real-time updates, but the blog lacks timely content refreshment, affecting its relevance.  1. Content Diversity 2. Information Consistency  3. Community Engagement 4. Timeliness of Updates 5. Desire for a Centralized Hub   </vt:lpstr>
      <vt:lpstr>Aim and Objective  Aim: The aim of TravellingBlog is to become the ultimate destination for all travel enthusiasts, offering a diverse array of comprehensive and niche-specific content that caters to every traveler's unique preferences. We strive to provide a cohesive platform that fosters a vibrant and engaged community, encouraging shared experiences, personal recommendations, and interactive discussions. Our goal is to ensure timely and relevant updates, keeping users informed about the latest trends and destinations.          Objectives:  1.Content Diversit 2.Community Engagement 3. Timely and Relevant Updates 4. Enhanced User Experience     </vt:lpstr>
      <vt:lpstr>Proposed Solution  Content Curation Overhaul: Implement a systematic approach to curate diverse and niche-specific content, employing expert contributors to ensure comprehensive coverage and authenticity.  Community Engagement Features: Introduce interactive features such as forums, user-generated content sections, and live Q&amp;A sessions to foster a vibrant and engaged community of travelers.  Agile Content Management: Establish a content refreshment strategy with regular updates, leveraging real-time trends and user feedback to ensure timely and relevant information.  User-Centric Design Revamp: Revise the website interface, focusing on a responsive, intuitive design for seamless navigation and enhanced user experience across devices, prioritizing user accessibility and ease of exploration.  </vt:lpstr>
      <vt:lpstr>System Architecture  The user interface (UI) is the point of human-computer interaction and communication in Client Application: Handles user interaction and sends CRUD requests. API Gateway: Receives requests and routes them to services. CRUD Service: Performs Create, Read, Update, and Delete operations on data. Data Storage: Stores and retrieves data efficiently and securely.  </vt:lpstr>
      <vt:lpstr>System Deployment Approach</vt:lpstr>
      <vt:lpstr>Algorithm &amp; Deployment</vt:lpstr>
      <vt:lpstr>Conclusion  TravellingBlog continues its journey to redefine travel experiences. With evolving technology and user-centric enhancements, it aims to provide personalized, immersive, and community-driven adventures. Embracing innovation, it envisions a future where every traveler finds their perfect itinerary, engages with a global community, and explores destinations in unprecedented ways. As it moves forward, fostering trust, sustainability, and seamless user interactions remains pivotal. TravellingBlog stands committed to shaping a travel platform that not only informs but also inspires, creating unforgettable journeys for all who seek to explore the world. </vt:lpstr>
      <vt:lpstr>Future Scope  The website will be updated with many other payment options and new wallet and methods will be added for buying the packages instead of email contact.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Navanit Vishwakarma</cp:lastModifiedBy>
  <cp:revision>252</cp:revision>
  <dcterms:modified xsi:type="dcterms:W3CDTF">2023-12-12T05:43:08Z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