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1" r:id="rId7"/>
    <p:sldId id="262" r:id="rId8"/>
    <p:sldId id="263" r:id="rId9"/>
    <p:sldId id="265" r:id="rId10"/>
    <p:sldId id="264"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7" autoAdjust="0"/>
    <p:restoredTop sz="94660"/>
  </p:normalViewPr>
  <p:slideViewPr>
    <p:cSldViewPr snapToGrid="0">
      <p:cViewPr varScale="1">
        <p:scale>
          <a:sx n="113" d="100"/>
          <a:sy n="113" d="100"/>
        </p:scale>
        <p:origin x="126" y="6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147F6D5-A2D2-46C8-8FBA-3E5DC4E29668}" type="datetimeFigureOut">
              <a:rPr lang="en-GB" smtClean="0"/>
              <a:t>30/08/2021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2776247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147F6D5-A2D2-46C8-8FBA-3E5DC4E29668}" type="datetimeFigureOut">
              <a:rPr lang="en-GB" smtClean="0"/>
              <a:t>30/08/2021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1670875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147F6D5-A2D2-46C8-8FBA-3E5DC4E29668}" type="datetimeFigureOut">
              <a:rPr lang="en-GB" smtClean="0"/>
              <a:t>30/08/2021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2314901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147F6D5-A2D2-46C8-8FBA-3E5DC4E29668}" type="datetimeFigureOut">
              <a:rPr lang="en-GB" smtClean="0"/>
              <a:t>30/08/2021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3282081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147F6D5-A2D2-46C8-8FBA-3E5DC4E29668}" type="datetimeFigureOut">
              <a:rPr lang="en-GB" smtClean="0"/>
              <a:t>30/08/2021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111308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147F6D5-A2D2-46C8-8FBA-3E5DC4E29668}" type="datetimeFigureOut">
              <a:rPr lang="en-GB" smtClean="0"/>
              <a:t>30/08/2021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3580350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147F6D5-A2D2-46C8-8FBA-3E5DC4E29668}" type="datetimeFigureOut">
              <a:rPr lang="en-GB" smtClean="0"/>
              <a:t>30/08/2021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3347296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147F6D5-A2D2-46C8-8FBA-3E5DC4E29668}" type="datetimeFigureOut">
              <a:rPr lang="en-GB" smtClean="0"/>
              <a:t>30/08/2021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561416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47F6D5-A2D2-46C8-8FBA-3E5DC4E29668}" type="datetimeFigureOut">
              <a:rPr lang="en-GB" smtClean="0"/>
              <a:t>30/08/2021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4135875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147F6D5-A2D2-46C8-8FBA-3E5DC4E29668}" type="datetimeFigureOut">
              <a:rPr lang="en-GB" smtClean="0"/>
              <a:t>30/08/2021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3837217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147F6D5-A2D2-46C8-8FBA-3E5DC4E29668}" type="datetimeFigureOut">
              <a:rPr lang="en-GB" smtClean="0"/>
              <a:t>30/08/2021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2087936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47F6D5-A2D2-46C8-8FBA-3E5DC4E29668}" type="datetimeFigureOut">
              <a:rPr lang="en-GB" smtClean="0"/>
              <a:t>30/08/2021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4C1FB8-11AD-482D-8E38-8395735A6DD6}" type="slidenum">
              <a:rPr lang="en-GB" smtClean="0"/>
              <a:t>‹#›</a:t>
            </a:fld>
            <a:endParaRPr lang="en-GB"/>
          </a:p>
        </p:txBody>
      </p:sp>
    </p:spTree>
    <p:extLst>
      <p:ext uri="{BB962C8B-B14F-4D97-AF65-F5344CB8AC3E}">
        <p14:creationId xmlns:p14="http://schemas.microsoft.com/office/powerpoint/2010/main" val="1270904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Summary Results Emissivity </a:t>
            </a:r>
            <a:endParaRPr lang="en-GB" dirty="0"/>
          </a:p>
        </p:txBody>
      </p:sp>
      <p:sp>
        <p:nvSpPr>
          <p:cNvPr id="3" name="Subtitle 2"/>
          <p:cNvSpPr>
            <a:spLocks noGrp="1"/>
          </p:cNvSpPr>
          <p:nvPr>
            <p:ph type="subTitle" idx="1"/>
          </p:nvPr>
        </p:nvSpPr>
        <p:spPr/>
        <p:txBody>
          <a:bodyPr/>
          <a:lstStyle/>
          <a:p>
            <a:r>
              <a:rPr lang="en-US" dirty="0" smtClean="0"/>
              <a:t>23/08/2021</a:t>
            </a:r>
            <a:endParaRPr lang="en-GB" dirty="0"/>
          </a:p>
        </p:txBody>
      </p:sp>
    </p:spTree>
    <p:extLst>
      <p:ext uri="{BB962C8B-B14F-4D97-AF65-F5344CB8AC3E}">
        <p14:creationId xmlns:p14="http://schemas.microsoft.com/office/powerpoint/2010/main" val="2926252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0541"/>
            <a:ext cx="7353911" cy="5147739"/>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3504" y="357629"/>
            <a:ext cx="4323763" cy="2316782"/>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2527" y="3115729"/>
            <a:ext cx="3647445" cy="3039537"/>
          </a:xfrm>
          <a:prstGeom prst="rect">
            <a:avLst/>
          </a:prstGeom>
        </p:spPr>
      </p:pic>
      <p:sp>
        <p:nvSpPr>
          <p:cNvPr id="14" name="TextBox 13"/>
          <p:cNvSpPr txBox="1"/>
          <p:nvPr/>
        </p:nvSpPr>
        <p:spPr>
          <a:xfrm>
            <a:off x="1388533" y="5630333"/>
            <a:ext cx="4351867" cy="1200329"/>
          </a:xfrm>
          <a:prstGeom prst="rect">
            <a:avLst/>
          </a:prstGeom>
          <a:noFill/>
        </p:spPr>
        <p:txBody>
          <a:bodyPr wrap="square" rtlCol="0">
            <a:spAutoFit/>
          </a:bodyPr>
          <a:lstStyle/>
          <a:p>
            <a:r>
              <a:rPr lang="en-US" dirty="0" smtClean="0"/>
              <a:t>Interesting, but It would be very interesting to be able to reach 6V current…. </a:t>
            </a:r>
          </a:p>
          <a:p>
            <a:r>
              <a:rPr lang="en-US" dirty="0" smtClean="0"/>
              <a:t>Offset for ADC was badly set, we could only reach 1.3 </a:t>
            </a:r>
            <a:r>
              <a:rPr lang="en-US" dirty="0" err="1" smtClean="0"/>
              <a:t>ish</a:t>
            </a:r>
            <a:r>
              <a:rPr lang="en-US" smtClean="0"/>
              <a:t> volts…</a:t>
            </a:r>
            <a:endParaRPr lang="en-GB" dirty="0"/>
          </a:p>
        </p:txBody>
      </p:sp>
    </p:spTree>
    <p:extLst>
      <p:ext uri="{BB962C8B-B14F-4D97-AF65-F5344CB8AC3E}">
        <p14:creationId xmlns:p14="http://schemas.microsoft.com/office/powerpoint/2010/main" val="1500478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2600" y="406401"/>
            <a:ext cx="7137400" cy="1477328"/>
          </a:xfrm>
          <a:prstGeom prst="rect">
            <a:avLst/>
          </a:prstGeom>
          <a:noFill/>
        </p:spPr>
        <p:txBody>
          <a:bodyPr wrap="square" rtlCol="0">
            <a:spAutoFit/>
          </a:bodyPr>
          <a:lstStyle/>
          <a:p>
            <a:r>
              <a:rPr lang="en-US" dirty="0" smtClean="0"/>
              <a:t>When we put intensities of around 1.450 A the wire breaks. If you do it little by little it starts oxidizing and then breaks. If you put 1,450 a breaks immediately. </a:t>
            </a:r>
          </a:p>
          <a:p>
            <a:endParaRPr lang="en-US" dirty="0"/>
          </a:p>
          <a:p>
            <a:r>
              <a:rPr lang="en-US" dirty="0" smtClean="0"/>
              <a:t>This is a plot of the breakage of the wire along time. It did not oxide</a:t>
            </a:r>
            <a:endParaRPr lang="en-GB"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2974" y="2540313"/>
            <a:ext cx="9034960" cy="3352489"/>
          </a:xfrm>
          <a:prstGeom prst="rect">
            <a:avLst/>
          </a:prstGeom>
        </p:spPr>
      </p:pic>
    </p:spTree>
    <p:extLst>
      <p:ext uri="{BB962C8B-B14F-4D97-AF65-F5344CB8AC3E}">
        <p14:creationId xmlns:p14="http://schemas.microsoft.com/office/powerpoint/2010/main" val="2443167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5647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93214" y="319489"/>
            <a:ext cx="6147413" cy="369332"/>
          </a:xfrm>
          <a:prstGeom prst="rect">
            <a:avLst/>
          </a:prstGeom>
          <a:noFill/>
        </p:spPr>
        <p:txBody>
          <a:bodyPr wrap="square" rtlCol="0">
            <a:spAutoFit/>
          </a:bodyPr>
          <a:lstStyle/>
          <a:p>
            <a:r>
              <a:rPr lang="en-US" dirty="0" smtClean="0"/>
              <a:t>Current, Voltage, Resistance Measurements. </a:t>
            </a:r>
            <a:endParaRPr lang="en-GB" dirty="0"/>
          </a:p>
        </p:txBody>
      </p:sp>
      <p:sp>
        <p:nvSpPr>
          <p:cNvPr id="5" name="TextBox 4"/>
          <p:cNvSpPr txBox="1"/>
          <p:nvPr/>
        </p:nvSpPr>
        <p:spPr>
          <a:xfrm>
            <a:off x="627961" y="1086838"/>
            <a:ext cx="4627085" cy="923330"/>
          </a:xfrm>
          <a:prstGeom prst="rect">
            <a:avLst/>
          </a:prstGeom>
          <a:noFill/>
        </p:spPr>
        <p:txBody>
          <a:bodyPr wrap="square" rtlCol="0">
            <a:spAutoFit/>
          </a:bodyPr>
          <a:lstStyle/>
          <a:p>
            <a:r>
              <a:rPr lang="en-US" dirty="0" smtClean="0"/>
              <a:t>Example of R0 measurement. One can see, expected power load, Real power load, and measured R0.</a:t>
            </a:r>
            <a:endParaRPr lang="en-GB"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265" y="2165244"/>
            <a:ext cx="3002098" cy="2009773"/>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5164" y="4175017"/>
            <a:ext cx="2999257" cy="2249443"/>
          </a:xfrm>
          <a:prstGeom prst="rect">
            <a:avLst/>
          </a:prstGeom>
        </p:spPr>
      </p:pic>
      <p:sp>
        <p:nvSpPr>
          <p:cNvPr id="14" name="TextBox 13"/>
          <p:cNvSpPr txBox="1"/>
          <p:nvPr/>
        </p:nvSpPr>
        <p:spPr>
          <a:xfrm>
            <a:off x="6347106" y="1086838"/>
            <a:ext cx="4978234" cy="923330"/>
          </a:xfrm>
          <a:prstGeom prst="rect">
            <a:avLst/>
          </a:prstGeom>
          <a:noFill/>
        </p:spPr>
        <p:txBody>
          <a:bodyPr wrap="square" rtlCol="0">
            <a:spAutoFit/>
          </a:bodyPr>
          <a:lstStyle/>
          <a:p>
            <a:r>
              <a:rPr lang="en-US" dirty="0" smtClean="0"/>
              <a:t>In this case, we can see a resistance overshoot. This is due to the small values of the intensity. R = V/I If we limit good values to I &gt; 40 mA this disappears.</a:t>
            </a:r>
            <a:endParaRPr lang="en-GB" dirty="0"/>
          </a:p>
        </p:txBody>
      </p:sp>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5480" y="2010168"/>
            <a:ext cx="4324624" cy="3243468"/>
          </a:xfrm>
          <a:prstGeom prst="rect">
            <a:avLst/>
          </a:prstGeom>
        </p:spPr>
      </p:pic>
    </p:spTree>
    <p:extLst>
      <p:ext uri="{BB962C8B-B14F-4D97-AF65-F5344CB8AC3E}">
        <p14:creationId xmlns:p14="http://schemas.microsoft.com/office/powerpoint/2010/main" val="3394566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93214" y="319489"/>
            <a:ext cx="6147413" cy="369332"/>
          </a:xfrm>
          <a:prstGeom prst="rect">
            <a:avLst/>
          </a:prstGeom>
          <a:noFill/>
        </p:spPr>
        <p:txBody>
          <a:bodyPr wrap="square" rtlCol="0">
            <a:spAutoFit/>
          </a:bodyPr>
          <a:lstStyle/>
          <a:p>
            <a:r>
              <a:rPr lang="en-US" dirty="0" smtClean="0"/>
              <a:t>Current, Voltage, Resistance Measurements. </a:t>
            </a:r>
            <a:endParaRPr lang="en-GB" dirty="0"/>
          </a:p>
        </p:txBody>
      </p:sp>
      <p:sp>
        <p:nvSpPr>
          <p:cNvPr id="6" name="TextBox 5"/>
          <p:cNvSpPr txBox="1"/>
          <p:nvPr/>
        </p:nvSpPr>
        <p:spPr>
          <a:xfrm>
            <a:off x="4101199" y="910290"/>
            <a:ext cx="2763843" cy="5078313"/>
          </a:xfrm>
          <a:prstGeom prst="rect">
            <a:avLst/>
          </a:prstGeom>
          <a:noFill/>
        </p:spPr>
        <p:txBody>
          <a:bodyPr wrap="square" rtlCol="0">
            <a:spAutoFit/>
          </a:bodyPr>
          <a:lstStyle/>
          <a:p>
            <a:r>
              <a:rPr lang="en-US" dirty="0" smtClean="0"/>
              <a:t>Example of R measurement. One can see, expected power load, Real power load, and measured R. We can see an intensity overshoot and then it stabilizes to the correct value…. It is part of the source or the circuit. Try to find out. Either way the measurement of R seems to be correctly done. We can clearly see the Transient state the resistance. This is not the intensity source transient as it that one is much shorter. </a:t>
            </a:r>
            <a:endParaRPr lang="en-GB"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444" y="862224"/>
            <a:ext cx="4083505" cy="2722336"/>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441" y="3259677"/>
            <a:ext cx="3021566" cy="2266175"/>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9778" y="77119"/>
            <a:ext cx="4605051" cy="3453788"/>
          </a:xfrm>
          <a:prstGeom prst="rect">
            <a:avLst/>
          </a:prstGeom>
        </p:spPr>
      </p:pic>
      <p:sp>
        <p:nvSpPr>
          <p:cNvPr id="3" name="TextBox 2"/>
          <p:cNvSpPr txBox="1"/>
          <p:nvPr/>
        </p:nvSpPr>
        <p:spPr>
          <a:xfrm>
            <a:off x="7919077" y="2659512"/>
            <a:ext cx="3580482" cy="1200329"/>
          </a:xfrm>
          <a:prstGeom prst="rect">
            <a:avLst/>
          </a:prstGeom>
          <a:noFill/>
        </p:spPr>
        <p:txBody>
          <a:bodyPr wrap="square" rtlCol="0">
            <a:spAutoFit/>
          </a:bodyPr>
          <a:lstStyle/>
          <a:p>
            <a:r>
              <a:rPr lang="en-US" dirty="0" smtClean="0"/>
              <a:t>This transient state can be fitted by this formula: </a:t>
            </a:r>
          </a:p>
          <a:p>
            <a:endParaRPr lang="en-US" dirty="0"/>
          </a:p>
          <a:p>
            <a:r>
              <a:rPr lang="en-US" dirty="0" smtClean="0"/>
              <a:t>AR (t) = a *(1-exp(-t/b**b))</a:t>
            </a:r>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88751" y="3859841"/>
            <a:ext cx="5403249" cy="2798327"/>
          </a:xfrm>
          <a:prstGeom prst="rect">
            <a:avLst/>
          </a:prstGeom>
        </p:spPr>
      </p:pic>
    </p:spTree>
    <p:extLst>
      <p:ext uri="{BB962C8B-B14F-4D97-AF65-F5344CB8AC3E}">
        <p14:creationId xmlns:p14="http://schemas.microsoft.com/office/powerpoint/2010/main" val="2422871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2196" y="517794"/>
            <a:ext cx="3470315" cy="369332"/>
          </a:xfrm>
          <a:prstGeom prst="rect">
            <a:avLst/>
          </a:prstGeom>
          <a:noFill/>
        </p:spPr>
        <p:txBody>
          <a:bodyPr wrap="square" rtlCol="0">
            <a:spAutoFit/>
          </a:bodyPr>
          <a:lstStyle/>
          <a:p>
            <a:r>
              <a:rPr lang="en-US" dirty="0" smtClean="0"/>
              <a:t>Summary of R0 measurements</a:t>
            </a:r>
            <a:endParaRPr lang="en-GB" dirty="0"/>
          </a:p>
        </p:txBody>
      </p:sp>
      <p:sp>
        <p:nvSpPr>
          <p:cNvPr id="5" name="TextBox 4"/>
          <p:cNvSpPr txBox="1"/>
          <p:nvPr/>
        </p:nvSpPr>
        <p:spPr>
          <a:xfrm>
            <a:off x="7919291" y="517794"/>
            <a:ext cx="3020460" cy="369332"/>
          </a:xfrm>
          <a:prstGeom prst="rect">
            <a:avLst/>
          </a:prstGeom>
          <a:noFill/>
        </p:spPr>
        <p:txBody>
          <a:bodyPr wrap="square" rtlCol="0">
            <a:spAutoFit/>
          </a:bodyPr>
          <a:lstStyle/>
          <a:p>
            <a:r>
              <a:rPr lang="en-US" dirty="0" smtClean="0"/>
              <a:t>Summary of R measurements</a:t>
            </a:r>
            <a:endParaRPr lang="en-GB"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4666" y="887126"/>
            <a:ext cx="6417334" cy="4492134"/>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3" y="1063865"/>
            <a:ext cx="5767063" cy="4036945"/>
          </a:xfrm>
          <a:prstGeom prst="rect">
            <a:avLst/>
          </a:prstGeom>
        </p:spPr>
      </p:pic>
      <p:sp>
        <p:nvSpPr>
          <p:cNvPr id="11" name="TextBox 10"/>
          <p:cNvSpPr txBox="1"/>
          <p:nvPr/>
        </p:nvSpPr>
        <p:spPr>
          <a:xfrm>
            <a:off x="418639" y="5555999"/>
            <a:ext cx="7249100" cy="369332"/>
          </a:xfrm>
          <a:prstGeom prst="rect">
            <a:avLst/>
          </a:prstGeom>
          <a:noFill/>
        </p:spPr>
        <p:txBody>
          <a:bodyPr wrap="square" rtlCol="0">
            <a:spAutoFit/>
          </a:bodyPr>
          <a:lstStyle/>
          <a:p>
            <a:r>
              <a:rPr lang="en-US" dirty="0" smtClean="0"/>
              <a:t>Transient state only starts being seen after around 140 or so mA. </a:t>
            </a:r>
            <a:endParaRPr lang="en-GB" dirty="0"/>
          </a:p>
        </p:txBody>
      </p:sp>
    </p:spTree>
    <p:extLst>
      <p:ext uri="{BB962C8B-B14F-4D97-AF65-F5344CB8AC3E}">
        <p14:creationId xmlns:p14="http://schemas.microsoft.com/office/powerpoint/2010/main" val="385824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1691" y="297455"/>
            <a:ext cx="5332164" cy="1477328"/>
          </a:xfrm>
          <a:prstGeom prst="rect">
            <a:avLst/>
          </a:prstGeom>
          <a:noFill/>
        </p:spPr>
        <p:txBody>
          <a:bodyPr wrap="square" rtlCol="0">
            <a:spAutoFit/>
          </a:bodyPr>
          <a:lstStyle/>
          <a:p>
            <a:r>
              <a:rPr lang="en-US" dirty="0" smtClean="0"/>
              <a:t>We calculate do the summary plot of the previous slide for all the measurements. And we end up with a summary table. Now, let’s relate intensity to temperature. </a:t>
            </a:r>
          </a:p>
          <a:p>
            <a:endParaRPr lang="en-US" dirty="0"/>
          </a:p>
        </p:txBody>
      </p:sp>
      <p:sp>
        <p:nvSpPr>
          <p:cNvPr id="6" name="Rectangle 5"/>
          <p:cNvSpPr/>
          <p:nvPr/>
        </p:nvSpPr>
        <p:spPr>
          <a:xfrm>
            <a:off x="621308" y="1619079"/>
            <a:ext cx="6984476" cy="369332"/>
          </a:xfrm>
          <a:prstGeom prst="rect">
            <a:avLst/>
          </a:prstGeom>
        </p:spPr>
        <p:txBody>
          <a:bodyPr wrap="none">
            <a:spAutoFit/>
          </a:bodyPr>
          <a:lstStyle/>
          <a:p>
            <a:r>
              <a:rPr lang="en-US" dirty="0" smtClean="0"/>
              <a:t>1. We take from theory a table that relates temperature with resistance. </a:t>
            </a:r>
            <a:endParaRPr lang="en-GB"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9133" y="2251882"/>
            <a:ext cx="9144018" cy="3657607"/>
          </a:xfrm>
          <a:prstGeom prst="rect">
            <a:avLst/>
          </a:prstGeom>
        </p:spPr>
      </p:pic>
    </p:spTree>
    <p:extLst>
      <p:ext uri="{BB962C8B-B14F-4D97-AF65-F5344CB8AC3E}">
        <p14:creationId xmlns:p14="http://schemas.microsoft.com/office/powerpoint/2010/main" val="2841811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54359" y="748746"/>
            <a:ext cx="5204438" cy="369332"/>
          </a:xfrm>
          <a:prstGeom prst="rect">
            <a:avLst/>
          </a:prstGeom>
        </p:spPr>
        <p:txBody>
          <a:bodyPr wrap="none">
            <a:spAutoFit/>
          </a:bodyPr>
          <a:lstStyle/>
          <a:p>
            <a:r>
              <a:rPr lang="en-US" dirty="0" smtClean="0"/>
              <a:t>2. We take the measurements, Intensity vs Resistivity. </a:t>
            </a:r>
            <a:endParaRPr lang="en-GB"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58" y="1447799"/>
            <a:ext cx="7450676" cy="5215474"/>
          </a:xfrm>
          <a:prstGeom prst="rect">
            <a:avLst/>
          </a:prstGeom>
        </p:spPr>
      </p:pic>
      <p:sp>
        <p:nvSpPr>
          <p:cNvPr id="4" name="TextBox 3"/>
          <p:cNvSpPr txBox="1"/>
          <p:nvPr/>
        </p:nvSpPr>
        <p:spPr>
          <a:xfrm>
            <a:off x="7730066" y="414867"/>
            <a:ext cx="4131733" cy="5355312"/>
          </a:xfrm>
          <a:prstGeom prst="rect">
            <a:avLst/>
          </a:prstGeom>
          <a:noFill/>
        </p:spPr>
        <p:txBody>
          <a:bodyPr wrap="square" rtlCol="0">
            <a:spAutoFit/>
          </a:bodyPr>
          <a:lstStyle/>
          <a:p>
            <a:r>
              <a:rPr lang="en-US" dirty="0" smtClean="0"/>
              <a:t>For all the graphs except intensity one, the intensity used is the measured one. </a:t>
            </a:r>
          </a:p>
          <a:p>
            <a:r>
              <a:rPr lang="en-US" dirty="0" smtClean="0"/>
              <a:t>Voltage seems to have a parabolic is behavior, as it is expected for a metal. </a:t>
            </a:r>
          </a:p>
          <a:p>
            <a:endParaRPr lang="en-US" dirty="0"/>
          </a:p>
          <a:p>
            <a:r>
              <a:rPr lang="en-US" dirty="0" smtClean="0"/>
              <a:t>Resistance plot is interesting…. </a:t>
            </a:r>
          </a:p>
          <a:p>
            <a:endParaRPr lang="en-US" dirty="0"/>
          </a:p>
          <a:p>
            <a:r>
              <a:rPr lang="en-US" dirty="0" smtClean="0"/>
              <a:t>What is happening at low intensities?? Is it an effect of the measuring system? </a:t>
            </a:r>
          </a:p>
          <a:p>
            <a:r>
              <a:rPr lang="en-US" dirty="0" smtClean="0"/>
              <a:t>Why does it increase? </a:t>
            </a:r>
            <a:endParaRPr lang="en-US" dirty="0" smtClean="0"/>
          </a:p>
          <a:p>
            <a:endParaRPr lang="en-US" dirty="0"/>
          </a:p>
          <a:p>
            <a:r>
              <a:rPr lang="en-US" dirty="0" smtClean="0">
                <a:solidFill>
                  <a:srgbClr val="FF0000"/>
                </a:solidFill>
              </a:rPr>
              <a:t>Yes, effect of circuit, check Miguel error plot. </a:t>
            </a:r>
            <a:endParaRPr lang="en-US" dirty="0" smtClean="0">
              <a:solidFill>
                <a:srgbClr val="FF0000"/>
              </a:solidFill>
            </a:endParaRPr>
          </a:p>
          <a:p>
            <a:endParaRPr lang="en-US" dirty="0"/>
          </a:p>
          <a:p>
            <a:r>
              <a:rPr lang="en-US" dirty="0" smtClean="0"/>
              <a:t>What happens at the maximum? Is it due to oxidation</a:t>
            </a:r>
            <a:r>
              <a:rPr lang="en-US" dirty="0" smtClean="0"/>
              <a:t>?</a:t>
            </a:r>
          </a:p>
          <a:p>
            <a:endParaRPr lang="en-US" dirty="0">
              <a:solidFill>
                <a:srgbClr val="FF0000"/>
              </a:solidFill>
            </a:endParaRPr>
          </a:p>
          <a:p>
            <a:r>
              <a:rPr lang="en-US" dirty="0" smtClean="0">
                <a:solidFill>
                  <a:srgbClr val="FF0000"/>
                </a:solidFill>
              </a:rPr>
              <a:t>No, due to circuit ADC limits (</a:t>
            </a:r>
            <a:r>
              <a:rPr lang="en-US" dirty="0" err="1" smtClean="0">
                <a:solidFill>
                  <a:srgbClr val="FF0000"/>
                </a:solidFill>
              </a:rPr>
              <a:t>vmax</a:t>
            </a:r>
            <a:r>
              <a:rPr lang="en-US" dirty="0" smtClean="0">
                <a:solidFill>
                  <a:srgbClr val="FF0000"/>
                </a:solidFill>
              </a:rPr>
              <a:t> = 2.5V) Circuit modified</a:t>
            </a:r>
            <a:endParaRPr lang="en-US" dirty="0">
              <a:solidFill>
                <a:srgbClr val="FF0000"/>
              </a:solidFill>
            </a:endParaRPr>
          </a:p>
        </p:txBody>
      </p:sp>
    </p:spTree>
    <p:extLst>
      <p:ext uri="{BB962C8B-B14F-4D97-AF65-F5344CB8AC3E}">
        <p14:creationId xmlns:p14="http://schemas.microsoft.com/office/powerpoint/2010/main" val="3504187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51137" t="3897" b="48213"/>
          <a:stretch/>
        </p:blipFill>
        <p:spPr>
          <a:xfrm>
            <a:off x="143934" y="856564"/>
            <a:ext cx="3640667" cy="2497667"/>
          </a:xfrm>
          <a:prstGeom prst="rect">
            <a:avLst/>
          </a:prstGeom>
        </p:spPr>
      </p:pic>
      <p:sp>
        <p:nvSpPr>
          <p:cNvPr id="9" name="TextBox 8"/>
          <p:cNvSpPr txBox="1"/>
          <p:nvPr/>
        </p:nvSpPr>
        <p:spPr>
          <a:xfrm>
            <a:off x="715432" y="440266"/>
            <a:ext cx="5482167" cy="646331"/>
          </a:xfrm>
          <a:prstGeom prst="rect">
            <a:avLst/>
          </a:prstGeom>
          <a:noFill/>
        </p:spPr>
        <p:txBody>
          <a:bodyPr wrap="square" rtlCol="0">
            <a:spAutoFit/>
          </a:bodyPr>
          <a:lstStyle/>
          <a:p>
            <a:r>
              <a:rPr lang="en-US" dirty="0" smtClean="0"/>
              <a:t>Let’s take a closer look. Only check from 0.2 A to 0.9 A. </a:t>
            </a:r>
          </a:p>
          <a:p>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0727" y="3447343"/>
            <a:ext cx="3666073" cy="3055061"/>
          </a:xfrm>
          <a:prstGeom prst="rect">
            <a:avLst/>
          </a:prstGeom>
          <a:ln w="19050">
            <a:solidFill>
              <a:schemeClr val="tx1"/>
            </a:solidFill>
          </a:ln>
        </p:spPr>
      </p:pic>
      <p:sp>
        <p:nvSpPr>
          <p:cNvPr id="3" name="Rectangle 2"/>
          <p:cNvSpPr/>
          <p:nvPr/>
        </p:nvSpPr>
        <p:spPr>
          <a:xfrm>
            <a:off x="1236133" y="763431"/>
            <a:ext cx="1481667" cy="17935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Arrow Connector 9"/>
          <p:cNvCxnSpPr>
            <a:endCxn id="2" idx="0"/>
          </p:cNvCxnSpPr>
          <p:nvPr/>
        </p:nvCxnSpPr>
        <p:spPr>
          <a:xfrm>
            <a:off x="1976966" y="2556933"/>
            <a:ext cx="1066798" cy="8904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558365" y="1112808"/>
            <a:ext cx="5482167" cy="2308324"/>
          </a:xfrm>
          <a:prstGeom prst="rect">
            <a:avLst/>
          </a:prstGeom>
          <a:noFill/>
        </p:spPr>
        <p:txBody>
          <a:bodyPr wrap="square" rtlCol="0">
            <a:spAutoFit/>
          </a:bodyPr>
          <a:lstStyle/>
          <a:p>
            <a:r>
              <a:rPr lang="en-US" dirty="0" smtClean="0"/>
              <a:t>From here we can calculate R0 by doing a parabolic approximation of the points close to 0.</a:t>
            </a:r>
          </a:p>
          <a:p>
            <a:endParaRPr lang="en-US" dirty="0"/>
          </a:p>
          <a:p>
            <a:r>
              <a:rPr lang="en-US" dirty="0" smtClean="0"/>
              <a:t>R = R0 + A* I ^2      -&gt; R0 = 1,659 [Ohm]</a:t>
            </a:r>
          </a:p>
          <a:p>
            <a:endParaRPr lang="en-US" dirty="0"/>
          </a:p>
          <a:p>
            <a:r>
              <a:rPr lang="en-US" dirty="0" smtClean="0"/>
              <a:t>This approximation is given in the article. May be another one would be better? </a:t>
            </a:r>
          </a:p>
          <a:p>
            <a:endParaRPr lang="en-US" dirty="0"/>
          </a:p>
        </p:txBody>
      </p:sp>
      <p:cxnSp>
        <p:nvCxnSpPr>
          <p:cNvPr id="13" name="Straight Arrow Connector 12"/>
          <p:cNvCxnSpPr>
            <a:stCxn id="17" idx="3"/>
            <a:endCxn id="20" idx="1"/>
          </p:cNvCxnSpPr>
          <p:nvPr/>
        </p:nvCxnSpPr>
        <p:spPr>
          <a:xfrm flipV="1">
            <a:off x="2717800" y="5358344"/>
            <a:ext cx="2438406" cy="6176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490133" y="5449585"/>
            <a:ext cx="1227667" cy="10528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56206" y="4131733"/>
            <a:ext cx="3615981" cy="2453221"/>
          </a:xfrm>
          <a:prstGeom prst="rect">
            <a:avLst/>
          </a:prstGeom>
          <a:ln w="19050">
            <a:solidFill>
              <a:schemeClr val="tx1"/>
            </a:solidFill>
          </a:ln>
        </p:spPr>
      </p:pic>
    </p:spTree>
    <p:extLst>
      <p:ext uri="{BB962C8B-B14F-4D97-AF65-F5344CB8AC3E}">
        <p14:creationId xmlns:p14="http://schemas.microsoft.com/office/powerpoint/2010/main" val="2549358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15432" y="356930"/>
            <a:ext cx="5482167" cy="923330"/>
          </a:xfrm>
          <a:prstGeom prst="rect">
            <a:avLst/>
          </a:prstGeom>
          <a:noFill/>
        </p:spPr>
        <p:txBody>
          <a:bodyPr wrap="square" rtlCol="0">
            <a:spAutoFit/>
          </a:bodyPr>
          <a:lstStyle/>
          <a:p>
            <a:r>
              <a:rPr lang="en-US" dirty="0" smtClean="0"/>
              <a:t>Now let’s calculate a plot relating Intensity applied and temperature. </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775" y="1617121"/>
            <a:ext cx="2667006" cy="2222505"/>
          </a:xfrm>
          <a:prstGeom prst="rect">
            <a:avLst/>
          </a:prstGeom>
          <a:ln w="19050">
            <a:solidFill>
              <a:schemeClr val="bg1"/>
            </a:solidFill>
          </a:ln>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51180" t="6026"/>
          <a:stretch/>
        </p:blipFill>
        <p:spPr>
          <a:xfrm>
            <a:off x="733939" y="4313285"/>
            <a:ext cx="3150678" cy="2425935"/>
          </a:xfrm>
          <a:prstGeom prst="rect">
            <a:avLst/>
          </a:prstGeom>
        </p:spPr>
      </p:pic>
      <p:sp>
        <p:nvSpPr>
          <p:cNvPr id="8" name="TextBox 7"/>
          <p:cNvSpPr txBox="1"/>
          <p:nvPr/>
        </p:nvSpPr>
        <p:spPr>
          <a:xfrm rot="16200000">
            <a:off x="-214301" y="2030914"/>
            <a:ext cx="1490133" cy="369332"/>
          </a:xfrm>
          <a:prstGeom prst="rect">
            <a:avLst/>
          </a:prstGeom>
          <a:noFill/>
        </p:spPr>
        <p:txBody>
          <a:bodyPr wrap="square" rtlCol="0">
            <a:spAutoFit/>
          </a:bodyPr>
          <a:lstStyle/>
          <a:p>
            <a:r>
              <a:rPr lang="en-US" dirty="0" smtClean="0"/>
              <a:t>Measured</a:t>
            </a:r>
            <a:endParaRPr lang="en-GB" dirty="0"/>
          </a:p>
        </p:txBody>
      </p:sp>
      <p:sp>
        <p:nvSpPr>
          <p:cNvPr id="9" name="TextBox 8"/>
          <p:cNvSpPr txBox="1"/>
          <p:nvPr/>
        </p:nvSpPr>
        <p:spPr>
          <a:xfrm rot="16200000">
            <a:off x="-133868" y="5037667"/>
            <a:ext cx="1329267" cy="369332"/>
          </a:xfrm>
          <a:prstGeom prst="rect">
            <a:avLst/>
          </a:prstGeom>
          <a:noFill/>
        </p:spPr>
        <p:txBody>
          <a:bodyPr wrap="square" rtlCol="0">
            <a:spAutoFit/>
          </a:bodyPr>
          <a:lstStyle/>
          <a:p>
            <a:r>
              <a:rPr lang="en-US" dirty="0" smtClean="0"/>
              <a:t>Literature</a:t>
            </a:r>
            <a:endParaRPr lang="en-GB" dirty="0"/>
          </a:p>
        </p:txBody>
      </p:sp>
      <p:sp>
        <p:nvSpPr>
          <p:cNvPr id="10" name="TextBox 9"/>
          <p:cNvSpPr txBox="1"/>
          <p:nvPr/>
        </p:nvSpPr>
        <p:spPr>
          <a:xfrm>
            <a:off x="4007909" y="1201310"/>
            <a:ext cx="2819400" cy="923330"/>
          </a:xfrm>
          <a:prstGeom prst="rect">
            <a:avLst/>
          </a:prstGeom>
          <a:noFill/>
        </p:spPr>
        <p:txBody>
          <a:bodyPr wrap="square" rtlCol="0">
            <a:spAutoFit/>
          </a:bodyPr>
          <a:lstStyle/>
          <a:p>
            <a:r>
              <a:rPr lang="en-US" dirty="0" smtClean="0"/>
              <a:t>If we assume cross section and wire length constant for all intensities….</a:t>
            </a:r>
            <a:endParaRPr lang="en-GB" dirty="0"/>
          </a:p>
        </p:txBody>
      </p:sp>
      <p:sp>
        <p:nvSpPr>
          <p:cNvPr id="11" name="TextBox 10"/>
          <p:cNvSpPr txBox="1"/>
          <p:nvPr/>
        </p:nvSpPr>
        <p:spPr>
          <a:xfrm>
            <a:off x="4322764" y="2586305"/>
            <a:ext cx="2819400" cy="646331"/>
          </a:xfrm>
          <a:prstGeom prst="rect">
            <a:avLst/>
          </a:prstGeom>
          <a:noFill/>
        </p:spPr>
        <p:txBody>
          <a:bodyPr wrap="square" rtlCol="0">
            <a:spAutoFit/>
          </a:bodyPr>
          <a:lstStyle/>
          <a:p>
            <a:r>
              <a:rPr lang="en-US" dirty="0" smtClean="0"/>
              <a:t>This is not true but for first approximation. </a:t>
            </a:r>
            <a:endParaRPr lang="en-GB" dirty="0"/>
          </a:p>
        </p:txBody>
      </p:sp>
      <p:cxnSp>
        <p:nvCxnSpPr>
          <p:cNvPr id="13" name="Straight Arrow Connector 12"/>
          <p:cNvCxnSpPr>
            <a:stCxn id="6" idx="3"/>
            <a:endCxn id="14" idx="1"/>
          </p:cNvCxnSpPr>
          <p:nvPr/>
        </p:nvCxnSpPr>
        <p:spPr>
          <a:xfrm flipV="1">
            <a:off x="3642781" y="1662975"/>
            <a:ext cx="3814238" cy="10653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57019" y="356930"/>
            <a:ext cx="3848168" cy="2612090"/>
          </a:xfrm>
          <a:prstGeom prst="rect">
            <a:avLst/>
          </a:prstGeom>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03716" y="3479904"/>
            <a:ext cx="3558083" cy="2965069"/>
          </a:xfrm>
          <a:prstGeom prst="rect">
            <a:avLst/>
          </a:prstGeom>
        </p:spPr>
      </p:pic>
      <p:sp>
        <p:nvSpPr>
          <p:cNvPr id="18" name="TextBox 17"/>
          <p:cNvSpPr txBox="1"/>
          <p:nvPr/>
        </p:nvSpPr>
        <p:spPr>
          <a:xfrm>
            <a:off x="4999063" y="4473229"/>
            <a:ext cx="2731004" cy="2585323"/>
          </a:xfrm>
          <a:prstGeom prst="rect">
            <a:avLst/>
          </a:prstGeom>
          <a:noFill/>
        </p:spPr>
        <p:txBody>
          <a:bodyPr wrap="square" rtlCol="0">
            <a:spAutoFit/>
          </a:bodyPr>
          <a:lstStyle/>
          <a:p>
            <a:r>
              <a:rPr lang="en-US" dirty="0" smtClean="0"/>
              <a:t>W solve the following second order equitation:</a:t>
            </a:r>
          </a:p>
          <a:p>
            <a:endParaRPr lang="en-US" dirty="0"/>
          </a:p>
          <a:p>
            <a:r>
              <a:rPr lang="en-US" dirty="0" smtClean="0"/>
              <a:t>R/R0_meas = 3,65e-7T^2+4,77e-3*T – 5,864e-1 </a:t>
            </a:r>
          </a:p>
          <a:p>
            <a:endParaRPr lang="en-US" dirty="0"/>
          </a:p>
          <a:p>
            <a:r>
              <a:rPr lang="en-US" dirty="0" smtClean="0"/>
              <a:t>To calculate T</a:t>
            </a:r>
          </a:p>
          <a:p>
            <a:endParaRPr lang="en-US" dirty="0"/>
          </a:p>
          <a:p>
            <a:endParaRPr lang="en-GB" dirty="0"/>
          </a:p>
        </p:txBody>
      </p:sp>
      <p:cxnSp>
        <p:nvCxnSpPr>
          <p:cNvPr id="20" name="Straight Connector 19"/>
          <p:cNvCxnSpPr>
            <a:stCxn id="7" idx="3"/>
          </p:cNvCxnSpPr>
          <p:nvPr/>
        </p:nvCxnSpPr>
        <p:spPr>
          <a:xfrm flipV="1">
            <a:off x="3884617" y="3479904"/>
            <a:ext cx="2202916" cy="20463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14" idx="2"/>
          </p:cNvCxnSpPr>
          <p:nvPr/>
        </p:nvCxnSpPr>
        <p:spPr>
          <a:xfrm flipV="1">
            <a:off x="6087533" y="2969020"/>
            <a:ext cx="3293570" cy="5108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6087533" y="3479904"/>
            <a:ext cx="2216183" cy="203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4125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1690" y="73026"/>
            <a:ext cx="3563292" cy="2304123"/>
          </a:xfrm>
          <a:prstGeom prst="rect">
            <a:avLst/>
          </a:prstGeom>
        </p:spPr>
      </p:pic>
      <p:sp>
        <p:nvSpPr>
          <p:cNvPr id="8" name="TextBox 7"/>
          <p:cNvSpPr txBox="1"/>
          <p:nvPr/>
        </p:nvSpPr>
        <p:spPr>
          <a:xfrm>
            <a:off x="9152466" y="1413933"/>
            <a:ext cx="3039534" cy="369332"/>
          </a:xfrm>
          <a:prstGeom prst="rect">
            <a:avLst/>
          </a:prstGeom>
          <a:noFill/>
        </p:spPr>
        <p:txBody>
          <a:bodyPr wrap="square" rtlCol="0">
            <a:spAutoFit/>
          </a:bodyPr>
          <a:lstStyle/>
          <a:p>
            <a:r>
              <a:rPr lang="en-US" dirty="0" smtClean="0"/>
              <a:t>Y = 1.4234 + 0.10713*I^2 </a:t>
            </a:r>
            <a:endParaRPr lang="en-GB" dirty="0"/>
          </a:p>
        </p:txBody>
      </p:sp>
      <p:sp>
        <p:nvSpPr>
          <p:cNvPr id="9" name="Rectangle 8"/>
          <p:cNvSpPr/>
          <p:nvPr/>
        </p:nvSpPr>
        <p:spPr>
          <a:xfrm>
            <a:off x="364066" y="396501"/>
            <a:ext cx="6096000" cy="646331"/>
          </a:xfrm>
          <a:prstGeom prst="rect">
            <a:avLst/>
          </a:prstGeom>
        </p:spPr>
        <p:txBody>
          <a:bodyPr>
            <a:spAutoFit/>
          </a:bodyPr>
          <a:lstStyle/>
          <a:p>
            <a:r>
              <a:rPr lang="en-US" dirty="0" smtClean="0"/>
              <a:t>A voltage divisor has been added. Now It should be able to arrive up to 3,7V but not sure it that is true yet.</a:t>
            </a:r>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549" y="1783265"/>
            <a:ext cx="6072986" cy="4251091"/>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48600" y="2894191"/>
            <a:ext cx="3344330" cy="2786942"/>
          </a:xfrm>
          <a:prstGeom prst="rect">
            <a:avLst/>
          </a:prstGeom>
        </p:spPr>
      </p:pic>
    </p:spTree>
    <p:extLst>
      <p:ext uri="{BB962C8B-B14F-4D97-AF65-F5344CB8AC3E}">
        <p14:creationId xmlns:p14="http://schemas.microsoft.com/office/powerpoint/2010/main" val="38955976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6089</TotalTime>
  <Words>591</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Summary Results Emissivity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CERN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Summary Results Emissivity </dc:title>
  <dc:creator>Araceli Navarro Fernandez</dc:creator>
  <cp:lastModifiedBy>Araceli Navarro Fernandez</cp:lastModifiedBy>
  <cp:revision>104</cp:revision>
  <dcterms:created xsi:type="dcterms:W3CDTF">2021-08-23T13:51:37Z</dcterms:created>
  <dcterms:modified xsi:type="dcterms:W3CDTF">2021-08-30T15:18:58Z</dcterms:modified>
</cp:coreProperties>
</file>