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png"/><Relationship Id="rId17" Type="http://schemas.openxmlformats.org/officeDocument/2006/relationships/image" Target="../media/image-10-17.png"/><Relationship Id="rId18" Type="http://schemas.openxmlformats.org/officeDocument/2006/relationships/image" Target="../media/image-10-18.png"/><Relationship Id="rId19" Type="http://schemas.openxmlformats.org/officeDocument/2006/relationships/image" Target="../media/image-10-19.png"/><Relationship Id="rId20" Type="http://schemas.openxmlformats.org/officeDocument/2006/relationships/image" Target="../media/image-10-20.png"/><Relationship Id="rId21" Type="http://schemas.openxmlformats.org/officeDocument/2006/relationships/image" Target="../media/image-10-21.png"/><Relationship Id="rId22" Type="http://schemas.openxmlformats.org/officeDocument/2006/relationships/slideLayout" Target="../slideLayouts/slideLayout1.xml"/><Relationship Id="rId2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image" Target="../media/image-4-15.png"/><Relationship Id="rId16" Type="http://schemas.openxmlformats.org/officeDocument/2006/relationships/image" Target="../media/image-4-16.png"/><Relationship Id="rId17" Type="http://schemas.openxmlformats.org/officeDocument/2006/relationships/image" Target="../media/image-4-17.png"/><Relationship Id="rId18" Type="http://schemas.openxmlformats.org/officeDocument/2006/relationships/image" Target="../media/image-4-18.png"/><Relationship Id="rId19" Type="http://schemas.openxmlformats.org/officeDocument/2006/relationships/image" Target="../media/image-4-19.png"/><Relationship Id="rId20" Type="http://schemas.openxmlformats.org/officeDocument/2006/relationships/image" Target="../media/image-4-20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image" Target="../media/image-6-15.png"/><Relationship Id="rId16" Type="http://schemas.openxmlformats.org/officeDocument/2006/relationships/image" Target="../media/image-6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437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228600"/>
            <a:ext cx="8229600" cy="6586538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4" name="Shape 1"/>
          <p:cNvSpPr/>
          <p:nvPr/>
        </p:nvSpPr>
        <p:spPr>
          <a:xfrm>
            <a:off x="4286250" y="571500"/>
            <a:ext cx="571500" cy="571500"/>
          </a:xfrm>
          <a:prstGeom prst="ellipse">
            <a:avLst/>
          </a:prstGeom>
          <a:solidFill>
            <a:srgbClr val="3B82F6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844" y="750094"/>
            <a:ext cx="214313" cy="2143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0100" y="1314450"/>
            <a:ext cx="76152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Processamento de Linguagem Natural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800100" y="1714500"/>
            <a:ext cx="76152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 Mineração de Texto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4229100" y="200025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9" name="Shape 5"/>
          <p:cNvSpPr/>
          <p:nvPr/>
        </p:nvSpPr>
        <p:spPr>
          <a:xfrm>
            <a:off x="800100" y="2257425"/>
            <a:ext cx="3657600" cy="1728788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0" name="Shape 6"/>
          <p:cNvSpPr/>
          <p:nvPr/>
        </p:nvSpPr>
        <p:spPr>
          <a:xfrm>
            <a:off x="800100" y="2257425"/>
            <a:ext cx="28575" cy="1728788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543175"/>
            <a:ext cx="214313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271588" y="2428875"/>
            <a:ext cx="30861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PLN - Processamento de Linguagem Natural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971550" y="2971800"/>
            <a:ext cx="2295320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Campo da IA que capacita computadores a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971550" y="2971800"/>
            <a:ext cx="3044912" cy="3143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compreender, interpretar e gerar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971550" y="3157538"/>
            <a:ext cx="3019462" cy="3143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linguagem humana de forma natural e significativa.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971550" y="3614738"/>
            <a:ext cx="799654" cy="200025"/>
          </a:xfrm>
          <a:prstGeom prst="roundRect">
            <a:avLst/>
          </a:prstGeom>
          <a:solidFill>
            <a:srgbClr val="BFDBFE"/>
          </a:solidFill>
          <a:ln/>
        </p:spPr>
      </p:sp>
      <p:sp>
        <p:nvSpPr>
          <p:cNvPr id="17" name="Text 12"/>
          <p:cNvSpPr/>
          <p:nvPr/>
        </p:nvSpPr>
        <p:spPr>
          <a:xfrm>
            <a:off x="971550" y="3614738"/>
            <a:ext cx="871091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Compreensão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1828354" y="3614738"/>
            <a:ext cx="760781" cy="200025"/>
          </a:xfrm>
          <a:prstGeom prst="roundRect">
            <a:avLst/>
          </a:prstGeom>
          <a:solidFill>
            <a:srgbClr val="BFDBFE"/>
          </a:solidFill>
          <a:ln/>
        </p:spPr>
      </p:sp>
      <p:sp>
        <p:nvSpPr>
          <p:cNvPr id="19" name="Text 14"/>
          <p:cNvSpPr/>
          <p:nvPr/>
        </p:nvSpPr>
        <p:spPr>
          <a:xfrm>
            <a:off x="1828354" y="3614738"/>
            <a:ext cx="832219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Interpretação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646285" y="3614738"/>
            <a:ext cx="555064" cy="200025"/>
          </a:xfrm>
          <a:prstGeom prst="roundRect">
            <a:avLst/>
          </a:prstGeom>
          <a:solidFill>
            <a:srgbClr val="BFDBFE"/>
          </a:solidFill>
          <a:ln/>
        </p:spPr>
      </p:sp>
      <p:sp>
        <p:nvSpPr>
          <p:cNvPr id="21" name="Text 16"/>
          <p:cNvSpPr/>
          <p:nvPr/>
        </p:nvSpPr>
        <p:spPr>
          <a:xfrm>
            <a:off x="2646285" y="3614738"/>
            <a:ext cx="626501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Geração</a:t>
            </a:r>
            <a:endParaRPr lang="en-US" sz="788" dirty="0"/>
          </a:p>
        </p:txBody>
      </p:sp>
      <p:sp>
        <p:nvSpPr>
          <p:cNvPr id="22" name="Shape 17"/>
          <p:cNvSpPr/>
          <p:nvPr/>
        </p:nvSpPr>
        <p:spPr>
          <a:xfrm>
            <a:off x="4686300" y="2257425"/>
            <a:ext cx="3657600" cy="1728788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3" name="Shape 18"/>
          <p:cNvSpPr/>
          <p:nvPr/>
        </p:nvSpPr>
        <p:spPr>
          <a:xfrm>
            <a:off x="4686300" y="2257425"/>
            <a:ext cx="28575" cy="1728788"/>
          </a:xfrm>
          <a:prstGeom prst="rect">
            <a:avLst/>
          </a:prstGeom>
          <a:solidFill>
            <a:srgbClr val="6B7280"/>
          </a:solidFill>
          <a:ln/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443163"/>
            <a:ext cx="171450" cy="171450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5114925" y="2428875"/>
            <a:ext cx="139470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Mineração de Texto</a:t>
            </a:r>
            <a:endParaRPr lang="en-US" sz="1125" dirty="0"/>
          </a:p>
        </p:txBody>
      </p:sp>
      <p:sp>
        <p:nvSpPr>
          <p:cNvPr id="26" name="Text 20"/>
          <p:cNvSpPr/>
          <p:nvPr/>
        </p:nvSpPr>
        <p:spPr>
          <a:xfrm>
            <a:off x="4857750" y="2771775"/>
            <a:ext cx="7385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 de</a:t>
            </a:r>
            <a:endParaRPr lang="en-US" sz="900" dirty="0"/>
          </a:p>
        </p:txBody>
      </p:sp>
      <p:sp>
        <p:nvSpPr>
          <p:cNvPr id="27" name="Text 21"/>
          <p:cNvSpPr/>
          <p:nvPr/>
        </p:nvSpPr>
        <p:spPr>
          <a:xfrm>
            <a:off x="5524853" y="2771775"/>
            <a:ext cx="165299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descoberta de conhecimento</a:t>
            </a:r>
            <a:endParaRPr lang="en-US" sz="900" dirty="0"/>
          </a:p>
        </p:txBody>
      </p:sp>
      <p:sp>
        <p:nvSpPr>
          <p:cNvPr id="28" name="Text 22"/>
          <p:cNvSpPr/>
          <p:nvPr/>
        </p:nvSpPr>
        <p:spPr>
          <a:xfrm>
            <a:off x="4857750" y="2771775"/>
            <a:ext cx="3089337" cy="5000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 extração de informações valiosas a partir de grandes volumes de dados textuais não estruturados.</a:t>
            </a:r>
            <a:endParaRPr lang="en-US" sz="900" dirty="0"/>
          </a:p>
        </p:txBody>
      </p:sp>
      <p:sp>
        <p:nvSpPr>
          <p:cNvPr id="29" name="Shape 23"/>
          <p:cNvSpPr/>
          <p:nvPr/>
        </p:nvSpPr>
        <p:spPr>
          <a:xfrm>
            <a:off x="4857750" y="3414713"/>
            <a:ext cx="682898" cy="200025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30" name="Text 24"/>
          <p:cNvSpPr/>
          <p:nvPr/>
        </p:nvSpPr>
        <p:spPr>
          <a:xfrm>
            <a:off x="4857750" y="3414713"/>
            <a:ext cx="754335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Descoberta</a:t>
            </a:r>
            <a:endParaRPr lang="en-US" sz="788" dirty="0"/>
          </a:p>
        </p:txBody>
      </p:sp>
      <p:sp>
        <p:nvSpPr>
          <p:cNvPr id="31" name="Shape 25"/>
          <p:cNvSpPr/>
          <p:nvPr/>
        </p:nvSpPr>
        <p:spPr>
          <a:xfrm>
            <a:off x="5597798" y="3414713"/>
            <a:ext cx="566142" cy="200025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32" name="Text 26"/>
          <p:cNvSpPr/>
          <p:nvPr/>
        </p:nvSpPr>
        <p:spPr>
          <a:xfrm>
            <a:off x="5597798" y="3414713"/>
            <a:ext cx="637580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Extração</a:t>
            </a:r>
            <a:endParaRPr lang="en-US" sz="788" dirty="0"/>
          </a:p>
        </p:txBody>
      </p:sp>
      <p:sp>
        <p:nvSpPr>
          <p:cNvPr id="33" name="Shape 27"/>
          <p:cNvSpPr/>
          <p:nvPr/>
        </p:nvSpPr>
        <p:spPr>
          <a:xfrm>
            <a:off x="6221090" y="3414713"/>
            <a:ext cx="499476" cy="200025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34" name="Text 28"/>
          <p:cNvSpPr/>
          <p:nvPr/>
        </p:nvSpPr>
        <p:spPr>
          <a:xfrm>
            <a:off x="6221090" y="3414713"/>
            <a:ext cx="570914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</a:t>
            </a:r>
            <a:endParaRPr lang="en-US" sz="788" dirty="0"/>
          </a:p>
        </p:txBody>
      </p:sp>
      <p:sp>
        <p:nvSpPr>
          <p:cNvPr id="35" name="Text 29"/>
          <p:cNvSpPr/>
          <p:nvPr/>
        </p:nvSpPr>
        <p:spPr>
          <a:xfrm>
            <a:off x="800100" y="4214813"/>
            <a:ext cx="76152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Aplicações em Ciência de Dados e IA</a:t>
            </a:r>
            <a:endParaRPr lang="en-US" sz="1350" dirty="0"/>
          </a:p>
        </p:txBody>
      </p:sp>
      <p:sp>
        <p:nvSpPr>
          <p:cNvPr id="36" name="Shape 30"/>
          <p:cNvSpPr/>
          <p:nvPr/>
        </p:nvSpPr>
        <p:spPr>
          <a:xfrm>
            <a:off x="800100" y="4614863"/>
            <a:ext cx="1800225" cy="8001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488" y="4729163"/>
            <a:ext cx="171450" cy="171450"/>
          </a:xfrm>
          <a:prstGeom prst="rect">
            <a:avLst/>
          </a:prstGeom>
        </p:spPr>
      </p:pic>
      <p:sp>
        <p:nvSpPr>
          <p:cNvPr id="38" name="Text 31"/>
          <p:cNvSpPr/>
          <p:nvPr/>
        </p:nvSpPr>
        <p:spPr>
          <a:xfrm>
            <a:off x="914400" y="4957763"/>
            <a:ext cx="1643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Sentimentos</a:t>
            </a:r>
            <a:endParaRPr lang="en-US" sz="900" dirty="0"/>
          </a:p>
        </p:txBody>
      </p:sp>
      <p:sp>
        <p:nvSpPr>
          <p:cNvPr id="39" name="Text 32"/>
          <p:cNvSpPr/>
          <p:nvPr/>
        </p:nvSpPr>
        <p:spPr>
          <a:xfrm>
            <a:off x="914400" y="5157788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Redes sociais, reviews</a:t>
            </a:r>
            <a:endParaRPr lang="en-US" sz="788" dirty="0"/>
          </a:p>
        </p:txBody>
      </p:sp>
      <p:sp>
        <p:nvSpPr>
          <p:cNvPr id="40" name="Shape 33"/>
          <p:cNvSpPr/>
          <p:nvPr/>
        </p:nvSpPr>
        <p:spPr>
          <a:xfrm>
            <a:off x="2714625" y="4614863"/>
            <a:ext cx="1800225" cy="8001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581" y="4729163"/>
            <a:ext cx="214313" cy="171450"/>
          </a:xfrm>
          <a:prstGeom prst="rect">
            <a:avLst/>
          </a:prstGeom>
        </p:spPr>
      </p:pic>
      <p:sp>
        <p:nvSpPr>
          <p:cNvPr id="42" name="Text 34"/>
          <p:cNvSpPr/>
          <p:nvPr/>
        </p:nvSpPr>
        <p:spPr>
          <a:xfrm>
            <a:off x="2828925" y="4957763"/>
            <a:ext cx="1643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Chatbots</a:t>
            </a:r>
            <a:endParaRPr lang="en-US" sz="900" dirty="0"/>
          </a:p>
        </p:txBody>
      </p:sp>
      <p:sp>
        <p:nvSpPr>
          <p:cNvPr id="43" name="Text 35"/>
          <p:cNvSpPr/>
          <p:nvPr/>
        </p:nvSpPr>
        <p:spPr>
          <a:xfrm>
            <a:off x="2828925" y="5157788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Atendimento automatizado</a:t>
            </a:r>
            <a:endParaRPr lang="en-US" sz="788" dirty="0"/>
          </a:p>
        </p:txBody>
      </p:sp>
      <p:sp>
        <p:nvSpPr>
          <p:cNvPr id="44" name="Shape 36"/>
          <p:cNvSpPr/>
          <p:nvPr/>
        </p:nvSpPr>
        <p:spPr>
          <a:xfrm>
            <a:off x="4629150" y="4614863"/>
            <a:ext cx="1800225" cy="8001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4969" y="4729163"/>
            <a:ext cx="128588" cy="171450"/>
          </a:xfrm>
          <a:prstGeom prst="rect">
            <a:avLst/>
          </a:prstGeom>
        </p:spPr>
      </p:pic>
      <p:sp>
        <p:nvSpPr>
          <p:cNvPr id="46" name="Text 37"/>
          <p:cNvSpPr/>
          <p:nvPr/>
        </p:nvSpPr>
        <p:spPr>
          <a:xfrm>
            <a:off x="4743450" y="4957763"/>
            <a:ext cx="1643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Resumo Automático</a:t>
            </a:r>
            <a:endParaRPr lang="en-US" sz="900" dirty="0"/>
          </a:p>
        </p:txBody>
      </p:sp>
      <p:sp>
        <p:nvSpPr>
          <p:cNvPr id="47" name="Text 38"/>
          <p:cNvSpPr/>
          <p:nvPr/>
        </p:nvSpPr>
        <p:spPr>
          <a:xfrm>
            <a:off x="4743450" y="5157788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Documentos, notícias</a:t>
            </a:r>
            <a:endParaRPr lang="en-US" sz="788" dirty="0"/>
          </a:p>
        </p:txBody>
      </p:sp>
      <p:sp>
        <p:nvSpPr>
          <p:cNvPr id="48" name="Shape 39"/>
          <p:cNvSpPr/>
          <p:nvPr/>
        </p:nvSpPr>
        <p:spPr>
          <a:xfrm>
            <a:off x="6543675" y="4614863"/>
            <a:ext cx="1800225" cy="800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9" name="Text 40"/>
          <p:cNvSpPr/>
          <p:nvPr/>
        </p:nvSpPr>
        <p:spPr>
          <a:xfrm>
            <a:off x="6657975" y="4900613"/>
            <a:ext cx="16430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Tradução</a:t>
            </a:r>
            <a:endParaRPr lang="en-US" sz="900" dirty="0"/>
          </a:p>
        </p:txBody>
      </p:sp>
      <p:sp>
        <p:nvSpPr>
          <p:cNvPr id="50" name="Text 41"/>
          <p:cNvSpPr/>
          <p:nvPr/>
        </p:nvSpPr>
        <p:spPr>
          <a:xfrm>
            <a:off x="6657975" y="5100638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Automática multilíngue</a:t>
            </a:r>
            <a:endParaRPr lang="en-US" sz="788" dirty="0"/>
          </a:p>
        </p:txBody>
      </p:sp>
      <p:sp>
        <p:nvSpPr>
          <p:cNvPr id="51" name="Shape 42"/>
          <p:cNvSpPr/>
          <p:nvPr/>
        </p:nvSpPr>
        <p:spPr>
          <a:xfrm>
            <a:off x="800100" y="5643563"/>
            <a:ext cx="7543800" cy="814388"/>
          </a:xfrm>
          <a:prstGeom prst="rect">
            <a:avLst/>
          </a:prstGeom>
          <a:solidFill>
            <a:srgbClr val="FFFBEB"/>
          </a:solidFill>
          <a:ln w="99">
            <a:solidFill>
              <a:srgbClr val="FDE68A"/>
            </a:solidFill>
            <a:prstDash val="solid"/>
          </a:ln>
        </p:spPr>
      </p:sp>
      <p:pic>
        <p:nvPicPr>
          <p:cNvPr id="5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50" y="5843588"/>
            <a:ext cx="107156" cy="142875"/>
          </a:xfrm>
          <a:prstGeom prst="rect">
            <a:avLst/>
          </a:prstGeom>
        </p:spPr>
      </p:pic>
      <p:sp>
        <p:nvSpPr>
          <p:cNvPr id="53" name="Text 43"/>
          <p:cNvSpPr/>
          <p:nvPr/>
        </p:nvSpPr>
        <p:spPr>
          <a:xfrm>
            <a:off x="1164431" y="5815013"/>
            <a:ext cx="148609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Distinção Fundamental</a:t>
            </a:r>
            <a:endParaRPr lang="en-US" sz="1013" dirty="0"/>
          </a:p>
        </p:txBody>
      </p:sp>
      <p:sp>
        <p:nvSpPr>
          <p:cNvPr id="54" name="Text 44"/>
          <p:cNvSpPr/>
          <p:nvPr/>
        </p:nvSpPr>
        <p:spPr>
          <a:xfrm>
            <a:off x="971550" y="6122194"/>
            <a:ext cx="3000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PLN</a:t>
            </a:r>
            <a:endParaRPr lang="en-US" sz="900" dirty="0"/>
          </a:p>
        </p:txBody>
      </p:sp>
      <p:sp>
        <p:nvSpPr>
          <p:cNvPr id="55" name="Text 45"/>
          <p:cNvSpPr/>
          <p:nvPr/>
        </p:nvSpPr>
        <p:spPr>
          <a:xfrm>
            <a:off x="1200150" y="6122194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foca na</a:t>
            </a:r>
            <a:endParaRPr lang="en-US" sz="900" dirty="0"/>
          </a:p>
        </p:txBody>
      </p:sp>
      <p:sp>
        <p:nvSpPr>
          <p:cNvPr id="56" name="Text 46"/>
          <p:cNvSpPr/>
          <p:nvPr/>
        </p:nvSpPr>
        <p:spPr>
          <a:xfrm>
            <a:off x="1638598" y="6122194"/>
            <a:ext cx="162821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capacidade de processamento</a:t>
            </a:r>
            <a:endParaRPr lang="en-US" sz="900" dirty="0"/>
          </a:p>
        </p:txBody>
      </p:sp>
      <p:sp>
        <p:nvSpPr>
          <p:cNvPr id="57" name="Text 47"/>
          <p:cNvSpPr/>
          <p:nvPr/>
        </p:nvSpPr>
        <p:spPr>
          <a:xfrm>
            <a:off x="3195377" y="6122194"/>
            <a:ext cx="136149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 linguagem, enquanto</a:t>
            </a:r>
            <a:endParaRPr lang="en-US" sz="900" dirty="0"/>
          </a:p>
        </p:txBody>
      </p:sp>
      <p:sp>
        <p:nvSpPr>
          <p:cNvPr id="58" name="Text 48"/>
          <p:cNvSpPr/>
          <p:nvPr/>
        </p:nvSpPr>
        <p:spPr>
          <a:xfrm>
            <a:off x="4485438" y="6122194"/>
            <a:ext cx="113005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Mineração de Texto</a:t>
            </a:r>
            <a:endParaRPr lang="en-US" sz="900" dirty="0"/>
          </a:p>
        </p:txBody>
      </p:sp>
      <p:sp>
        <p:nvSpPr>
          <p:cNvPr id="59" name="Text 49"/>
          <p:cNvSpPr/>
          <p:nvPr/>
        </p:nvSpPr>
        <p:spPr>
          <a:xfrm>
            <a:off x="5544052" y="6122194"/>
            <a:ext cx="5098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foca na</a:t>
            </a:r>
            <a:endParaRPr lang="en-US" sz="900" dirty="0"/>
          </a:p>
        </p:txBody>
      </p:sp>
      <p:sp>
        <p:nvSpPr>
          <p:cNvPr id="60" name="Text 50"/>
          <p:cNvSpPr/>
          <p:nvPr/>
        </p:nvSpPr>
        <p:spPr>
          <a:xfrm>
            <a:off x="5982500" y="6122194"/>
            <a:ext cx="108802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i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extração de insights</a:t>
            </a:r>
            <a:endParaRPr lang="en-US" sz="900" dirty="0"/>
          </a:p>
        </p:txBody>
      </p:sp>
      <p:sp>
        <p:nvSpPr>
          <p:cNvPr id="61" name="Text 51"/>
          <p:cNvSpPr/>
          <p:nvPr/>
        </p:nvSpPr>
        <p:spPr>
          <a:xfrm>
            <a:off x="6999089" y="6122194"/>
            <a:ext cx="10880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dos dados textuais.</a:t>
            </a:r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221581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171450"/>
            <a:ext cx="8801100" cy="11872913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09" y="421481"/>
            <a:ext cx="267891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04824" y="400050"/>
            <a:ext cx="3359376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Exercícios Práticos e Discussão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771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Consolidando os Fundamentos do Dia 1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2870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Shape 4"/>
          <p:cNvSpPr/>
          <p:nvPr/>
        </p:nvSpPr>
        <p:spPr>
          <a:xfrm>
            <a:off x="400050" y="1228725"/>
            <a:ext cx="8343900" cy="12573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052" y="1400175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841077" y="1371600"/>
            <a:ext cx="173328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que Aprendemos Hoje</a:t>
            </a:r>
            <a:endParaRPr lang="en-US" sz="1125" dirty="0"/>
          </a:p>
        </p:txBody>
      </p:sp>
      <p:sp>
        <p:nvSpPr>
          <p:cNvPr id="11" name="Shape 6"/>
          <p:cNvSpPr/>
          <p:nvPr/>
        </p:nvSpPr>
        <p:spPr>
          <a:xfrm>
            <a:off x="542925" y="1685925"/>
            <a:ext cx="1928813" cy="65722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606" y="1771650"/>
            <a:ext cx="171450" cy="1714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28650" y="2000250"/>
            <a:ext cx="1828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PLN &amp; Histórico</a:t>
            </a:r>
            <a:endParaRPr lang="en-US" sz="788" dirty="0"/>
          </a:p>
        </p:txBody>
      </p:sp>
      <p:sp>
        <p:nvSpPr>
          <p:cNvPr id="14" name="Shape 8"/>
          <p:cNvSpPr/>
          <p:nvPr/>
        </p:nvSpPr>
        <p:spPr>
          <a:xfrm>
            <a:off x="628650" y="2200275"/>
            <a:ext cx="1757363" cy="57150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15" name="Shape 9"/>
          <p:cNvSpPr/>
          <p:nvPr/>
        </p:nvSpPr>
        <p:spPr>
          <a:xfrm>
            <a:off x="628650" y="2200275"/>
            <a:ext cx="1757363" cy="57150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16" name="Shape 10"/>
          <p:cNvSpPr/>
          <p:nvPr/>
        </p:nvSpPr>
        <p:spPr>
          <a:xfrm>
            <a:off x="2586038" y="1685925"/>
            <a:ext cx="1928813" cy="657225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288" y="1771650"/>
            <a:ext cx="214313" cy="17145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2671763" y="2000250"/>
            <a:ext cx="1828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Pré-processamento</a:t>
            </a:r>
            <a:endParaRPr lang="en-US" sz="788" dirty="0"/>
          </a:p>
        </p:txBody>
      </p:sp>
      <p:sp>
        <p:nvSpPr>
          <p:cNvPr id="19" name="Shape 12"/>
          <p:cNvSpPr/>
          <p:nvPr/>
        </p:nvSpPr>
        <p:spPr>
          <a:xfrm>
            <a:off x="2671763" y="2200275"/>
            <a:ext cx="1757363" cy="57150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20" name="Shape 13"/>
          <p:cNvSpPr/>
          <p:nvPr/>
        </p:nvSpPr>
        <p:spPr>
          <a:xfrm>
            <a:off x="2671763" y="2200275"/>
            <a:ext cx="1757363" cy="57150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21" name="Shape 14"/>
          <p:cNvSpPr/>
          <p:nvPr/>
        </p:nvSpPr>
        <p:spPr>
          <a:xfrm>
            <a:off x="4629150" y="1685925"/>
            <a:ext cx="1928813" cy="657225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8547" y="1771650"/>
            <a:ext cx="150019" cy="17145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4714875" y="2000250"/>
            <a:ext cx="1828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Representação</a:t>
            </a:r>
            <a:endParaRPr lang="en-US" sz="788" dirty="0"/>
          </a:p>
        </p:txBody>
      </p:sp>
      <p:sp>
        <p:nvSpPr>
          <p:cNvPr id="24" name="Shape 16"/>
          <p:cNvSpPr/>
          <p:nvPr/>
        </p:nvSpPr>
        <p:spPr>
          <a:xfrm>
            <a:off x="4714875" y="2200275"/>
            <a:ext cx="1757363" cy="57150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25" name="Shape 17"/>
          <p:cNvSpPr/>
          <p:nvPr/>
        </p:nvSpPr>
        <p:spPr>
          <a:xfrm>
            <a:off x="4714875" y="2200275"/>
            <a:ext cx="1757363" cy="57150"/>
          </a:xfrm>
          <a:prstGeom prst="roundRect">
            <a:avLst/>
          </a:prstGeom>
          <a:solidFill>
            <a:srgbClr val="10B981"/>
          </a:solidFill>
          <a:ln/>
        </p:spPr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9513" y="1771650"/>
            <a:ext cx="214313" cy="17145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6757988" y="2000250"/>
            <a:ext cx="1828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 Tradicional</a:t>
            </a:r>
            <a:endParaRPr lang="en-US" sz="788" dirty="0"/>
          </a:p>
        </p:txBody>
      </p:sp>
      <p:sp>
        <p:nvSpPr>
          <p:cNvPr id="28" name="Shape 19"/>
          <p:cNvSpPr/>
          <p:nvPr/>
        </p:nvSpPr>
        <p:spPr>
          <a:xfrm>
            <a:off x="6757988" y="2200275"/>
            <a:ext cx="1757363" cy="57150"/>
          </a:xfrm>
          <a:prstGeom prst="roundRect">
            <a:avLst/>
          </a:prstGeom>
          <a:solidFill>
            <a:srgbClr val="E5E7EB"/>
          </a:solidFill>
          <a:ln/>
        </p:spPr>
      </p:sp>
      <p:sp>
        <p:nvSpPr>
          <p:cNvPr id="29" name="Shape 20"/>
          <p:cNvSpPr/>
          <p:nvPr/>
        </p:nvSpPr>
        <p:spPr>
          <a:xfrm>
            <a:off x="6757988" y="2200275"/>
            <a:ext cx="1757363" cy="57150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30" name="Shape 21"/>
          <p:cNvSpPr/>
          <p:nvPr/>
        </p:nvSpPr>
        <p:spPr>
          <a:xfrm>
            <a:off x="400050" y="2657475"/>
            <a:ext cx="4086225" cy="26574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" y="2828925"/>
            <a:ext cx="178594" cy="142875"/>
          </a:xfrm>
          <a:prstGeom prst="rect">
            <a:avLst/>
          </a:prstGeom>
        </p:spPr>
      </p:pic>
      <p:sp>
        <p:nvSpPr>
          <p:cNvPr id="32" name="Text 22"/>
          <p:cNvSpPr/>
          <p:nvPr/>
        </p:nvSpPr>
        <p:spPr>
          <a:xfrm>
            <a:off x="807244" y="2800350"/>
            <a:ext cx="195077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Exercício 1: Pipeline Completo</a:t>
            </a:r>
            <a:endParaRPr lang="en-US" sz="1013" dirty="0"/>
          </a:p>
        </p:txBody>
      </p:sp>
      <p:sp>
        <p:nvSpPr>
          <p:cNvPr id="33" name="Shape 23"/>
          <p:cNvSpPr/>
          <p:nvPr/>
        </p:nvSpPr>
        <p:spPr>
          <a:xfrm>
            <a:off x="542925" y="3114675"/>
            <a:ext cx="3800475" cy="6858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34" name="Text 24"/>
          <p:cNvSpPr/>
          <p:nvPr/>
        </p:nvSpPr>
        <p:spPr>
          <a:xfrm>
            <a:off x="628650" y="3200400"/>
            <a:ext cx="37004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Objetivo:</a:t>
            </a:r>
            <a:endParaRPr lang="en-US" sz="900" dirty="0"/>
          </a:p>
        </p:txBody>
      </p:sp>
      <p:sp>
        <p:nvSpPr>
          <p:cNvPr id="35" name="Text 25"/>
          <p:cNvSpPr/>
          <p:nvPr/>
        </p:nvSpPr>
        <p:spPr>
          <a:xfrm>
            <a:off x="628650" y="3429000"/>
            <a:ext cx="370046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Implementar um pipeline completo de pré-processamento e classificação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    usando o dataset de reviews de filmes.</a:t>
            </a:r>
            <a:endParaRPr lang="en-US" sz="788" dirty="0"/>
          </a:p>
        </p:txBody>
      </p:sp>
      <p:sp>
        <p:nvSpPr>
          <p:cNvPr id="36" name="Shape 26"/>
          <p:cNvSpPr/>
          <p:nvPr/>
        </p:nvSpPr>
        <p:spPr>
          <a:xfrm>
            <a:off x="542925" y="3886200"/>
            <a:ext cx="3800475" cy="10858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37" name="Text 27"/>
          <p:cNvSpPr/>
          <p:nvPr/>
        </p:nvSpPr>
        <p:spPr>
          <a:xfrm>
            <a:off x="628650" y="39719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Passos do exercício:</a:t>
            </a:r>
            <a:endParaRPr lang="en-US" sz="675" dirty="0"/>
          </a:p>
        </p:txBody>
      </p:sp>
      <p:sp>
        <p:nvSpPr>
          <p:cNvPr id="38" name="Text 28"/>
          <p:cNvSpPr/>
          <p:nvPr/>
        </p:nvSpPr>
        <p:spPr>
          <a:xfrm>
            <a:off x="628650" y="4209455"/>
            <a:ext cx="1511852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1. Carregar dados de reviews</a:t>
            </a:r>
            <a:endParaRPr lang="en-US" sz="675" dirty="0"/>
          </a:p>
        </p:txBody>
      </p:sp>
      <p:sp>
        <p:nvSpPr>
          <p:cNvPr id="39" name="Text 29"/>
          <p:cNvSpPr/>
          <p:nvPr/>
        </p:nvSpPr>
        <p:spPr>
          <a:xfrm>
            <a:off x="628650" y="4323755"/>
            <a:ext cx="120319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2. Pré-processar texto</a:t>
            </a:r>
            <a:endParaRPr lang="en-US" sz="675" dirty="0"/>
          </a:p>
        </p:txBody>
      </p:sp>
      <p:sp>
        <p:nvSpPr>
          <p:cNvPr id="40" name="Text 30"/>
          <p:cNvSpPr/>
          <p:nvPr/>
        </p:nvSpPr>
        <p:spPr>
          <a:xfrm>
            <a:off x="628650" y="4438055"/>
            <a:ext cx="1563309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3. Criar representação TF-IDF</a:t>
            </a:r>
            <a:endParaRPr lang="en-US" sz="675" dirty="0"/>
          </a:p>
        </p:txBody>
      </p:sp>
      <p:sp>
        <p:nvSpPr>
          <p:cNvPr id="41" name="Text 31"/>
          <p:cNvSpPr/>
          <p:nvPr/>
        </p:nvSpPr>
        <p:spPr>
          <a:xfrm>
            <a:off x="628650" y="4552355"/>
            <a:ext cx="120319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4. Treinar Naïve Bayes</a:t>
            </a:r>
            <a:endParaRPr lang="en-US" sz="675" dirty="0"/>
          </a:p>
        </p:txBody>
      </p:sp>
      <p:sp>
        <p:nvSpPr>
          <p:cNvPr id="42" name="Text 32"/>
          <p:cNvSpPr/>
          <p:nvPr/>
        </p:nvSpPr>
        <p:spPr>
          <a:xfrm>
            <a:off x="628650" y="4666655"/>
            <a:ext cx="120319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5. Avaliar performance</a:t>
            </a:r>
            <a:endParaRPr lang="en-US" sz="675" dirty="0"/>
          </a:p>
        </p:txBody>
      </p:sp>
      <p:sp>
        <p:nvSpPr>
          <p:cNvPr id="43" name="Text 33"/>
          <p:cNvSpPr/>
          <p:nvPr/>
        </p:nvSpPr>
        <p:spPr>
          <a:xfrm>
            <a:off x="628650" y="4780955"/>
            <a:ext cx="1048876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6. Comparar com SVM</a:t>
            </a:r>
            <a:endParaRPr lang="en-US" sz="675" dirty="0"/>
          </a:p>
        </p:txBody>
      </p:sp>
      <p:sp>
        <p:nvSpPr>
          <p:cNvPr id="44" name="Text 34"/>
          <p:cNvSpPr/>
          <p:nvPr/>
        </p:nvSpPr>
        <p:spPr>
          <a:xfrm>
            <a:off x="542925" y="5066705"/>
            <a:ext cx="774790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Tempo estimado:</a:t>
            </a:r>
            <a:endParaRPr lang="en-US" sz="675" dirty="0"/>
          </a:p>
        </p:txBody>
      </p:sp>
      <p:sp>
        <p:nvSpPr>
          <p:cNvPr id="45" name="Text 35"/>
          <p:cNvSpPr/>
          <p:nvPr/>
        </p:nvSpPr>
        <p:spPr>
          <a:xfrm>
            <a:off x="1246277" y="5066705"/>
            <a:ext cx="514601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 minutos</a:t>
            </a:r>
            <a:endParaRPr lang="en-US" sz="675" dirty="0"/>
          </a:p>
        </p:txBody>
      </p:sp>
      <p:sp>
        <p:nvSpPr>
          <p:cNvPr id="46" name="Shape 36"/>
          <p:cNvSpPr/>
          <p:nvPr/>
        </p:nvSpPr>
        <p:spPr>
          <a:xfrm>
            <a:off x="4657725" y="2657475"/>
            <a:ext cx="4086225" cy="26574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600" y="2828925"/>
            <a:ext cx="160734" cy="142875"/>
          </a:xfrm>
          <a:prstGeom prst="rect">
            <a:avLst/>
          </a:prstGeom>
        </p:spPr>
      </p:pic>
      <p:sp>
        <p:nvSpPr>
          <p:cNvPr id="48" name="Text 37"/>
          <p:cNvSpPr/>
          <p:nvPr/>
        </p:nvSpPr>
        <p:spPr>
          <a:xfrm>
            <a:off x="5047059" y="2800350"/>
            <a:ext cx="224394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Exercício 2: Descoberta de Tópicos</a:t>
            </a:r>
            <a:endParaRPr lang="en-US" sz="1013" dirty="0"/>
          </a:p>
        </p:txBody>
      </p:sp>
      <p:sp>
        <p:nvSpPr>
          <p:cNvPr id="49" name="Shape 38"/>
          <p:cNvSpPr/>
          <p:nvPr/>
        </p:nvSpPr>
        <p:spPr>
          <a:xfrm>
            <a:off x="4800600" y="3114675"/>
            <a:ext cx="3800475" cy="6858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0" name="Text 39"/>
          <p:cNvSpPr/>
          <p:nvPr/>
        </p:nvSpPr>
        <p:spPr>
          <a:xfrm>
            <a:off x="4886325" y="3200400"/>
            <a:ext cx="37004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Objetivo:</a:t>
            </a:r>
            <a:endParaRPr lang="en-US" sz="900" dirty="0"/>
          </a:p>
        </p:txBody>
      </p:sp>
      <p:sp>
        <p:nvSpPr>
          <p:cNvPr id="51" name="Text 40"/>
          <p:cNvSpPr/>
          <p:nvPr/>
        </p:nvSpPr>
        <p:spPr>
          <a:xfrm>
            <a:off x="4886325" y="3429000"/>
            <a:ext cx="370046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Usar K-means para descobrir tópicos em uma coleção de artigos de notícias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    e interpretar os clusters encontrados.</a:t>
            </a:r>
            <a:endParaRPr lang="en-US" sz="788" dirty="0"/>
          </a:p>
        </p:txBody>
      </p:sp>
      <p:sp>
        <p:nvSpPr>
          <p:cNvPr id="52" name="Shape 41"/>
          <p:cNvSpPr/>
          <p:nvPr/>
        </p:nvSpPr>
        <p:spPr>
          <a:xfrm>
            <a:off x="4800600" y="3886200"/>
            <a:ext cx="3800475" cy="10858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53" name="Text 42"/>
          <p:cNvSpPr/>
          <p:nvPr/>
        </p:nvSpPr>
        <p:spPr>
          <a:xfrm>
            <a:off x="4886325" y="39719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Passos do exercício:</a:t>
            </a:r>
            <a:endParaRPr lang="en-US" sz="675" dirty="0"/>
          </a:p>
        </p:txBody>
      </p:sp>
      <p:sp>
        <p:nvSpPr>
          <p:cNvPr id="54" name="Text 43"/>
          <p:cNvSpPr/>
          <p:nvPr/>
        </p:nvSpPr>
        <p:spPr>
          <a:xfrm>
            <a:off x="4886325" y="4209455"/>
            <a:ext cx="166619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1. Carregar dataset de notícias</a:t>
            </a:r>
            <a:endParaRPr lang="en-US" sz="675" dirty="0"/>
          </a:p>
        </p:txBody>
      </p:sp>
      <p:sp>
        <p:nvSpPr>
          <p:cNvPr id="55" name="Text 44"/>
          <p:cNvSpPr/>
          <p:nvPr/>
        </p:nvSpPr>
        <p:spPr>
          <a:xfrm>
            <a:off x="4886325" y="4323755"/>
            <a:ext cx="1511852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2. Pré-processar e vetorizar</a:t>
            </a:r>
            <a:endParaRPr lang="en-US" sz="675" dirty="0"/>
          </a:p>
        </p:txBody>
      </p:sp>
      <p:sp>
        <p:nvSpPr>
          <p:cNvPr id="56" name="Text 45"/>
          <p:cNvSpPr/>
          <p:nvPr/>
        </p:nvSpPr>
        <p:spPr>
          <a:xfrm>
            <a:off x="4886325" y="4438055"/>
            <a:ext cx="1306078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3. Aplicar K-means (k=5)</a:t>
            </a:r>
            <a:endParaRPr lang="en-US" sz="675" dirty="0"/>
          </a:p>
        </p:txBody>
      </p:sp>
      <p:sp>
        <p:nvSpPr>
          <p:cNvPr id="57" name="Text 46"/>
          <p:cNvSpPr/>
          <p:nvPr/>
        </p:nvSpPr>
        <p:spPr>
          <a:xfrm>
            <a:off x="4886325" y="4552355"/>
            <a:ext cx="202628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4. Analisar palavras-chave por cluster</a:t>
            </a:r>
            <a:endParaRPr lang="en-US" sz="675" dirty="0"/>
          </a:p>
        </p:txBody>
      </p:sp>
      <p:sp>
        <p:nvSpPr>
          <p:cNvPr id="58" name="Text 47"/>
          <p:cNvSpPr/>
          <p:nvPr/>
        </p:nvSpPr>
        <p:spPr>
          <a:xfrm>
            <a:off x="4886325" y="4666655"/>
            <a:ext cx="1820512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5. Interpretar tópicos descobertos</a:t>
            </a:r>
            <a:endParaRPr lang="en-US" sz="675" dirty="0"/>
          </a:p>
        </p:txBody>
      </p:sp>
      <p:sp>
        <p:nvSpPr>
          <p:cNvPr id="59" name="Text 48"/>
          <p:cNvSpPr/>
          <p:nvPr/>
        </p:nvSpPr>
        <p:spPr>
          <a:xfrm>
            <a:off x="4886325" y="4780955"/>
            <a:ext cx="1306078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6. Visualizar resultados</a:t>
            </a:r>
            <a:endParaRPr lang="en-US" sz="675" dirty="0"/>
          </a:p>
        </p:txBody>
      </p:sp>
      <p:sp>
        <p:nvSpPr>
          <p:cNvPr id="60" name="Text 49"/>
          <p:cNvSpPr/>
          <p:nvPr/>
        </p:nvSpPr>
        <p:spPr>
          <a:xfrm>
            <a:off x="4800600" y="5066705"/>
            <a:ext cx="774790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Tempo estimado:</a:t>
            </a:r>
            <a:endParaRPr lang="en-US" sz="675" dirty="0"/>
          </a:p>
        </p:txBody>
      </p:sp>
      <p:sp>
        <p:nvSpPr>
          <p:cNvPr id="61" name="Text 50"/>
          <p:cNvSpPr/>
          <p:nvPr/>
        </p:nvSpPr>
        <p:spPr>
          <a:xfrm>
            <a:off x="5503952" y="5066705"/>
            <a:ext cx="514601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25 minutos</a:t>
            </a:r>
            <a:endParaRPr lang="en-US" sz="675" dirty="0"/>
          </a:p>
        </p:txBody>
      </p:sp>
      <p:sp>
        <p:nvSpPr>
          <p:cNvPr id="62" name="Shape 51"/>
          <p:cNvSpPr/>
          <p:nvPr/>
        </p:nvSpPr>
        <p:spPr>
          <a:xfrm>
            <a:off x="400050" y="5486400"/>
            <a:ext cx="8343900" cy="24574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318" y="5657850"/>
            <a:ext cx="178594" cy="142875"/>
          </a:xfrm>
          <a:prstGeom prst="rect">
            <a:avLst/>
          </a:prstGeom>
        </p:spPr>
      </p:pic>
      <p:sp>
        <p:nvSpPr>
          <p:cNvPr id="64" name="Text 52"/>
          <p:cNvSpPr/>
          <p:nvPr/>
        </p:nvSpPr>
        <p:spPr>
          <a:xfrm>
            <a:off x="3868062" y="5629275"/>
            <a:ext cx="171505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Tópicos para Discussão</a:t>
            </a:r>
            <a:endParaRPr lang="en-US" sz="1125" dirty="0"/>
          </a:p>
        </p:txBody>
      </p:sp>
      <p:sp>
        <p:nvSpPr>
          <p:cNvPr id="65" name="Shape 53"/>
          <p:cNvSpPr/>
          <p:nvPr/>
        </p:nvSpPr>
        <p:spPr>
          <a:xfrm>
            <a:off x="542925" y="5943600"/>
            <a:ext cx="3943350" cy="885825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66" name="Text 54"/>
          <p:cNvSpPr/>
          <p:nvPr/>
        </p:nvSpPr>
        <p:spPr>
          <a:xfrm>
            <a:off x="628650" y="6029325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🤔 Limitações das Técnicas Tradicionais</a:t>
            </a:r>
            <a:endParaRPr lang="en-US" sz="900" dirty="0"/>
          </a:p>
        </p:txBody>
      </p:sp>
      <p:sp>
        <p:nvSpPr>
          <p:cNvPr id="67" name="Text 55"/>
          <p:cNvSpPr/>
          <p:nvPr/>
        </p:nvSpPr>
        <p:spPr>
          <a:xfrm>
            <a:off x="628650" y="625792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Por que BoW e TF-IDF não capturam semântica?</a:t>
            </a:r>
            <a:endParaRPr lang="en-US" sz="788" dirty="0"/>
          </a:p>
        </p:txBody>
      </p:sp>
      <p:sp>
        <p:nvSpPr>
          <p:cNvPr id="68" name="Text 56"/>
          <p:cNvSpPr/>
          <p:nvPr/>
        </p:nvSpPr>
        <p:spPr>
          <a:xfrm>
            <a:off x="628650" y="642937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Quando essas técnicas falham?</a:t>
            </a:r>
            <a:endParaRPr lang="en-US" sz="788" dirty="0"/>
          </a:p>
        </p:txBody>
      </p:sp>
      <p:sp>
        <p:nvSpPr>
          <p:cNvPr id="69" name="Text 57"/>
          <p:cNvSpPr/>
          <p:nvPr/>
        </p:nvSpPr>
        <p:spPr>
          <a:xfrm>
            <a:off x="628650" y="660082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Como lidar com polissemia e sinonímia?</a:t>
            </a:r>
            <a:endParaRPr lang="en-US" sz="788" dirty="0"/>
          </a:p>
        </p:txBody>
      </p:sp>
      <p:sp>
        <p:nvSpPr>
          <p:cNvPr id="70" name="Shape 58"/>
          <p:cNvSpPr/>
          <p:nvPr/>
        </p:nvSpPr>
        <p:spPr>
          <a:xfrm>
            <a:off x="542925" y="6915150"/>
            <a:ext cx="3943350" cy="88582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71" name="Text 59"/>
          <p:cNvSpPr/>
          <p:nvPr/>
        </p:nvSpPr>
        <p:spPr>
          <a:xfrm>
            <a:off x="628650" y="7000875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⚖️ Ética em PLN</a:t>
            </a:r>
            <a:endParaRPr lang="en-US" sz="900" dirty="0"/>
          </a:p>
        </p:txBody>
      </p:sp>
      <p:sp>
        <p:nvSpPr>
          <p:cNvPr id="72" name="Text 60"/>
          <p:cNvSpPr/>
          <p:nvPr/>
        </p:nvSpPr>
        <p:spPr>
          <a:xfrm>
            <a:off x="628650" y="722947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Vieses em dados de treinamento</a:t>
            </a:r>
            <a:endParaRPr lang="en-US" sz="788" dirty="0"/>
          </a:p>
        </p:txBody>
      </p:sp>
      <p:sp>
        <p:nvSpPr>
          <p:cNvPr id="73" name="Text 61"/>
          <p:cNvSpPr/>
          <p:nvPr/>
        </p:nvSpPr>
        <p:spPr>
          <a:xfrm>
            <a:off x="628650" y="740092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Privacidade em análise de texto</a:t>
            </a:r>
            <a:endParaRPr lang="en-US" sz="788" dirty="0"/>
          </a:p>
        </p:txBody>
      </p:sp>
      <p:sp>
        <p:nvSpPr>
          <p:cNvPr id="74" name="Text 62"/>
          <p:cNvSpPr/>
          <p:nvPr/>
        </p:nvSpPr>
        <p:spPr>
          <a:xfrm>
            <a:off x="628650" y="757237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Responsabilidade em classificação automática</a:t>
            </a:r>
            <a:endParaRPr lang="en-US" sz="788" dirty="0"/>
          </a:p>
        </p:txBody>
      </p:sp>
      <p:sp>
        <p:nvSpPr>
          <p:cNvPr id="75" name="Shape 63"/>
          <p:cNvSpPr/>
          <p:nvPr/>
        </p:nvSpPr>
        <p:spPr>
          <a:xfrm>
            <a:off x="4657725" y="5943600"/>
            <a:ext cx="3943350" cy="8858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76" name="Text 64"/>
          <p:cNvSpPr/>
          <p:nvPr/>
        </p:nvSpPr>
        <p:spPr>
          <a:xfrm>
            <a:off x="4743450" y="6029325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 Aplicações Emergentes</a:t>
            </a:r>
            <a:endParaRPr lang="en-US" sz="900" dirty="0"/>
          </a:p>
        </p:txBody>
      </p:sp>
      <p:sp>
        <p:nvSpPr>
          <p:cNvPr id="77" name="Text 65"/>
          <p:cNvSpPr/>
          <p:nvPr/>
        </p:nvSpPr>
        <p:spPr>
          <a:xfrm>
            <a:off x="4743450" y="625792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PLN em saúde mental e terapia</a:t>
            </a:r>
            <a:endParaRPr lang="en-US" sz="788" dirty="0"/>
          </a:p>
        </p:txBody>
      </p:sp>
      <p:sp>
        <p:nvSpPr>
          <p:cNvPr id="78" name="Text 66"/>
          <p:cNvSpPr/>
          <p:nvPr/>
        </p:nvSpPr>
        <p:spPr>
          <a:xfrm>
            <a:off x="4743450" y="642937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Análise de fake news</a:t>
            </a:r>
            <a:endParaRPr lang="en-US" sz="788" dirty="0"/>
          </a:p>
        </p:txBody>
      </p:sp>
      <p:sp>
        <p:nvSpPr>
          <p:cNvPr id="79" name="Text 67"/>
          <p:cNvSpPr/>
          <p:nvPr/>
        </p:nvSpPr>
        <p:spPr>
          <a:xfrm>
            <a:off x="4743450" y="660082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Assistentes virtuais especializados</a:t>
            </a:r>
            <a:endParaRPr lang="en-US" sz="788" dirty="0"/>
          </a:p>
        </p:txBody>
      </p:sp>
      <p:sp>
        <p:nvSpPr>
          <p:cNvPr id="80" name="Shape 68"/>
          <p:cNvSpPr/>
          <p:nvPr/>
        </p:nvSpPr>
        <p:spPr>
          <a:xfrm>
            <a:off x="4657725" y="6915150"/>
            <a:ext cx="3943350" cy="8858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81" name="Text 69"/>
          <p:cNvSpPr/>
          <p:nvPr/>
        </p:nvSpPr>
        <p:spPr>
          <a:xfrm>
            <a:off x="4743450" y="7000875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🔮 Preparação para o Dia 2</a:t>
            </a:r>
            <a:endParaRPr lang="en-US" sz="900" dirty="0"/>
          </a:p>
        </p:txBody>
      </p:sp>
      <p:sp>
        <p:nvSpPr>
          <p:cNvPr id="82" name="Text 70"/>
          <p:cNvSpPr/>
          <p:nvPr/>
        </p:nvSpPr>
        <p:spPr>
          <a:xfrm>
            <a:off x="4743450" y="722947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Como embeddings resolvem limitações do TF-IDF?</a:t>
            </a:r>
            <a:endParaRPr lang="en-US" sz="788" dirty="0"/>
          </a:p>
        </p:txBody>
      </p:sp>
      <p:sp>
        <p:nvSpPr>
          <p:cNvPr id="83" name="Text 71"/>
          <p:cNvSpPr/>
          <p:nvPr/>
        </p:nvSpPr>
        <p:spPr>
          <a:xfrm>
            <a:off x="4743450" y="740092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O que esperar dos Transformers?</a:t>
            </a:r>
            <a:endParaRPr lang="en-US" sz="788" dirty="0"/>
          </a:p>
        </p:txBody>
      </p:sp>
      <p:sp>
        <p:nvSpPr>
          <p:cNvPr id="84" name="Text 72"/>
          <p:cNvSpPr/>
          <p:nvPr/>
        </p:nvSpPr>
        <p:spPr>
          <a:xfrm>
            <a:off x="4743450" y="757237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Impacto da IA Generativa no PLN</a:t>
            </a:r>
            <a:endParaRPr lang="en-US" sz="788" dirty="0"/>
          </a:p>
        </p:txBody>
      </p:sp>
      <p:sp>
        <p:nvSpPr>
          <p:cNvPr id="85" name="Shape 73"/>
          <p:cNvSpPr/>
          <p:nvPr/>
        </p:nvSpPr>
        <p:spPr>
          <a:xfrm>
            <a:off x="400050" y="8115300"/>
            <a:ext cx="8343900" cy="182880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86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0233" y="8286750"/>
            <a:ext cx="178594" cy="142875"/>
          </a:xfrm>
          <a:prstGeom prst="rect">
            <a:avLst/>
          </a:prstGeom>
        </p:spPr>
      </p:pic>
      <p:sp>
        <p:nvSpPr>
          <p:cNvPr id="87" name="Text 74"/>
          <p:cNvSpPr/>
          <p:nvPr/>
        </p:nvSpPr>
        <p:spPr>
          <a:xfrm>
            <a:off x="3125977" y="8258175"/>
            <a:ext cx="31992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Atividade Hands-on: Comparação de Métodos</a:t>
            </a:r>
            <a:endParaRPr lang="en-US" sz="1125" dirty="0"/>
          </a:p>
        </p:txBody>
      </p:sp>
      <p:sp>
        <p:nvSpPr>
          <p:cNvPr id="88" name="Shape 75"/>
          <p:cNvSpPr/>
          <p:nvPr/>
        </p:nvSpPr>
        <p:spPr>
          <a:xfrm>
            <a:off x="542925" y="8572500"/>
            <a:ext cx="2609841" cy="8286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8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2822" y="8686800"/>
            <a:ext cx="150019" cy="171450"/>
          </a:xfrm>
          <a:prstGeom prst="rect">
            <a:avLst/>
          </a:prstGeom>
        </p:spPr>
      </p:pic>
      <p:sp>
        <p:nvSpPr>
          <p:cNvPr id="90" name="Text 76"/>
          <p:cNvSpPr/>
          <p:nvPr/>
        </p:nvSpPr>
        <p:spPr>
          <a:xfrm>
            <a:off x="657225" y="8915400"/>
            <a:ext cx="245267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</a:t>
            </a:r>
            <a:endParaRPr lang="en-US" sz="900" dirty="0"/>
          </a:p>
        </p:txBody>
      </p:sp>
      <p:sp>
        <p:nvSpPr>
          <p:cNvPr id="91" name="Text 77"/>
          <p:cNvSpPr/>
          <p:nvPr/>
        </p:nvSpPr>
        <p:spPr>
          <a:xfrm>
            <a:off x="657225" y="9144000"/>
            <a:ext cx="245267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Reviews de produtos Amazon (português)</a:t>
            </a:r>
            <a:endParaRPr lang="en-US" sz="788" dirty="0"/>
          </a:p>
        </p:txBody>
      </p:sp>
      <p:sp>
        <p:nvSpPr>
          <p:cNvPr id="92" name="Shape 78"/>
          <p:cNvSpPr/>
          <p:nvPr/>
        </p:nvSpPr>
        <p:spPr>
          <a:xfrm>
            <a:off x="3267066" y="8572500"/>
            <a:ext cx="2609841" cy="8286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3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64816" y="8686800"/>
            <a:ext cx="214313" cy="171450"/>
          </a:xfrm>
          <a:prstGeom prst="rect">
            <a:avLst/>
          </a:prstGeom>
        </p:spPr>
      </p:pic>
      <p:sp>
        <p:nvSpPr>
          <p:cNvPr id="94" name="Text 79"/>
          <p:cNvSpPr/>
          <p:nvPr/>
        </p:nvSpPr>
        <p:spPr>
          <a:xfrm>
            <a:off x="3381366" y="8915400"/>
            <a:ext cx="245267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Métodos</a:t>
            </a:r>
            <a:endParaRPr lang="en-US" sz="900" dirty="0"/>
          </a:p>
        </p:txBody>
      </p:sp>
      <p:sp>
        <p:nvSpPr>
          <p:cNvPr id="95" name="Text 80"/>
          <p:cNvSpPr/>
          <p:nvPr/>
        </p:nvSpPr>
        <p:spPr>
          <a:xfrm>
            <a:off x="3381366" y="9144000"/>
            <a:ext cx="245267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BoW vs TF-IDF vs Naïve Bayes vs SVM</a:t>
            </a:r>
            <a:endParaRPr lang="en-US" sz="788" dirty="0"/>
          </a:p>
        </p:txBody>
      </p:sp>
      <p:sp>
        <p:nvSpPr>
          <p:cNvPr id="96" name="Shape 81"/>
          <p:cNvSpPr/>
          <p:nvPr/>
        </p:nvSpPr>
        <p:spPr>
          <a:xfrm>
            <a:off x="5991206" y="8572500"/>
            <a:ext cx="2609869" cy="8286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7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10416" y="8686800"/>
            <a:ext cx="171450" cy="171450"/>
          </a:xfrm>
          <a:prstGeom prst="rect">
            <a:avLst/>
          </a:prstGeom>
        </p:spPr>
      </p:pic>
      <p:sp>
        <p:nvSpPr>
          <p:cNvPr id="98" name="Text 82"/>
          <p:cNvSpPr/>
          <p:nvPr/>
        </p:nvSpPr>
        <p:spPr>
          <a:xfrm>
            <a:off x="6105506" y="8915400"/>
            <a:ext cx="245270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Métricas</a:t>
            </a:r>
            <a:endParaRPr lang="en-US" sz="900" dirty="0"/>
          </a:p>
        </p:txBody>
      </p:sp>
      <p:sp>
        <p:nvSpPr>
          <p:cNvPr id="99" name="Text 83"/>
          <p:cNvSpPr/>
          <p:nvPr/>
        </p:nvSpPr>
        <p:spPr>
          <a:xfrm>
            <a:off x="6105506" y="9144000"/>
            <a:ext cx="245270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Acurácia, Precisão, Recall, F1-Score</a:t>
            </a:r>
            <a:endParaRPr lang="en-US" sz="788" dirty="0"/>
          </a:p>
        </p:txBody>
      </p:sp>
      <p:sp>
        <p:nvSpPr>
          <p:cNvPr id="100" name="Shape 84"/>
          <p:cNvSpPr/>
          <p:nvPr/>
        </p:nvSpPr>
        <p:spPr>
          <a:xfrm>
            <a:off x="3852295" y="9515475"/>
            <a:ext cx="1439410" cy="285750"/>
          </a:xfrm>
          <a:prstGeom prst="roundRect">
            <a:avLst/>
          </a:prstGeom>
          <a:solidFill>
            <a:srgbClr val="E0E7FF"/>
          </a:solidFill>
          <a:ln/>
        </p:spPr>
      </p:sp>
      <p:pic>
        <p:nvPicPr>
          <p:cNvPr id="101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6595" y="9601200"/>
            <a:ext cx="114300" cy="114300"/>
          </a:xfrm>
          <a:prstGeom prst="rect">
            <a:avLst/>
          </a:prstGeom>
        </p:spPr>
      </p:pic>
      <p:sp>
        <p:nvSpPr>
          <p:cNvPr id="102" name="Text 85"/>
          <p:cNvSpPr/>
          <p:nvPr/>
        </p:nvSpPr>
        <p:spPr>
          <a:xfrm>
            <a:off x="4138045" y="9572625"/>
            <a:ext cx="111079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30A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Tempo: 45 minutos</a:t>
            </a:r>
            <a:endParaRPr lang="en-US" sz="900" dirty="0"/>
          </a:p>
        </p:txBody>
      </p:sp>
      <p:pic>
        <p:nvPicPr>
          <p:cNvPr id="103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70008" y="10294144"/>
            <a:ext cx="112514" cy="128588"/>
          </a:xfrm>
          <a:prstGeom prst="rect">
            <a:avLst/>
          </a:prstGeom>
        </p:spPr>
      </p:pic>
      <p:sp>
        <p:nvSpPr>
          <p:cNvPr id="104" name="Text 86"/>
          <p:cNvSpPr/>
          <p:nvPr/>
        </p:nvSpPr>
        <p:spPr>
          <a:xfrm>
            <a:off x="3539672" y="10258425"/>
            <a:ext cx="230572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Prévia do Dia 2: Modelos Avançados</a:t>
            </a:r>
            <a:endParaRPr lang="en-US" sz="1013" dirty="0"/>
          </a:p>
        </p:txBody>
      </p:sp>
      <p:sp>
        <p:nvSpPr>
          <p:cNvPr id="105" name="Shape 87"/>
          <p:cNvSpPr/>
          <p:nvPr/>
        </p:nvSpPr>
        <p:spPr>
          <a:xfrm>
            <a:off x="542925" y="10544175"/>
            <a:ext cx="1928813" cy="5857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06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51074" y="10629900"/>
            <a:ext cx="112514" cy="128588"/>
          </a:xfrm>
          <a:prstGeom prst="rect">
            <a:avLst/>
          </a:prstGeom>
        </p:spPr>
      </p:pic>
      <p:sp>
        <p:nvSpPr>
          <p:cNvPr id="107" name="Text 88"/>
          <p:cNvSpPr/>
          <p:nvPr/>
        </p:nvSpPr>
        <p:spPr>
          <a:xfrm>
            <a:off x="628650" y="10787063"/>
            <a:ext cx="1828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 Embeddings</a:t>
            </a:r>
            <a:endParaRPr lang="en-US" sz="788" dirty="0"/>
          </a:p>
        </p:txBody>
      </p:sp>
      <p:sp>
        <p:nvSpPr>
          <p:cNvPr id="108" name="Text 89"/>
          <p:cNvSpPr/>
          <p:nvPr/>
        </p:nvSpPr>
        <p:spPr>
          <a:xfrm>
            <a:off x="628650" y="10929938"/>
            <a:ext cx="18288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Word2Vec, GloVe</a:t>
            </a:r>
            <a:endParaRPr lang="en-US" sz="675" dirty="0"/>
          </a:p>
        </p:txBody>
      </p:sp>
      <p:sp>
        <p:nvSpPr>
          <p:cNvPr id="109" name="Shape 90"/>
          <p:cNvSpPr/>
          <p:nvPr/>
        </p:nvSpPr>
        <p:spPr>
          <a:xfrm>
            <a:off x="2586038" y="10544175"/>
            <a:ext cx="1928813" cy="5857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10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486150" y="10629900"/>
            <a:ext cx="128588" cy="128588"/>
          </a:xfrm>
          <a:prstGeom prst="rect">
            <a:avLst/>
          </a:prstGeom>
        </p:spPr>
      </p:pic>
      <p:sp>
        <p:nvSpPr>
          <p:cNvPr id="111" name="Text 91"/>
          <p:cNvSpPr/>
          <p:nvPr/>
        </p:nvSpPr>
        <p:spPr>
          <a:xfrm>
            <a:off x="2671763" y="10787063"/>
            <a:ext cx="1828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Transformers</a:t>
            </a:r>
            <a:endParaRPr lang="en-US" sz="788" dirty="0"/>
          </a:p>
        </p:txBody>
      </p:sp>
      <p:sp>
        <p:nvSpPr>
          <p:cNvPr id="112" name="Text 92"/>
          <p:cNvSpPr/>
          <p:nvPr/>
        </p:nvSpPr>
        <p:spPr>
          <a:xfrm>
            <a:off x="2671763" y="10929938"/>
            <a:ext cx="18288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BERT, GPT</a:t>
            </a:r>
            <a:endParaRPr lang="en-US" sz="675" dirty="0"/>
          </a:p>
        </p:txBody>
      </p:sp>
      <p:sp>
        <p:nvSpPr>
          <p:cNvPr id="113" name="Shape 93"/>
          <p:cNvSpPr/>
          <p:nvPr/>
        </p:nvSpPr>
        <p:spPr>
          <a:xfrm>
            <a:off x="4629150" y="10544175"/>
            <a:ext cx="1928813" cy="5857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14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29263" y="10629900"/>
            <a:ext cx="128588" cy="128588"/>
          </a:xfrm>
          <a:prstGeom prst="rect">
            <a:avLst/>
          </a:prstGeom>
        </p:spPr>
      </p:pic>
      <p:sp>
        <p:nvSpPr>
          <p:cNvPr id="115" name="Text 94"/>
          <p:cNvSpPr/>
          <p:nvPr/>
        </p:nvSpPr>
        <p:spPr>
          <a:xfrm>
            <a:off x="4714875" y="10787063"/>
            <a:ext cx="1828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Tarefas de PLN</a:t>
            </a:r>
            <a:endParaRPr lang="en-US" sz="788" dirty="0"/>
          </a:p>
        </p:txBody>
      </p:sp>
      <p:sp>
        <p:nvSpPr>
          <p:cNvPr id="116" name="Text 95"/>
          <p:cNvSpPr/>
          <p:nvPr/>
        </p:nvSpPr>
        <p:spPr>
          <a:xfrm>
            <a:off x="4714875" y="10929938"/>
            <a:ext cx="18288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NER, Sentimentos</a:t>
            </a:r>
            <a:endParaRPr lang="en-US" sz="675" dirty="0"/>
          </a:p>
        </p:txBody>
      </p:sp>
      <p:sp>
        <p:nvSpPr>
          <p:cNvPr id="117" name="Shape 96"/>
          <p:cNvSpPr/>
          <p:nvPr/>
        </p:nvSpPr>
        <p:spPr>
          <a:xfrm>
            <a:off x="6672263" y="10544175"/>
            <a:ext cx="1928813" cy="5857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18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72375" y="10629900"/>
            <a:ext cx="128588" cy="128588"/>
          </a:xfrm>
          <a:prstGeom prst="rect">
            <a:avLst/>
          </a:prstGeom>
        </p:spPr>
      </p:pic>
      <p:sp>
        <p:nvSpPr>
          <p:cNvPr id="119" name="Text 97"/>
          <p:cNvSpPr/>
          <p:nvPr/>
        </p:nvSpPr>
        <p:spPr>
          <a:xfrm>
            <a:off x="6757988" y="10787063"/>
            <a:ext cx="18288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Hugging Face</a:t>
            </a:r>
            <a:endParaRPr lang="en-US" sz="788" dirty="0"/>
          </a:p>
        </p:txBody>
      </p:sp>
      <p:sp>
        <p:nvSpPr>
          <p:cNvPr id="120" name="Text 98"/>
          <p:cNvSpPr/>
          <p:nvPr/>
        </p:nvSpPr>
        <p:spPr>
          <a:xfrm>
            <a:off x="6757988" y="10929938"/>
            <a:ext cx="18288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Ferramentas práticas</a:t>
            </a:r>
            <a:endParaRPr lang="en-US" sz="675" dirty="0"/>
          </a:p>
        </p:txBody>
      </p:sp>
      <p:sp>
        <p:nvSpPr>
          <p:cNvPr id="121" name="Shape 99"/>
          <p:cNvSpPr/>
          <p:nvPr/>
        </p:nvSpPr>
        <p:spPr>
          <a:xfrm>
            <a:off x="1666196" y="11444288"/>
            <a:ext cx="5811608" cy="342900"/>
          </a:xfrm>
          <a:prstGeom prst="roundRect">
            <a:avLst/>
          </a:prstGeom>
          <a:solidFill>
            <a:srgbClr val="DBEAFE"/>
          </a:solidFill>
          <a:ln/>
        </p:spPr>
      </p:sp>
      <p:pic>
        <p:nvPicPr>
          <p:cNvPr id="12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37646" y="11558588"/>
            <a:ext cx="142875" cy="114300"/>
          </a:xfrm>
          <a:prstGeom prst="rect">
            <a:avLst/>
          </a:prstGeom>
        </p:spPr>
      </p:pic>
      <p:sp>
        <p:nvSpPr>
          <p:cNvPr id="123" name="Text 100"/>
          <p:cNvSpPr/>
          <p:nvPr/>
        </p:nvSpPr>
        <p:spPr>
          <a:xfrm>
            <a:off x="2066246" y="11530013"/>
            <a:ext cx="531154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Parabéns! Vocês dominaram os fundamentos do PLN. Amanhã vamos explorar o estado da arte!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201811"/>
            <a:ext cx="8801100" cy="4739878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3" y="458986"/>
            <a:ext cx="214313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28950" y="437555"/>
            <a:ext cx="345754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Histórico da Inteligência Artificial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809030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 Descoberta aos Transformers: Uma Jornada de 70 Anos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66205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Shape 4"/>
          <p:cNvSpPr/>
          <p:nvPr/>
        </p:nvSpPr>
        <p:spPr>
          <a:xfrm>
            <a:off x="400050" y="1266230"/>
            <a:ext cx="1577318" cy="1425178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9" name="Shape 5"/>
          <p:cNvSpPr/>
          <p:nvPr/>
        </p:nvSpPr>
        <p:spPr>
          <a:xfrm>
            <a:off x="400050" y="1266230"/>
            <a:ext cx="28575" cy="1425178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699" y="1380530"/>
            <a:ext cx="150019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14350" y="1634133"/>
            <a:ext cx="142015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1950s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514350" y="1805583"/>
            <a:ext cx="142015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Nascimento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514350" y="2034183"/>
            <a:ext cx="142015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Teste de Turing (1950)</a:t>
            </a:r>
            <a:endParaRPr lang="en-US" sz="675" dirty="0"/>
          </a:p>
        </p:txBody>
      </p:sp>
      <p:sp>
        <p:nvSpPr>
          <p:cNvPr id="14" name="Text 9"/>
          <p:cNvSpPr/>
          <p:nvPr/>
        </p:nvSpPr>
        <p:spPr>
          <a:xfrm>
            <a:off x="514350" y="2177058"/>
            <a:ext cx="142015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Conferência Dartmouth (1956)</a:t>
            </a:r>
            <a:endParaRPr lang="en-US" sz="675" dirty="0"/>
          </a:p>
        </p:txBody>
      </p:sp>
      <p:sp>
        <p:nvSpPr>
          <p:cNvPr id="15" name="Text 10"/>
          <p:cNvSpPr/>
          <p:nvPr/>
        </p:nvSpPr>
        <p:spPr>
          <a:xfrm>
            <a:off x="514350" y="2319933"/>
            <a:ext cx="142015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Primeiros programas de IA</a:t>
            </a:r>
            <a:endParaRPr lang="en-US" sz="675" dirty="0"/>
          </a:p>
        </p:txBody>
      </p:sp>
      <p:sp>
        <p:nvSpPr>
          <p:cNvPr id="16" name="Text 11"/>
          <p:cNvSpPr/>
          <p:nvPr/>
        </p:nvSpPr>
        <p:spPr>
          <a:xfrm>
            <a:off x="514350" y="2462808"/>
            <a:ext cx="142015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Logic Theorist</a:t>
            </a:r>
            <a:endParaRPr lang="en-US" sz="675" dirty="0"/>
          </a:p>
        </p:txBody>
      </p:sp>
      <p:sp>
        <p:nvSpPr>
          <p:cNvPr id="17" name="Shape 12"/>
          <p:cNvSpPr/>
          <p:nvPr/>
        </p:nvSpPr>
        <p:spPr>
          <a:xfrm>
            <a:off x="2091668" y="1266230"/>
            <a:ext cx="1577346" cy="1425178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8" name="Shape 13"/>
          <p:cNvSpPr/>
          <p:nvPr/>
        </p:nvSpPr>
        <p:spPr>
          <a:xfrm>
            <a:off x="2091668" y="1266230"/>
            <a:ext cx="28575" cy="1425178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602" y="1380530"/>
            <a:ext cx="171450" cy="17145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2205968" y="1634133"/>
            <a:ext cx="142018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1960s-70s</a:t>
            </a:r>
            <a:endParaRPr lang="en-US" sz="900" dirty="0"/>
          </a:p>
        </p:txBody>
      </p:sp>
      <p:sp>
        <p:nvSpPr>
          <p:cNvPr id="21" name="Text 15"/>
          <p:cNvSpPr/>
          <p:nvPr/>
        </p:nvSpPr>
        <p:spPr>
          <a:xfrm>
            <a:off x="2205968" y="1805583"/>
            <a:ext cx="142018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Otimismo</a:t>
            </a:r>
            <a:endParaRPr lang="en-US" sz="788" dirty="0"/>
          </a:p>
        </p:txBody>
      </p:sp>
      <p:sp>
        <p:nvSpPr>
          <p:cNvPr id="22" name="Text 16"/>
          <p:cNvSpPr/>
          <p:nvPr/>
        </p:nvSpPr>
        <p:spPr>
          <a:xfrm>
            <a:off x="2205968" y="2034183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Sistemas especialistas</a:t>
            </a:r>
            <a:endParaRPr lang="en-US" sz="675" dirty="0"/>
          </a:p>
        </p:txBody>
      </p:sp>
      <p:sp>
        <p:nvSpPr>
          <p:cNvPr id="23" name="Text 17"/>
          <p:cNvSpPr/>
          <p:nvPr/>
        </p:nvSpPr>
        <p:spPr>
          <a:xfrm>
            <a:off x="2205968" y="2177058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ELIZA (1966)</a:t>
            </a:r>
            <a:endParaRPr lang="en-US" sz="675" dirty="0"/>
          </a:p>
        </p:txBody>
      </p:sp>
      <p:sp>
        <p:nvSpPr>
          <p:cNvPr id="24" name="Text 18"/>
          <p:cNvSpPr/>
          <p:nvPr/>
        </p:nvSpPr>
        <p:spPr>
          <a:xfrm>
            <a:off x="2205968" y="2319933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Primeiros algoritmos de ML</a:t>
            </a:r>
            <a:endParaRPr lang="en-US" sz="675" dirty="0"/>
          </a:p>
        </p:txBody>
      </p:sp>
      <p:sp>
        <p:nvSpPr>
          <p:cNvPr id="25" name="Text 19"/>
          <p:cNvSpPr/>
          <p:nvPr/>
        </p:nvSpPr>
        <p:spPr>
          <a:xfrm>
            <a:off x="2205968" y="2462808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Perceptron</a:t>
            </a:r>
            <a:endParaRPr lang="en-US" sz="675" dirty="0"/>
          </a:p>
        </p:txBody>
      </p:sp>
      <p:sp>
        <p:nvSpPr>
          <p:cNvPr id="26" name="Shape 20"/>
          <p:cNvSpPr/>
          <p:nvPr/>
        </p:nvSpPr>
        <p:spPr>
          <a:xfrm>
            <a:off x="3783313" y="1266230"/>
            <a:ext cx="1577346" cy="1425178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7" name="Shape 21"/>
          <p:cNvSpPr/>
          <p:nvPr/>
        </p:nvSpPr>
        <p:spPr>
          <a:xfrm>
            <a:off x="3783313" y="1266230"/>
            <a:ext cx="28575" cy="1425178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47" y="1380530"/>
            <a:ext cx="171450" cy="171450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3897613" y="1634133"/>
            <a:ext cx="142018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1980s-90s</a:t>
            </a:r>
            <a:endParaRPr lang="en-US" sz="900" dirty="0"/>
          </a:p>
        </p:txBody>
      </p:sp>
      <p:sp>
        <p:nvSpPr>
          <p:cNvPr id="30" name="Text 23"/>
          <p:cNvSpPr/>
          <p:nvPr/>
        </p:nvSpPr>
        <p:spPr>
          <a:xfrm>
            <a:off x="3897613" y="1805583"/>
            <a:ext cx="142018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DC262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1º Inverno</a:t>
            </a:r>
            <a:endParaRPr lang="en-US" sz="788" dirty="0"/>
          </a:p>
        </p:txBody>
      </p:sp>
      <p:sp>
        <p:nvSpPr>
          <p:cNvPr id="31" name="Text 24"/>
          <p:cNvSpPr/>
          <p:nvPr/>
        </p:nvSpPr>
        <p:spPr>
          <a:xfrm>
            <a:off x="3897613" y="2034183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Limitações do Perceptron</a:t>
            </a:r>
            <a:endParaRPr lang="en-US" sz="675" dirty="0"/>
          </a:p>
        </p:txBody>
      </p:sp>
      <p:sp>
        <p:nvSpPr>
          <p:cNvPr id="32" name="Text 25"/>
          <p:cNvSpPr/>
          <p:nvPr/>
        </p:nvSpPr>
        <p:spPr>
          <a:xfrm>
            <a:off x="3897613" y="2177058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Corte de financiamentos</a:t>
            </a:r>
            <a:endParaRPr lang="en-US" sz="675" dirty="0"/>
          </a:p>
        </p:txBody>
      </p:sp>
      <p:sp>
        <p:nvSpPr>
          <p:cNvPr id="33" name="Text 26"/>
          <p:cNvSpPr/>
          <p:nvPr/>
        </p:nvSpPr>
        <p:spPr>
          <a:xfrm>
            <a:off x="3897613" y="2319933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Expectativas não atendidas</a:t>
            </a:r>
            <a:endParaRPr lang="en-US" sz="675" dirty="0"/>
          </a:p>
        </p:txBody>
      </p:sp>
      <p:sp>
        <p:nvSpPr>
          <p:cNvPr id="34" name="Text 27"/>
          <p:cNvSpPr/>
          <p:nvPr/>
        </p:nvSpPr>
        <p:spPr>
          <a:xfrm>
            <a:off x="3897613" y="2462808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Foco em sistemas especialistas</a:t>
            </a:r>
            <a:endParaRPr lang="en-US" sz="675" dirty="0"/>
          </a:p>
        </p:txBody>
      </p:sp>
      <p:sp>
        <p:nvSpPr>
          <p:cNvPr id="35" name="Shape 28"/>
          <p:cNvSpPr/>
          <p:nvPr/>
        </p:nvSpPr>
        <p:spPr>
          <a:xfrm>
            <a:off x="5474959" y="1266230"/>
            <a:ext cx="1577346" cy="1425178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36" name="Shape 29"/>
          <p:cNvSpPr/>
          <p:nvPr/>
        </p:nvSpPr>
        <p:spPr>
          <a:xfrm>
            <a:off x="5474959" y="1266230"/>
            <a:ext cx="28575" cy="1425178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3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7893" y="1380530"/>
            <a:ext cx="171450" cy="171450"/>
          </a:xfrm>
          <a:prstGeom prst="rect">
            <a:avLst/>
          </a:prstGeom>
        </p:spPr>
      </p:pic>
      <p:sp>
        <p:nvSpPr>
          <p:cNvPr id="38" name="Text 30"/>
          <p:cNvSpPr/>
          <p:nvPr/>
        </p:nvSpPr>
        <p:spPr>
          <a:xfrm>
            <a:off x="5589259" y="1634133"/>
            <a:ext cx="142018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2000s-2010s</a:t>
            </a:r>
            <a:endParaRPr lang="en-US" sz="900" dirty="0"/>
          </a:p>
        </p:txBody>
      </p:sp>
      <p:sp>
        <p:nvSpPr>
          <p:cNvPr id="39" name="Text 31"/>
          <p:cNvSpPr/>
          <p:nvPr/>
        </p:nvSpPr>
        <p:spPr>
          <a:xfrm>
            <a:off x="5589259" y="1805583"/>
            <a:ext cx="142018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Ressurgimento</a:t>
            </a:r>
            <a:endParaRPr lang="en-US" sz="788" dirty="0"/>
          </a:p>
        </p:txBody>
      </p:sp>
      <p:sp>
        <p:nvSpPr>
          <p:cNvPr id="40" name="Text 32"/>
          <p:cNvSpPr/>
          <p:nvPr/>
        </p:nvSpPr>
        <p:spPr>
          <a:xfrm>
            <a:off x="5589259" y="2034183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Big Data</a:t>
            </a:r>
            <a:endParaRPr lang="en-US" sz="675" dirty="0"/>
          </a:p>
        </p:txBody>
      </p:sp>
      <p:sp>
        <p:nvSpPr>
          <p:cNvPr id="41" name="Text 33"/>
          <p:cNvSpPr/>
          <p:nvPr/>
        </p:nvSpPr>
        <p:spPr>
          <a:xfrm>
            <a:off x="5589259" y="2177058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Deep Learning</a:t>
            </a:r>
            <a:endParaRPr lang="en-US" sz="675" dirty="0"/>
          </a:p>
        </p:txBody>
      </p:sp>
      <p:sp>
        <p:nvSpPr>
          <p:cNvPr id="42" name="Text 34"/>
          <p:cNvSpPr/>
          <p:nvPr/>
        </p:nvSpPr>
        <p:spPr>
          <a:xfrm>
            <a:off x="5589259" y="2319933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GPUs para treinamento</a:t>
            </a:r>
            <a:endParaRPr lang="en-US" sz="675" dirty="0"/>
          </a:p>
        </p:txBody>
      </p:sp>
      <p:sp>
        <p:nvSpPr>
          <p:cNvPr id="43" name="Text 35"/>
          <p:cNvSpPr/>
          <p:nvPr/>
        </p:nvSpPr>
        <p:spPr>
          <a:xfrm>
            <a:off x="5589259" y="2462808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ImageNet (2009)</a:t>
            </a:r>
            <a:endParaRPr lang="en-US" sz="675" dirty="0"/>
          </a:p>
        </p:txBody>
      </p:sp>
      <p:sp>
        <p:nvSpPr>
          <p:cNvPr id="44" name="Shape 36"/>
          <p:cNvSpPr/>
          <p:nvPr/>
        </p:nvSpPr>
        <p:spPr>
          <a:xfrm>
            <a:off x="7166604" y="1266230"/>
            <a:ext cx="1577346" cy="1425178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45" name="Shape 37"/>
          <p:cNvSpPr/>
          <p:nvPr/>
        </p:nvSpPr>
        <p:spPr>
          <a:xfrm>
            <a:off x="7166604" y="1266230"/>
            <a:ext cx="28575" cy="1425178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4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538" y="1380530"/>
            <a:ext cx="171450" cy="171450"/>
          </a:xfrm>
          <a:prstGeom prst="rect">
            <a:avLst/>
          </a:prstGeom>
        </p:spPr>
      </p:pic>
      <p:sp>
        <p:nvSpPr>
          <p:cNvPr id="47" name="Text 38"/>
          <p:cNvSpPr/>
          <p:nvPr/>
        </p:nvSpPr>
        <p:spPr>
          <a:xfrm>
            <a:off x="7280904" y="1634133"/>
            <a:ext cx="142018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2020s</a:t>
            </a:r>
            <a:endParaRPr lang="en-US" sz="900" dirty="0"/>
          </a:p>
        </p:txBody>
      </p:sp>
      <p:sp>
        <p:nvSpPr>
          <p:cNvPr id="48" name="Text 39"/>
          <p:cNvSpPr/>
          <p:nvPr/>
        </p:nvSpPr>
        <p:spPr>
          <a:xfrm>
            <a:off x="7280904" y="1805583"/>
            <a:ext cx="142018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D9770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IA Generativa</a:t>
            </a:r>
            <a:endParaRPr lang="en-US" sz="788" dirty="0"/>
          </a:p>
        </p:txBody>
      </p:sp>
      <p:sp>
        <p:nvSpPr>
          <p:cNvPr id="49" name="Text 40"/>
          <p:cNvSpPr/>
          <p:nvPr/>
        </p:nvSpPr>
        <p:spPr>
          <a:xfrm>
            <a:off x="7280904" y="2034183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Transformers (2017)</a:t>
            </a:r>
            <a:endParaRPr lang="en-US" sz="675" dirty="0"/>
          </a:p>
        </p:txBody>
      </p:sp>
      <p:sp>
        <p:nvSpPr>
          <p:cNvPr id="50" name="Text 41"/>
          <p:cNvSpPr/>
          <p:nvPr/>
        </p:nvSpPr>
        <p:spPr>
          <a:xfrm>
            <a:off x="7280904" y="2177058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GPT, BERT</a:t>
            </a:r>
            <a:endParaRPr lang="en-US" sz="675" dirty="0"/>
          </a:p>
        </p:txBody>
      </p:sp>
      <p:sp>
        <p:nvSpPr>
          <p:cNvPr id="51" name="Text 42"/>
          <p:cNvSpPr/>
          <p:nvPr/>
        </p:nvSpPr>
        <p:spPr>
          <a:xfrm>
            <a:off x="7280904" y="2319933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ChatGPT (2022)</a:t>
            </a:r>
            <a:endParaRPr lang="en-US" sz="675" dirty="0"/>
          </a:p>
        </p:txBody>
      </p:sp>
      <p:sp>
        <p:nvSpPr>
          <p:cNvPr id="52" name="Text 43"/>
          <p:cNvSpPr/>
          <p:nvPr/>
        </p:nvSpPr>
        <p:spPr>
          <a:xfrm>
            <a:off x="7280904" y="2462808"/>
            <a:ext cx="142018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LLMs massivos</a:t>
            </a:r>
            <a:endParaRPr lang="en-US" sz="675" dirty="0"/>
          </a:p>
        </p:txBody>
      </p:sp>
      <p:sp>
        <p:nvSpPr>
          <p:cNvPr id="53" name="Text 44"/>
          <p:cNvSpPr/>
          <p:nvPr/>
        </p:nvSpPr>
        <p:spPr>
          <a:xfrm>
            <a:off x="400050" y="2862858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Marcos Fundamentais em PLN</a:t>
            </a:r>
            <a:endParaRPr lang="en-US" sz="1125" dirty="0"/>
          </a:p>
        </p:txBody>
      </p:sp>
      <p:sp>
        <p:nvSpPr>
          <p:cNvPr id="54" name="Shape 45"/>
          <p:cNvSpPr/>
          <p:nvPr/>
        </p:nvSpPr>
        <p:spPr>
          <a:xfrm>
            <a:off x="400050" y="3177183"/>
            <a:ext cx="2705081" cy="7715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" y="3312914"/>
            <a:ext cx="160734" cy="128588"/>
          </a:xfrm>
          <a:prstGeom prst="rect">
            <a:avLst/>
          </a:prstGeom>
        </p:spPr>
      </p:pic>
      <p:sp>
        <p:nvSpPr>
          <p:cNvPr id="56" name="Text 46"/>
          <p:cNvSpPr/>
          <p:nvPr/>
        </p:nvSpPr>
        <p:spPr>
          <a:xfrm>
            <a:off x="732234" y="3291483"/>
            <a:ext cx="8273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Era Simbólica</a:t>
            </a:r>
            <a:endParaRPr lang="en-US" sz="900" dirty="0"/>
          </a:p>
        </p:txBody>
      </p:sp>
      <p:sp>
        <p:nvSpPr>
          <p:cNvPr id="57" name="Text 47"/>
          <p:cNvSpPr/>
          <p:nvPr/>
        </p:nvSpPr>
        <p:spPr>
          <a:xfrm>
            <a:off x="514350" y="3534370"/>
            <a:ext cx="69428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1950s-1980s:</a:t>
            </a:r>
            <a:endParaRPr lang="en-US" sz="788" dirty="0"/>
          </a:p>
        </p:txBody>
      </p:sp>
      <p:sp>
        <p:nvSpPr>
          <p:cNvPr id="58" name="Text 48"/>
          <p:cNvSpPr/>
          <p:nvPr/>
        </p:nvSpPr>
        <p:spPr>
          <a:xfrm>
            <a:off x="1137196" y="3534370"/>
            <a:ext cx="172781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Regras manuais, gramáticas formais</a:t>
            </a:r>
            <a:endParaRPr lang="en-US" sz="788" dirty="0"/>
          </a:p>
        </p:txBody>
      </p:sp>
      <p:sp>
        <p:nvSpPr>
          <p:cNvPr id="59" name="Shape 49"/>
          <p:cNvSpPr/>
          <p:nvPr/>
        </p:nvSpPr>
        <p:spPr>
          <a:xfrm>
            <a:off x="514350" y="3700463"/>
            <a:ext cx="352527" cy="1518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60" name="Text 50"/>
          <p:cNvSpPr/>
          <p:nvPr/>
        </p:nvSpPr>
        <p:spPr>
          <a:xfrm>
            <a:off x="514350" y="3700463"/>
            <a:ext cx="423965" cy="15180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ELIZA</a:t>
            </a:r>
            <a:endParaRPr lang="en-US" sz="675" dirty="0"/>
          </a:p>
        </p:txBody>
      </p:sp>
      <p:sp>
        <p:nvSpPr>
          <p:cNvPr id="61" name="Shape 51"/>
          <p:cNvSpPr/>
          <p:nvPr/>
        </p:nvSpPr>
        <p:spPr>
          <a:xfrm>
            <a:off x="919283" y="3700463"/>
            <a:ext cx="466799" cy="1518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62" name="Text 52"/>
          <p:cNvSpPr/>
          <p:nvPr/>
        </p:nvSpPr>
        <p:spPr>
          <a:xfrm>
            <a:off x="919283" y="3700463"/>
            <a:ext cx="538237" cy="15180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SHRDLU</a:t>
            </a:r>
            <a:endParaRPr lang="en-US" sz="675" dirty="0"/>
          </a:p>
        </p:txBody>
      </p:sp>
      <p:sp>
        <p:nvSpPr>
          <p:cNvPr id="63" name="Shape 53"/>
          <p:cNvSpPr/>
          <p:nvPr/>
        </p:nvSpPr>
        <p:spPr>
          <a:xfrm>
            <a:off x="3219431" y="3177183"/>
            <a:ext cx="2705109" cy="7715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3731" y="3312914"/>
            <a:ext cx="128588" cy="128588"/>
          </a:xfrm>
          <a:prstGeom prst="rect">
            <a:avLst/>
          </a:prstGeom>
        </p:spPr>
      </p:pic>
      <p:sp>
        <p:nvSpPr>
          <p:cNvPr id="65" name="Text 54"/>
          <p:cNvSpPr/>
          <p:nvPr/>
        </p:nvSpPr>
        <p:spPr>
          <a:xfrm>
            <a:off x="3519469" y="3291483"/>
            <a:ext cx="8592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Era Estatística</a:t>
            </a:r>
            <a:endParaRPr lang="en-US" sz="900" dirty="0"/>
          </a:p>
        </p:txBody>
      </p:sp>
      <p:sp>
        <p:nvSpPr>
          <p:cNvPr id="66" name="Text 55"/>
          <p:cNvSpPr/>
          <p:nvPr/>
        </p:nvSpPr>
        <p:spPr>
          <a:xfrm>
            <a:off x="3333731" y="3534370"/>
            <a:ext cx="69428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1990s-2010s:</a:t>
            </a:r>
            <a:endParaRPr lang="en-US" sz="788" dirty="0"/>
          </a:p>
        </p:txBody>
      </p:sp>
      <p:sp>
        <p:nvSpPr>
          <p:cNvPr id="67" name="Text 56"/>
          <p:cNvSpPr/>
          <p:nvPr/>
        </p:nvSpPr>
        <p:spPr>
          <a:xfrm>
            <a:off x="3956577" y="3534370"/>
            <a:ext cx="181878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Modelos probabilísticos, ML tradicional</a:t>
            </a:r>
            <a:endParaRPr lang="en-US" sz="788" dirty="0"/>
          </a:p>
        </p:txBody>
      </p:sp>
      <p:sp>
        <p:nvSpPr>
          <p:cNvPr id="68" name="Shape 57"/>
          <p:cNvSpPr/>
          <p:nvPr/>
        </p:nvSpPr>
        <p:spPr>
          <a:xfrm>
            <a:off x="3333731" y="3700463"/>
            <a:ext cx="490603" cy="15180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69" name="Text 58"/>
          <p:cNvSpPr/>
          <p:nvPr/>
        </p:nvSpPr>
        <p:spPr>
          <a:xfrm>
            <a:off x="3333731" y="3700463"/>
            <a:ext cx="562040" cy="15180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N-gramas</a:t>
            </a:r>
            <a:endParaRPr lang="en-US" sz="675" dirty="0"/>
          </a:p>
        </p:txBody>
      </p:sp>
      <p:sp>
        <p:nvSpPr>
          <p:cNvPr id="70" name="Shape 59"/>
          <p:cNvSpPr/>
          <p:nvPr/>
        </p:nvSpPr>
        <p:spPr>
          <a:xfrm>
            <a:off x="3876740" y="3700463"/>
            <a:ext cx="319041" cy="151805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71" name="Text 60"/>
          <p:cNvSpPr/>
          <p:nvPr/>
        </p:nvSpPr>
        <p:spPr>
          <a:xfrm>
            <a:off x="3876740" y="3700463"/>
            <a:ext cx="390478" cy="15180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HMM</a:t>
            </a:r>
            <a:endParaRPr lang="en-US" sz="675" dirty="0"/>
          </a:p>
        </p:txBody>
      </p:sp>
      <p:sp>
        <p:nvSpPr>
          <p:cNvPr id="72" name="Shape 61"/>
          <p:cNvSpPr/>
          <p:nvPr/>
        </p:nvSpPr>
        <p:spPr>
          <a:xfrm>
            <a:off x="6038841" y="3177183"/>
            <a:ext cx="2705081" cy="7715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3141" y="3312914"/>
            <a:ext cx="128588" cy="128588"/>
          </a:xfrm>
          <a:prstGeom prst="rect">
            <a:avLst/>
          </a:prstGeom>
        </p:spPr>
      </p:pic>
      <p:sp>
        <p:nvSpPr>
          <p:cNvPr id="74" name="Text 62"/>
          <p:cNvSpPr/>
          <p:nvPr/>
        </p:nvSpPr>
        <p:spPr>
          <a:xfrm>
            <a:off x="6338878" y="3291483"/>
            <a:ext cx="64321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Era Neural</a:t>
            </a:r>
            <a:endParaRPr lang="en-US" sz="900" dirty="0"/>
          </a:p>
        </p:txBody>
      </p:sp>
      <p:sp>
        <p:nvSpPr>
          <p:cNvPr id="75" name="Text 63"/>
          <p:cNvSpPr/>
          <p:nvPr/>
        </p:nvSpPr>
        <p:spPr>
          <a:xfrm>
            <a:off x="6153141" y="3534370"/>
            <a:ext cx="83869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2010s-Presente:</a:t>
            </a:r>
            <a:endParaRPr lang="en-US" sz="788" dirty="0"/>
          </a:p>
        </p:txBody>
      </p:sp>
      <p:sp>
        <p:nvSpPr>
          <p:cNvPr id="76" name="Text 64"/>
          <p:cNvSpPr/>
          <p:nvPr/>
        </p:nvSpPr>
        <p:spPr>
          <a:xfrm>
            <a:off x="6920396" y="3534370"/>
            <a:ext cx="140003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Learning, Transformers</a:t>
            </a:r>
            <a:endParaRPr lang="en-US" sz="788" dirty="0"/>
          </a:p>
        </p:txBody>
      </p:sp>
      <p:sp>
        <p:nvSpPr>
          <p:cNvPr id="77" name="Shape 65"/>
          <p:cNvSpPr/>
          <p:nvPr/>
        </p:nvSpPr>
        <p:spPr>
          <a:xfrm>
            <a:off x="6153141" y="3700463"/>
            <a:ext cx="508239" cy="151805"/>
          </a:xfrm>
          <a:prstGeom prst="rect">
            <a:avLst/>
          </a:prstGeom>
          <a:solidFill>
            <a:srgbClr val="EDE9FE"/>
          </a:solidFill>
          <a:ln/>
        </p:spPr>
      </p:sp>
      <p:sp>
        <p:nvSpPr>
          <p:cNvPr id="78" name="Text 66"/>
          <p:cNvSpPr/>
          <p:nvPr/>
        </p:nvSpPr>
        <p:spPr>
          <a:xfrm>
            <a:off x="6153141" y="3700463"/>
            <a:ext cx="579676" cy="15180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Word2Vec</a:t>
            </a:r>
            <a:endParaRPr lang="en-US" sz="675" dirty="0"/>
          </a:p>
        </p:txBody>
      </p:sp>
      <p:sp>
        <p:nvSpPr>
          <p:cNvPr id="79" name="Shape 67"/>
          <p:cNvSpPr/>
          <p:nvPr/>
        </p:nvSpPr>
        <p:spPr>
          <a:xfrm>
            <a:off x="6713786" y="3700463"/>
            <a:ext cx="341393" cy="151805"/>
          </a:xfrm>
          <a:prstGeom prst="rect">
            <a:avLst/>
          </a:prstGeom>
          <a:solidFill>
            <a:srgbClr val="EDE9FE"/>
          </a:solidFill>
          <a:ln/>
        </p:spPr>
      </p:sp>
      <p:sp>
        <p:nvSpPr>
          <p:cNvPr id="80" name="Text 68"/>
          <p:cNvSpPr/>
          <p:nvPr/>
        </p:nvSpPr>
        <p:spPr>
          <a:xfrm>
            <a:off x="6713786" y="3700463"/>
            <a:ext cx="412831" cy="151805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BERT</a:t>
            </a:r>
            <a:endParaRPr lang="en-US" sz="675" dirty="0"/>
          </a:p>
        </p:txBody>
      </p:sp>
      <p:sp>
        <p:nvSpPr>
          <p:cNvPr id="81" name="Shape 69"/>
          <p:cNvSpPr/>
          <p:nvPr/>
        </p:nvSpPr>
        <p:spPr>
          <a:xfrm>
            <a:off x="400050" y="4120158"/>
            <a:ext cx="8343900" cy="585788"/>
          </a:xfrm>
          <a:prstGeom prst="rect">
            <a:avLst/>
          </a:prstGeom>
          <a:solidFill>
            <a:srgbClr val="F5F3FF"/>
          </a:solidFill>
          <a:ln w="99">
            <a:solidFill>
              <a:srgbClr val="BFDBFE"/>
            </a:solidFill>
            <a:prstDash val="solid"/>
          </a:ln>
        </p:spPr>
      </p:sp>
      <p:pic>
        <p:nvPicPr>
          <p:cNvPr id="8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50" y="4348758"/>
            <a:ext cx="114300" cy="128588"/>
          </a:xfrm>
          <a:prstGeom prst="rect">
            <a:avLst/>
          </a:prstGeom>
        </p:spPr>
      </p:pic>
      <p:sp>
        <p:nvSpPr>
          <p:cNvPr id="83" name="Text 70"/>
          <p:cNvSpPr/>
          <p:nvPr/>
        </p:nvSpPr>
        <p:spPr>
          <a:xfrm>
            <a:off x="1019408" y="4263033"/>
            <a:ext cx="9063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"A IA passou de</a:t>
            </a:r>
            <a:endParaRPr lang="en-US" sz="900" dirty="0"/>
          </a:p>
        </p:txBody>
      </p:sp>
      <p:sp>
        <p:nvSpPr>
          <p:cNvPr id="84" name="Text 71"/>
          <p:cNvSpPr/>
          <p:nvPr/>
        </p:nvSpPr>
        <p:spPr>
          <a:xfrm>
            <a:off x="1854333" y="4263033"/>
            <a:ext cx="11957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promessa futurística</a:t>
            </a:r>
            <a:endParaRPr lang="en-US" sz="900" dirty="0"/>
          </a:p>
        </p:txBody>
      </p:sp>
      <p:sp>
        <p:nvSpPr>
          <p:cNvPr id="85" name="Text 72"/>
          <p:cNvSpPr/>
          <p:nvPr/>
        </p:nvSpPr>
        <p:spPr>
          <a:xfrm>
            <a:off x="2978637" y="4263033"/>
            <a:ext cx="3637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</a:t>
            </a:r>
            <a:endParaRPr lang="en-US" sz="900" dirty="0"/>
          </a:p>
        </p:txBody>
      </p:sp>
      <p:sp>
        <p:nvSpPr>
          <p:cNvPr id="86" name="Text 73"/>
          <p:cNvSpPr/>
          <p:nvPr/>
        </p:nvSpPr>
        <p:spPr>
          <a:xfrm>
            <a:off x="3270917" y="4263033"/>
            <a:ext cx="144984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realidade transformadora</a:t>
            </a:r>
            <a:endParaRPr lang="en-US" sz="900" dirty="0"/>
          </a:p>
        </p:txBody>
      </p:sp>
      <p:sp>
        <p:nvSpPr>
          <p:cNvPr id="87" name="Text 74"/>
          <p:cNvSpPr/>
          <p:nvPr/>
        </p:nvSpPr>
        <p:spPr>
          <a:xfrm>
            <a:off x="4253126" y="4263033"/>
            <a:ext cx="394290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endParaRPr lang="en-US" sz="900" dirty="0"/>
          </a:p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revolucionando como interagimos com a tecnologia e processamos informação."</a:t>
            </a:r>
            <a:endParaRPr lang="en-US" sz="900" dirty="0"/>
          </a:p>
        </p:txBody>
      </p:sp>
      <p:pic>
        <p:nvPicPr>
          <p:cNvPr id="8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5350" y="4348758"/>
            <a:ext cx="114300" cy="1285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8686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171450"/>
            <a:ext cx="8801100" cy="8343900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14" y="421481"/>
            <a:ext cx="187523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81263" y="400050"/>
            <a:ext cx="392613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Aquisição e Coleta de Dados Textuais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771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Métodos, Ferramentas e Boas Práticas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2870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Shape 4"/>
          <p:cNvSpPr/>
          <p:nvPr/>
        </p:nvSpPr>
        <p:spPr>
          <a:xfrm>
            <a:off x="400050" y="1228725"/>
            <a:ext cx="2000250" cy="81438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81" y="1343025"/>
            <a:ext cx="128588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4350" y="1571625"/>
            <a:ext cx="1843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Arquivos Locais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514350" y="1771650"/>
            <a:ext cx="1843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TXT, CSV, JSON, XML</a:t>
            </a:r>
            <a:endParaRPr lang="en-US" sz="788" dirty="0"/>
          </a:p>
        </p:txBody>
      </p:sp>
      <p:sp>
        <p:nvSpPr>
          <p:cNvPr id="12" name="Shape 7"/>
          <p:cNvSpPr/>
          <p:nvPr/>
        </p:nvSpPr>
        <p:spPr>
          <a:xfrm>
            <a:off x="2514600" y="1228725"/>
            <a:ext cx="2000250" cy="814388"/>
          </a:xfrm>
          <a:prstGeom prst="rect">
            <a:avLst/>
          </a:prstGeom>
          <a:solidFill>
            <a:srgbClr val="ECFDF5"/>
          </a:solidFill>
          <a:ln w="99">
            <a:solidFill>
              <a:srgbClr val="A7F3D0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343025"/>
            <a:ext cx="171450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628900" y="1571625"/>
            <a:ext cx="1843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Scraping</a:t>
            </a:r>
            <a:endParaRPr lang="en-US" sz="900" dirty="0"/>
          </a:p>
        </p:txBody>
      </p:sp>
      <p:sp>
        <p:nvSpPr>
          <p:cNvPr id="15" name="Text 9"/>
          <p:cNvSpPr/>
          <p:nvPr/>
        </p:nvSpPr>
        <p:spPr>
          <a:xfrm>
            <a:off x="2628900" y="1771650"/>
            <a:ext cx="1843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Sites, blogs, fóruns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4629150" y="1228725"/>
            <a:ext cx="2000250" cy="814388"/>
          </a:xfrm>
          <a:prstGeom prst="rect">
            <a:avLst/>
          </a:prstGeom>
          <a:solidFill>
            <a:srgbClr val="F5F3FF"/>
          </a:solidFill>
          <a:ln w="99">
            <a:solidFill>
              <a:srgbClr val="DDD6FE"/>
            </a:solidFill>
            <a:prstDash val="solid"/>
          </a:ln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981" y="1343025"/>
            <a:ext cx="128588" cy="17145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743450" y="1571625"/>
            <a:ext cx="1843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APIs</a:t>
            </a:r>
            <a:endParaRPr lang="en-US" sz="900" dirty="0"/>
          </a:p>
        </p:txBody>
      </p:sp>
      <p:sp>
        <p:nvSpPr>
          <p:cNvPr id="19" name="Text 12"/>
          <p:cNvSpPr/>
          <p:nvPr/>
        </p:nvSpPr>
        <p:spPr>
          <a:xfrm>
            <a:off x="4743450" y="1771650"/>
            <a:ext cx="1843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Twitter, Reddit, News</a:t>
            </a:r>
            <a:endParaRPr lang="en-US" sz="788" dirty="0"/>
          </a:p>
        </p:txBody>
      </p:sp>
      <p:sp>
        <p:nvSpPr>
          <p:cNvPr id="20" name="Shape 13"/>
          <p:cNvSpPr/>
          <p:nvPr/>
        </p:nvSpPr>
        <p:spPr>
          <a:xfrm>
            <a:off x="6743700" y="1228725"/>
            <a:ext cx="2000250" cy="814388"/>
          </a:xfrm>
          <a:prstGeom prst="rect">
            <a:avLst/>
          </a:prstGeom>
          <a:solidFill>
            <a:srgbClr val="FFFBEB"/>
          </a:solidFill>
          <a:ln w="99">
            <a:solidFill>
              <a:srgbClr val="FDE68A"/>
            </a:solidFill>
            <a:prstDash val="solid"/>
          </a:ln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816" y="1343025"/>
            <a:ext cx="150019" cy="17145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6858000" y="1571625"/>
            <a:ext cx="1843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Bancos de Dados</a:t>
            </a:r>
            <a:endParaRPr lang="en-US" sz="900" dirty="0"/>
          </a:p>
        </p:txBody>
      </p:sp>
      <p:sp>
        <p:nvSpPr>
          <p:cNvPr id="23" name="Text 15"/>
          <p:cNvSpPr/>
          <p:nvPr/>
        </p:nvSpPr>
        <p:spPr>
          <a:xfrm>
            <a:off x="6858000" y="1771650"/>
            <a:ext cx="1843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SQL, NoSQL</a:t>
            </a:r>
            <a:endParaRPr lang="en-US" sz="788" dirty="0"/>
          </a:p>
        </p:txBody>
      </p:sp>
      <p:sp>
        <p:nvSpPr>
          <p:cNvPr id="24" name="Shape 16"/>
          <p:cNvSpPr/>
          <p:nvPr/>
        </p:nvSpPr>
        <p:spPr>
          <a:xfrm>
            <a:off x="400050" y="2200275"/>
            <a:ext cx="4086225" cy="37433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" y="2371725"/>
            <a:ext cx="142875" cy="142875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742950" y="2343150"/>
            <a:ext cx="21252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Ferramentas de Web Scraping</a:t>
            </a:r>
            <a:endParaRPr lang="en-US" sz="1125" dirty="0"/>
          </a:p>
        </p:txBody>
      </p:sp>
      <p:sp>
        <p:nvSpPr>
          <p:cNvPr id="27" name="Shape 18"/>
          <p:cNvSpPr/>
          <p:nvPr/>
        </p:nvSpPr>
        <p:spPr>
          <a:xfrm>
            <a:off x="542925" y="2657475"/>
            <a:ext cx="3800475" cy="48577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" y="2836069"/>
            <a:ext cx="112514" cy="128588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826889" y="2743200"/>
            <a:ext cx="17907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BeautifulSoup</a:t>
            </a:r>
            <a:endParaRPr lang="en-US" sz="900" dirty="0"/>
          </a:p>
        </p:txBody>
      </p:sp>
      <p:sp>
        <p:nvSpPr>
          <p:cNvPr id="30" name="Text 20"/>
          <p:cNvSpPr/>
          <p:nvPr/>
        </p:nvSpPr>
        <p:spPr>
          <a:xfrm>
            <a:off x="826889" y="2914650"/>
            <a:ext cx="179079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Parsing HTML/XML simples e eficiente</a:t>
            </a:r>
            <a:endParaRPr lang="en-US" sz="788" dirty="0"/>
          </a:p>
        </p:txBody>
      </p:sp>
      <p:sp>
        <p:nvSpPr>
          <p:cNvPr id="31" name="Shape 21"/>
          <p:cNvSpPr/>
          <p:nvPr/>
        </p:nvSpPr>
        <p:spPr>
          <a:xfrm>
            <a:off x="542925" y="3228975"/>
            <a:ext cx="3800475" cy="485775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3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3407569"/>
            <a:ext cx="144661" cy="128588"/>
          </a:xfrm>
          <a:prstGeom prst="rect">
            <a:avLst/>
          </a:prstGeom>
        </p:spPr>
      </p:pic>
      <p:sp>
        <p:nvSpPr>
          <p:cNvPr id="33" name="Text 22"/>
          <p:cNvSpPr/>
          <p:nvPr/>
        </p:nvSpPr>
        <p:spPr>
          <a:xfrm>
            <a:off x="859036" y="3314700"/>
            <a:ext cx="205031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Scrapy</a:t>
            </a:r>
            <a:endParaRPr lang="en-US" sz="900" dirty="0"/>
          </a:p>
        </p:txBody>
      </p:sp>
      <p:sp>
        <p:nvSpPr>
          <p:cNvPr id="34" name="Text 23"/>
          <p:cNvSpPr/>
          <p:nvPr/>
        </p:nvSpPr>
        <p:spPr>
          <a:xfrm>
            <a:off x="859036" y="3486150"/>
            <a:ext cx="205031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Framework robusto para projetos complexos</a:t>
            </a:r>
            <a:endParaRPr lang="en-US" sz="788" dirty="0"/>
          </a:p>
        </p:txBody>
      </p:sp>
      <p:sp>
        <p:nvSpPr>
          <p:cNvPr id="35" name="Shape 24"/>
          <p:cNvSpPr/>
          <p:nvPr/>
        </p:nvSpPr>
        <p:spPr>
          <a:xfrm>
            <a:off x="542925" y="3800475"/>
            <a:ext cx="3800475" cy="485775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3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650" y="3979069"/>
            <a:ext cx="160734" cy="128588"/>
          </a:xfrm>
          <a:prstGeom prst="rect">
            <a:avLst/>
          </a:prstGeom>
        </p:spPr>
      </p:pic>
      <p:sp>
        <p:nvSpPr>
          <p:cNvPr id="37" name="Text 25"/>
          <p:cNvSpPr/>
          <p:nvPr/>
        </p:nvSpPr>
        <p:spPr>
          <a:xfrm>
            <a:off x="875109" y="3886200"/>
            <a:ext cx="151132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Selenium</a:t>
            </a:r>
            <a:endParaRPr lang="en-US" sz="900" dirty="0"/>
          </a:p>
        </p:txBody>
      </p:sp>
      <p:sp>
        <p:nvSpPr>
          <p:cNvPr id="38" name="Text 26"/>
          <p:cNvSpPr/>
          <p:nvPr/>
        </p:nvSpPr>
        <p:spPr>
          <a:xfrm>
            <a:off x="875109" y="4057650"/>
            <a:ext cx="151132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Conteúdo dinâmico e JavaScript</a:t>
            </a:r>
            <a:endParaRPr lang="en-US" sz="788" dirty="0"/>
          </a:p>
        </p:txBody>
      </p:sp>
      <p:sp>
        <p:nvSpPr>
          <p:cNvPr id="39" name="Shape 27"/>
          <p:cNvSpPr/>
          <p:nvPr/>
        </p:nvSpPr>
        <p:spPr>
          <a:xfrm>
            <a:off x="4657725" y="2200275"/>
            <a:ext cx="4086225" cy="37433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0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600" y="2371725"/>
            <a:ext cx="178594" cy="142875"/>
          </a:xfrm>
          <a:prstGeom prst="rect">
            <a:avLst/>
          </a:prstGeom>
        </p:spPr>
      </p:pic>
      <p:sp>
        <p:nvSpPr>
          <p:cNvPr id="41" name="Text 28"/>
          <p:cNvSpPr/>
          <p:nvPr/>
        </p:nvSpPr>
        <p:spPr>
          <a:xfrm>
            <a:off x="5036344" y="2343150"/>
            <a:ext cx="11909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 Prático</a:t>
            </a:r>
            <a:endParaRPr lang="en-US" sz="1125" dirty="0"/>
          </a:p>
        </p:txBody>
      </p:sp>
      <p:sp>
        <p:nvSpPr>
          <p:cNvPr id="42" name="Shape 29"/>
          <p:cNvSpPr/>
          <p:nvPr/>
        </p:nvSpPr>
        <p:spPr>
          <a:xfrm>
            <a:off x="4800600" y="2657475"/>
            <a:ext cx="3800475" cy="31432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3" name="Text 30"/>
          <p:cNvSpPr/>
          <p:nvPr/>
        </p:nvSpPr>
        <p:spPr>
          <a:xfrm>
            <a:off x="4914900" y="277177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Web scraping com BeautifulSoup</a:t>
            </a:r>
            <a:endParaRPr lang="en-US" sz="788" dirty="0"/>
          </a:p>
        </p:txBody>
      </p:sp>
      <p:sp>
        <p:nvSpPr>
          <p:cNvPr id="44" name="Text 31"/>
          <p:cNvSpPr/>
          <p:nvPr/>
        </p:nvSpPr>
        <p:spPr>
          <a:xfrm>
            <a:off x="4914900" y="2971800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788" dirty="0"/>
          </a:p>
        </p:txBody>
      </p:sp>
      <p:sp>
        <p:nvSpPr>
          <p:cNvPr id="45" name="Text 32"/>
          <p:cNvSpPr/>
          <p:nvPr/>
        </p:nvSpPr>
        <p:spPr>
          <a:xfrm>
            <a:off x="4914900" y="3128963"/>
            <a:ext cx="5515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requests</a:t>
            </a:r>
            <a:endParaRPr lang="en-US" sz="788" dirty="0"/>
          </a:p>
        </p:txBody>
      </p:sp>
      <p:sp>
        <p:nvSpPr>
          <p:cNvPr id="46" name="Text 33"/>
          <p:cNvSpPr/>
          <p:nvPr/>
        </p:nvSpPr>
        <p:spPr>
          <a:xfrm>
            <a:off x="4914900" y="3257550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788" dirty="0"/>
          </a:p>
        </p:txBody>
      </p:sp>
      <p:sp>
        <p:nvSpPr>
          <p:cNvPr id="47" name="Text 34"/>
          <p:cNvSpPr/>
          <p:nvPr/>
        </p:nvSpPr>
        <p:spPr>
          <a:xfrm>
            <a:off x="4914900" y="3414713"/>
            <a:ext cx="25151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bs4</a:t>
            </a:r>
            <a:endParaRPr lang="en-US" sz="788" dirty="0"/>
          </a:p>
        </p:txBody>
      </p:sp>
      <p:sp>
        <p:nvSpPr>
          <p:cNvPr id="48" name="Text 35"/>
          <p:cNvSpPr/>
          <p:nvPr/>
        </p:nvSpPr>
        <p:spPr>
          <a:xfrm>
            <a:off x="4914900" y="3543300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788" dirty="0"/>
          </a:p>
        </p:txBody>
      </p:sp>
      <p:sp>
        <p:nvSpPr>
          <p:cNvPr id="49" name="Text 36"/>
          <p:cNvSpPr/>
          <p:nvPr/>
        </p:nvSpPr>
        <p:spPr>
          <a:xfrm>
            <a:off x="4914900" y="3700463"/>
            <a:ext cx="85166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BeautifulSoup</a:t>
            </a:r>
            <a:endParaRPr lang="en-US" sz="788" dirty="0"/>
          </a:p>
        </p:txBody>
      </p:sp>
      <p:sp>
        <p:nvSpPr>
          <p:cNvPr id="50" name="Text 37"/>
          <p:cNvSpPr/>
          <p:nvPr/>
        </p:nvSpPr>
        <p:spPr>
          <a:xfrm>
            <a:off x="4914900" y="3986213"/>
            <a:ext cx="43155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url =</a:t>
            </a:r>
            <a:endParaRPr lang="en-US" sz="788" dirty="0"/>
          </a:p>
        </p:txBody>
      </p:sp>
      <p:sp>
        <p:nvSpPr>
          <p:cNvPr id="51" name="Text 38"/>
          <p:cNvSpPr/>
          <p:nvPr/>
        </p:nvSpPr>
        <p:spPr>
          <a:xfrm>
            <a:off x="5275018" y="3986213"/>
            <a:ext cx="133180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"https://example.com"</a:t>
            </a:r>
            <a:endParaRPr lang="en-US" sz="788" dirty="0"/>
          </a:p>
        </p:txBody>
      </p:sp>
      <p:sp>
        <p:nvSpPr>
          <p:cNvPr id="52" name="Text 39"/>
          <p:cNvSpPr/>
          <p:nvPr/>
        </p:nvSpPr>
        <p:spPr>
          <a:xfrm>
            <a:off x="4914900" y="4129088"/>
            <a:ext cx="175192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response = requests.get(url)</a:t>
            </a:r>
            <a:endParaRPr lang="en-US" sz="788" dirty="0"/>
          </a:p>
        </p:txBody>
      </p:sp>
      <p:sp>
        <p:nvSpPr>
          <p:cNvPr id="53" name="Text 40"/>
          <p:cNvSpPr/>
          <p:nvPr/>
        </p:nvSpPr>
        <p:spPr>
          <a:xfrm>
            <a:off x="4914900" y="4271963"/>
            <a:ext cx="241213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soup = BeautifulSoup(response.content,</a:t>
            </a:r>
            <a:endParaRPr lang="en-US" sz="788" dirty="0"/>
          </a:p>
        </p:txBody>
      </p:sp>
      <p:sp>
        <p:nvSpPr>
          <p:cNvPr id="54" name="Text 41"/>
          <p:cNvSpPr/>
          <p:nvPr/>
        </p:nvSpPr>
        <p:spPr>
          <a:xfrm>
            <a:off x="7255594" y="4271963"/>
            <a:ext cx="85166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'html.parser'</a:t>
            </a:r>
            <a:endParaRPr lang="en-US" sz="788" dirty="0"/>
          </a:p>
        </p:txBody>
      </p:sp>
      <p:sp>
        <p:nvSpPr>
          <p:cNvPr id="55" name="Text 42"/>
          <p:cNvSpPr/>
          <p:nvPr/>
        </p:nvSpPr>
        <p:spPr>
          <a:xfrm>
            <a:off x="8035826" y="4271963"/>
            <a:ext cx="13146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788" dirty="0"/>
          </a:p>
        </p:txBody>
      </p:sp>
      <p:sp>
        <p:nvSpPr>
          <p:cNvPr id="56" name="Text 43"/>
          <p:cNvSpPr/>
          <p:nvPr/>
        </p:nvSpPr>
        <p:spPr>
          <a:xfrm>
            <a:off x="4914900" y="454342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Extrair títulos</a:t>
            </a:r>
            <a:endParaRPr lang="en-US" sz="788" dirty="0"/>
          </a:p>
        </p:txBody>
      </p:sp>
      <p:sp>
        <p:nvSpPr>
          <p:cNvPr id="57" name="Text 44"/>
          <p:cNvSpPr/>
          <p:nvPr/>
        </p:nvSpPr>
        <p:spPr>
          <a:xfrm>
            <a:off x="4914900" y="4843463"/>
            <a:ext cx="14518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titles = soup.find_all(</a:t>
            </a:r>
            <a:endParaRPr lang="en-US" sz="788" dirty="0"/>
          </a:p>
        </p:txBody>
      </p:sp>
      <p:sp>
        <p:nvSpPr>
          <p:cNvPr id="58" name="Text 45"/>
          <p:cNvSpPr/>
          <p:nvPr/>
        </p:nvSpPr>
        <p:spPr>
          <a:xfrm>
            <a:off x="6295318" y="4843463"/>
            <a:ext cx="3115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'h1'</a:t>
            </a:r>
            <a:endParaRPr lang="en-US" sz="788" dirty="0"/>
          </a:p>
        </p:txBody>
      </p:sp>
      <p:sp>
        <p:nvSpPr>
          <p:cNvPr id="59" name="Text 46"/>
          <p:cNvSpPr/>
          <p:nvPr/>
        </p:nvSpPr>
        <p:spPr>
          <a:xfrm>
            <a:off x="6535387" y="4843463"/>
            <a:ext cx="13146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788" dirty="0"/>
          </a:p>
        </p:txBody>
      </p:sp>
      <p:sp>
        <p:nvSpPr>
          <p:cNvPr id="60" name="Text 47"/>
          <p:cNvSpPr/>
          <p:nvPr/>
        </p:nvSpPr>
        <p:spPr>
          <a:xfrm>
            <a:off x="4914900" y="4972050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</a:t>
            </a:r>
            <a:endParaRPr lang="en-US" sz="788" dirty="0"/>
          </a:p>
        </p:txBody>
      </p:sp>
      <p:sp>
        <p:nvSpPr>
          <p:cNvPr id="61" name="Text 48"/>
          <p:cNvSpPr/>
          <p:nvPr/>
        </p:nvSpPr>
        <p:spPr>
          <a:xfrm>
            <a:off x="4914900" y="5129213"/>
            <a:ext cx="37153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title</a:t>
            </a:r>
            <a:endParaRPr lang="en-US" sz="788" dirty="0"/>
          </a:p>
        </p:txBody>
      </p:sp>
      <p:sp>
        <p:nvSpPr>
          <p:cNvPr id="62" name="Text 49"/>
          <p:cNvSpPr/>
          <p:nvPr/>
        </p:nvSpPr>
        <p:spPr>
          <a:xfrm>
            <a:off x="4914900" y="5257800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</a:t>
            </a:r>
            <a:endParaRPr lang="en-US" sz="788" dirty="0"/>
          </a:p>
        </p:txBody>
      </p:sp>
      <p:sp>
        <p:nvSpPr>
          <p:cNvPr id="63" name="Text 50"/>
          <p:cNvSpPr/>
          <p:nvPr/>
        </p:nvSpPr>
        <p:spPr>
          <a:xfrm>
            <a:off x="4914900" y="5414963"/>
            <a:ext cx="49157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titles:</a:t>
            </a:r>
            <a:endParaRPr lang="en-US" sz="788" dirty="0"/>
          </a:p>
        </p:txBody>
      </p:sp>
      <p:sp>
        <p:nvSpPr>
          <p:cNvPr id="64" name="Text 51"/>
          <p:cNvSpPr/>
          <p:nvPr/>
        </p:nvSpPr>
        <p:spPr>
          <a:xfrm>
            <a:off x="4914900" y="5557838"/>
            <a:ext cx="181194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print(title.text.strip())</a:t>
            </a:r>
            <a:endParaRPr lang="en-US" sz="788" dirty="0"/>
          </a:p>
        </p:txBody>
      </p:sp>
      <p:sp>
        <p:nvSpPr>
          <p:cNvPr id="65" name="Shape 52"/>
          <p:cNvSpPr/>
          <p:nvPr/>
        </p:nvSpPr>
        <p:spPr>
          <a:xfrm>
            <a:off x="400050" y="6115050"/>
            <a:ext cx="8343900" cy="1614488"/>
          </a:xfrm>
          <a:prstGeom prst="rect">
            <a:avLst/>
          </a:prstGeom>
          <a:solidFill>
            <a:srgbClr val="FEF2F2"/>
          </a:solidFill>
          <a:ln w="99">
            <a:solidFill>
              <a:srgbClr val="FECACA"/>
            </a:solidFill>
            <a:prstDash val="solid"/>
          </a:ln>
        </p:spPr>
      </p:sp>
      <p:pic>
        <p:nvPicPr>
          <p:cNvPr id="66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6315075"/>
            <a:ext cx="142875" cy="142875"/>
          </a:xfrm>
          <a:prstGeom prst="rect">
            <a:avLst/>
          </a:prstGeom>
        </p:spPr>
      </p:pic>
      <p:sp>
        <p:nvSpPr>
          <p:cNvPr id="67" name="Text 53"/>
          <p:cNvSpPr/>
          <p:nvPr/>
        </p:nvSpPr>
        <p:spPr>
          <a:xfrm>
            <a:off x="771525" y="6286500"/>
            <a:ext cx="151687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Ética e Boas Práticas</a:t>
            </a:r>
            <a:endParaRPr lang="en-US" sz="1125" dirty="0"/>
          </a:p>
        </p:txBody>
      </p:sp>
      <p:sp>
        <p:nvSpPr>
          <p:cNvPr id="68" name="Shape 54"/>
          <p:cNvSpPr/>
          <p:nvPr/>
        </p:nvSpPr>
        <p:spPr>
          <a:xfrm>
            <a:off x="571500" y="6600825"/>
            <a:ext cx="2590781" cy="9429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800" y="6743700"/>
            <a:ext cx="114300" cy="114300"/>
          </a:xfrm>
          <a:prstGeom prst="rect">
            <a:avLst/>
          </a:prstGeom>
        </p:spPr>
      </p:pic>
      <p:sp>
        <p:nvSpPr>
          <p:cNvPr id="70" name="Text 55"/>
          <p:cNvSpPr/>
          <p:nvPr/>
        </p:nvSpPr>
        <p:spPr>
          <a:xfrm>
            <a:off x="857250" y="6715125"/>
            <a:ext cx="6684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Legalidade</a:t>
            </a:r>
            <a:endParaRPr lang="en-US" sz="900" dirty="0"/>
          </a:p>
        </p:txBody>
      </p:sp>
      <p:sp>
        <p:nvSpPr>
          <p:cNvPr id="71" name="Text 56"/>
          <p:cNvSpPr/>
          <p:nvPr/>
        </p:nvSpPr>
        <p:spPr>
          <a:xfrm>
            <a:off x="685800" y="694372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Verificar robots.txt</a:t>
            </a:r>
            <a:endParaRPr lang="en-US" sz="788" dirty="0"/>
          </a:p>
        </p:txBody>
      </p:sp>
      <p:sp>
        <p:nvSpPr>
          <p:cNvPr id="72" name="Text 57"/>
          <p:cNvSpPr/>
          <p:nvPr/>
        </p:nvSpPr>
        <p:spPr>
          <a:xfrm>
            <a:off x="685800" y="711517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Respeitar termos de uso</a:t>
            </a:r>
            <a:endParaRPr lang="en-US" sz="788" dirty="0"/>
          </a:p>
        </p:txBody>
      </p:sp>
      <p:sp>
        <p:nvSpPr>
          <p:cNvPr id="73" name="Text 58"/>
          <p:cNvSpPr/>
          <p:nvPr/>
        </p:nvSpPr>
        <p:spPr>
          <a:xfrm>
            <a:off x="685800" y="728662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Considerar direitos autorais</a:t>
            </a:r>
            <a:endParaRPr lang="en-US" sz="788" dirty="0"/>
          </a:p>
        </p:txBody>
      </p:sp>
      <p:sp>
        <p:nvSpPr>
          <p:cNvPr id="74" name="Shape 59"/>
          <p:cNvSpPr/>
          <p:nvPr/>
        </p:nvSpPr>
        <p:spPr>
          <a:xfrm>
            <a:off x="3276581" y="6600825"/>
            <a:ext cx="2590809" cy="9429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0881" y="6743700"/>
            <a:ext cx="114300" cy="114300"/>
          </a:xfrm>
          <a:prstGeom prst="rect">
            <a:avLst/>
          </a:prstGeom>
        </p:spPr>
      </p:pic>
      <p:sp>
        <p:nvSpPr>
          <p:cNvPr id="76" name="Text 60"/>
          <p:cNvSpPr/>
          <p:nvPr/>
        </p:nvSpPr>
        <p:spPr>
          <a:xfrm>
            <a:off x="3562331" y="6715125"/>
            <a:ext cx="7953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Rate Limiting</a:t>
            </a:r>
            <a:endParaRPr lang="en-US" sz="900" dirty="0"/>
          </a:p>
        </p:txBody>
      </p:sp>
      <p:sp>
        <p:nvSpPr>
          <p:cNvPr id="77" name="Text 61"/>
          <p:cNvSpPr/>
          <p:nvPr/>
        </p:nvSpPr>
        <p:spPr>
          <a:xfrm>
            <a:off x="3390881" y="6943725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Delays entre requests</a:t>
            </a:r>
            <a:endParaRPr lang="en-US" sz="788" dirty="0"/>
          </a:p>
        </p:txBody>
      </p:sp>
      <p:sp>
        <p:nvSpPr>
          <p:cNvPr id="78" name="Text 62"/>
          <p:cNvSpPr/>
          <p:nvPr/>
        </p:nvSpPr>
        <p:spPr>
          <a:xfrm>
            <a:off x="3390881" y="7115175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Não sobrecarregar servidores</a:t>
            </a:r>
            <a:endParaRPr lang="en-US" sz="788" dirty="0"/>
          </a:p>
        </p:txBody>
      </p:sp>
      <p:sp>
        <p:nvSpPr>
          <p:cNvPr id="79" name="Text 63"/>
          <p:cNvSpPr/>
          <p:nvPr/>
        </p:nvSpPr>
        <p:spPr>
          <a:xfrm>
            <a:off x="3390881" y="7286625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Usar proxies se necessário</a:t>
            </a:r>
            <a:endParaRPr lang="en-US" sz="788" dirty="0"/>
          </a:p>
        </p:txBody>
      </p:sp>
      <p:sp>
        <p:nvSpPr>
          <p:cNvPr id="80" name="Shape 64"/>
          <p:cNvSpPr/>
          <p:nvPr/>
        </p:nvSpPr>
        <p:spPr>
          <a:xfrm>
            <a:off x="5981691" y="6600825"/>
            <a:ext cx="2590781" cy="9429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81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5991" y="6743700"/>
            <a:ext cx="142875" cy="114300"/>
          </a:xfrm>
          <a:prstGeom prst="rect">
            <a:avLst/>
          </a:prstGeom>
        </p:spPr>
      </p:pic>
      <p:sp>
        <p:nvSpPr>
          <p:cNvPr id="82" name="Text 65"/>
          <p:cNvSpPr/>
          <p:nvPr/>
        </p:nvSpPr>
        <p:spPr>
          <a:xfrm>
            <a:off x="6296016" y="6715125"/>
            <a:ext cx="71314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Privacidade</a:t>
            </a:r>
            <a:endParaRPr lang="en-US" sz="900" dirty="0"/>
          </a:p>
        </p:txBody>
      </p:sp>
      <p:sp>
        <p:nvSpPr>
          <p:cNvPr id="83" name="Text 66"/>
          <p:cNvSpPr/>
          <p:nvPr/>
        </p:nvSpPr>
        <p:spPr>
          <a:xfrm>
            <a:off x="6095991" y="694372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Anonimizar dados pessoais</a:t>
            </a:r>
            <a:endParaRPr lang="en-US" sz="788" dirty="0"/>
          </a:p>
        </p:txBody>
      </p:sp>
      <p:sp>
        <p:nvSpPr>
          <p:cNvPr id="84" name="Text 67"/>
          <p:cNvSpPr/>
          <p:nvPr/>
        </p:nvSpPr>
        <p:spPr>
          <a:xfrm>
            <a:off x="6095991" y="711517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LGPD/GDPR compliance</a:t>
            </a:r>
            <a:endParaRPr lang="en-US" sz="788" dirty="0"/>
          </a:p>
        </p:txBody>
      </p:sp>
      <p:sp>
        <p:nvSpPr>
          <p:cNvPr id="85" name="Text 68"/>
          <p:cNvSpPr/>
          <p:nvPr/>
        </p:nvSpPr>
        <p:spPr>
          <a:xfrm>
            <a:off x="6095991" y="728662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Consentimento quando aplicável</a:t>
            </a:r>
            <a:endParaRPr lang="en-US" sz="788" dirty="0"/>
          </a:p>
        </p:txBody>
      </p:sp>
      <p:sp>
        <p:nvSpPr>
          <p:cNvPr id="86" name="Shape 69"/>
          <p:cNvSpPr/>
          <p:nvPr/>
        </p:nvSpPr>
        <p:spPr>
          <a:xfrm>
            <a:off x="400050" y="7829550"/>
            <a:ext cx="8343900" cy="414338"/>
          </a:xfrm>
          <a:prstGeom prst="rect">
            <a:avLst/>
          </a:prstGeom>
          <a:solidFill>
            <a:srgbClr val="FFFBEB"/>
          </a:solidFill>
          <a:ln w="99">
            <a:solidFill>
              <a:srgbClr val="FDE68A"/>
            </a:solidFill>
            <a:prstDash val="solid"/>
          </a:ln>
        </p:spPr>
      </p:sp>
      <p:pic>
        <p:nvPicPr>
          <p:cNvPr id="8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69408" y="7965281"/>
            <a:ext cx="128588" cy="128588"/>
          </a:xfrm>
          <a:prstGeom prst="rect">
            <a:avLst/>
          </a:prstGeom>
        </p:spPr>
      </p:pic>
      <p:sp>
        <p:nvSpPr>
          <p:cNvPr id="88" name="Text 70"/>
          <p:cNvSpPr/>
          <p:nvPr/>
        </p:nvSpPr>
        <p:spPr>
          <a:xfrm>
            <a:off x="1683720" y="7965281"/>
            <a:ext cx="12781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Qualidade dos Dados:</a:t>
            </a:r>
            <a:endParaRPr lang="en-US" sz="900" dirty="0"/>
          </a:p>
        </p:txBody>
      </p:sp>
      <p:sp>
        <p:nvSpPr>
          <p:cNvPr id="89" name="Text 71"/>
          <p:cNvSpPr/>
          <p:nvPr/>
        </p:nvSpPr>
        <p:spPr>
          <a:xfrm>
            <a:off x="2890400" y="7965281"/>
            <a:ext cx="485562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Sempre validar, limpar e verificar a integridade dos dados coletados antes do processamento.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07156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171450"/>
            <a:ext cx="8801100" cy="10372725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53" y="421481"/>
            <a:ext cx="267891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226268" y="400050"/>
            <a:ext cx="311651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Pré-processamento de Textos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771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Limpeza e Normalização para Análise Eficiente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2870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Text 4"/>
          <p:cNvSpPr/>
          <p:nvPr/>
        </p:nvSpPr>
        <p:spPr>
          <a:xfrm>
            <a:off x="400050" y="12287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Pipeline de Pré-processamento</a:t>
            </a:r>
            <a:endParaRPr lang="en-US" sz="1125" dirty="0"/>
          </a:p>
        </p:txBody>
      </p:sp>
      <p:sp>
        <p:nvSpPr>
          <p:cNvPr id="9" name="Shape 5"/>
          <p:cNvSpPr/>
          <p:nvPr/>
        </p:nvSpPr>
        <p:spPr>
          <a:xfrm>
            <a:off x="400050" y="1543050"/>
            <a:ext cx="8343900" cy="7429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0" name="Shape 6"/>
          <p:cNvSpPr/>
          <p:nvPr/>
        </p:nvSpPr>
        <p:spPr>
          <a:xfrm>
            <a:off x="542925" y="1657350"/>
            <a:ext cx="139445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60" y="1743075"/>
            <a:ext cx="107156" cy="1428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8650" y="1943100"/>
            <a:ext cx="129444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Texto Bruto</a:t>
            </a:r>
            <a:endParaRPr lang="en-US" sz="788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104" y="1857375"/>
            <a:ext cx="100013" cy="114300"/>
          </a:xfrm>
          <a:prstGeom prst="rect">
            <a:avLst/>
          </a:prstGeom>
        </p:spPr>
      </p:pic>
      <p:sp>
        <p:nvSpPr>
          <p:cNvPr id="14" name="Shape 8"/>
          <p:cNvSpPr/>
          <p:nvPr/>
        </p:nvSpPr>
        <p:spPr>
          <a:xfrm>
            <a:off x="2208842" y="1657350"/>
            <a:ext cx="139445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618" y="1743075"/>
            <a:ext cx="142875" cy="14287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294567" y="1943100"/>
            <a:ext cx="129444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Limpeza</a:t>
            </a:r>
            <a:endParaRPr lang="en-US" sz="788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9021" y="1857375"/>
            <a:ext cx="100013" cy="114300"/>
          </a:xfrm>
          <a:prstGeom prst="rect">
            <a:avLst/>
          </a:prstGeom>
        </p:spPr>
      </p:pic>
      <p:sp>
        <p:nvSpPr>
          <p:cNvPr id="18" name="Shape 10"/>
          <p:cNvSpPr/>
          <p:nvPr/>
        </p:nvSpPr>
        <p:spPr>
          <a:xfrm>
            <a:off x="3874759" y="1657350"/>
            <a:ext cx="139445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464" y="1743075"/>
            <a:ext cx="125016" cy="142875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3960484" y="1943100"/>
            <a:ext cx="129444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Normalização</a:t>
            </a:r>
            <a:endParaRPr lang="en-US" sz="788" dirty="0"/>
          </a:p>
        </p:txBody>
      </p:sp>
      <p:pic>
        <p:nvPicPr>
          <p:cNvPr id="2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4938" y="1857375"/>
            <a:ext cx="100013" cy="114300"/>
          </a:xfrm>
          <a:prstGeom prst="rect">
            <a:avLst/>
          </a:prstGeom>
        </p:spPr>
      </p:pic>
      <p:sp>
        <p:nvSpPr>
          <p:cNvPr id="22" name="Shape 12"/>
          <p:cNvSpPr/>
          <p:nvPr/>
        </p:nvSpPr>
        <p:spPr>
          <a:xfrm>
            <a:off x="5540676" y="1657350"/>
            <a:ext cx="139445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66452" y="1743075"/>
            <a:ext cx="142875" cy="142875"/>
          </a:xfrm>
          <a:prstGeom prst="rect">
            <a:avLst/>
          </a:prstGeom>
        </p:spPr>
      </p:pic>
      <p:sp>
        <p:nvSpPr>
          <p:cNvPr id="24" name="Text 13"/>
          <p:cNvSpPr/>
          <p:nvPr/>
        </p:nvSpPr>
        <p:spPr>
          <a:xfrm>
            <a:off x="5626401" y="1943100"/>
            <a:ext cx="129444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Tokenização</a:t>
            </a:r>
            <a:endParaRPr lang="en-US" sz="788" dirty="0"/>
          </a:p>
        </p:txBody>
      </p:sp>
      <p:pic>
        <p:nvPicPr>
          <p:cNvPr id="2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0855" y="1857375"/>
            <a:ext cx="100013" cy="114300"/>
          </a:xfrm>
          <a:prstGeom prst="rect">
            <a:avLst/>
          </a:prstGeom>
        </p:spPr>
      </p:pic>
      <p:sp>
        <p:nvSpPr>
          <p:cNvPr id="26" name="Shape 14"/>
          <p:cNvSpPr/>
          <p:nvPr/>
        </p:nvSpPr>
        <p:spPr>
          <a:xfrm>
            <a:off x="7206593" y="1657350"/>
            <a:ext cx="1394454" cy="5143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2368" y="1743075"/>
            <a:ext cx="142875" cy="142875"/>
          </a:xfrm>
          <a:prstGeom prst="rect">
            <a:avLst/>
          </a:prstGeom>
        </p:spPr>
      </p:pic>
      <p:sp>
        <p:nvSpPr>
          <p:cNvPr id="28" name="Text 15"/>
          <p:cNvSpPr/>
          <p:nvPr/>
        </p:nvSpPr>
        <p:spPr>
          <a:xfrm>
            <a:off x="7292318" y="1943100"/>
            <a:ext cx="129444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Texto Limpo</a:t>
            </a:r>
            <a:endParaRPr lang="en-US" sz="788" dirty="0"/>
          </a:p>
        </p:txBody>
      </p:sp>
      <p:sp>
        <p:nvSpPr>
          <p:cNvPr id="29" name="Shape 16"/>
          <p:cNvSpPr/>
          <p:nvPr/>
        </p:nvSpPr>
        <p:spPr>
          <a:xfrm>
            <a:off x="400050" y="2457450"/>
            <a:ext cx="4086225" cy="155733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0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2925" y="2636044"/>
            <a:ext cx="128588" cy="128588"/>
          </a:xfrm>
          <a:prstGeom prst="rect">
            <a:avLst/>
          </a:prstGeom>
        </p:spPr>
      </p:pic>
      <p:sp>
        <p:nvSpPr>
          <p:cNvPr id="31" name="Text 17"/>
          <p:cNvSpPr/>
          <p:nvPr/>
        </p:nvSpPr>
        <p:spPr>
          <a:xfrm>
            <a:off x="728663" y="2600325"/>
            <a:ext cx="15290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Remoção de Pontuação</a:t>
            </a:r>
            <a:endParaRPr lang="en-US" sz="1013" dirty="0"/>
          </a:p>
        </p:txBody>
      </p:sp>
      <p:sp>
        <p:nvSpPr>
          <p:cNvPr id="32" name="Shape 18"/>
          <p:cNvSpPr/>
          <p:nvPr/>
        </p:nvSpPr>
        <p:spPr>
          <a:xfrm>
            <a:off x="542925" y="2886075"/>
            <a:ext cx="3800475" cy="557213"/>
          </a:xfrm>
          <a:prstGeom prst="rect">
            <a:avLst/>
          </a:prstGeom>
          <a:solidFill>
            <a:srgbClr val="F8FAFC"/>
          </a:solidFill>
          <a:ln w="198">
            <a:solidFill>
              <a:srgbClr val="CBD5E1"/>
            </a:solidFill>
            <a:prstDash val="dash"/>
          </a:ln>
        </p:spPr>
      </p:sp>
      <p:sp>
        <p:nvSpPr>
          <p:cNvPr id="33" name="Text 19"/>
          <p:cNvSpPr/>
          <p:nvPr/>
        </p:nvSpPr>
        <p:spPr>
          <a:xfrm>
            <a:off x="628650" y="2986088"/>
            <a:ext cx="38260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DC262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Antes:</a:t>
            </a:r>
            <a:endParaRPr lang="en-US" sz="788" dirty="0"/>
          </a:p>
        </p:txBody>
      </p:sp>
      <p:sp>
        <p:nvSpPr>
          <p:cNvPr id="34" name="Text 20"/>
          <p:cNvSpPr/>
          <p:nvPr/>
        </p:nvSpPr>
        <p:spPr>
          <a:xfrm>
            <a:off x="967615" y="2993231"/>
            <a:ext cx="181194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"Olá, mundo! Como você está?"</a:t>
            </a:r>
            <a:endParaRPr lang="en-US" sz="788" dirty="0"/>
          </a:p>
        </p:txBody>
      </p:sp>
      <p:sp>
        <p:nvSpPr>
          <p:cNvPr id="35" name="Text 21"/>
          <p:cNvSpPr/>
          <p:nvPr/>
        </p:nvSpPr>
        <p:spPr>
          <a:xfrm>
            <a:off x="628650" y="3193256"/>
            <a:ext cx="43819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Depois:</a:t>
            </a:r>
            <a:endParaRPr lang="en-US" sz="788" dirty="0"/>
          </a:p>
        </p:txBody>
      </p:sp>
      <p:sp>
        <p:nvSpPr>
          <p:cNvPr id="36" name="Text 22"/>
          <p:cNvSpPr/>
          <p:nvPr/>
        </p:nvSpPr>
        <p:spPr>
          <a:xfrm>
            <a:off x="1023203" y="3200400"/>
            <a:ext cx="16319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"Olá mundo Como você está"</a:t>
            </a:r>
            <a:endParaRPr lang="en-US" sz="788" dirty="0"/>
          </a:p>
        </p:txBody>
      </p:sp>
      <p:sp>
        <p:nvSpPr>
          <p:cNvPr id="37" name="Shape 23"/>
          <p:cNvSpPr/>
          <p:nvPr/>
        </p:nvSpPr>
        <p:spPr>
          <a:xfrm>
            <a:off x="542925" y="3500438"/>
            <a:ext cx="3800475" cy="34290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38" name="Text 24"/>
          <p:cNvSpPr/>
          <p:nvPr/>
        </p:nvSpPr>
        <p:spPr>
          <a:xfrm>
            <a:off x="600075" y="3566517"/>
            <a:ext cx="38009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39" name="Text 25"/>
          <p:cNvSpPr/>
          <p:nvPr/>
        </p:nvSpPr>
        <p:spPr>
          <a:xfrm>
            <a:off x="960193" y="3566517"/>
            <a:ext cx="38009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string</a:t>
            </a:r>
            <a:endParaRPr lang="en-US" sz="675" dirty="0"/>
          </a:p>
        </p:txBody>
      </p:sp>
      <p:sp>
        <p:nvSpPr>
          <p:cNvPr id="40" name="Text 26"/>
          <p:cNvSpPr/>
          <p:nvPr/>
        </p:nvSpPr>
        <p:spPr>
          <a:xfrm>
            <a:off x="600075" y="3680817"/>
            <a:ext cx="3003724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text.translate(str.maketrans('', '', string.punctuation))</a:t>
            </a:r>
            <a:endParaRPr lang="en-US" sz="675" dirty="0"/>
          </a:p>
        </p:txBody>
      </p:sp>
      <p:sp>
        <p:nvSpPr>
          <p:cNvPr id="41" name="Shape 27"/>
          <p:cNvSpPr/>
          <p:nvPr/>
        </p:nvSpPr>
        <p:spPr>
          <a:xfrm>
            <a:off x="400050" y="4100513"/>
            <a:ext cx="4086225" cy="14573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2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925" y="4279106"/>
            <a:ext cx="144661" cy="128588"/>
          </a:xfrm>
          <a:prstGeom prst="rect">
            <a:avLst/>
          </a:prstGeom>
        </p:spPr>
      </p:pic>
      <p:sp>
        <p:nvSpPr>
          <p:cNvPr id="43" name="Text 28"/>
          <p:cNvSpPr/>
          <p:nvPr/>
        </p:nvSpPr>
        <p:spPr>
          <a:xfrm>
            <a:off x="744736" y="4243388"/>
            <a:ext cx="179394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Normalização de Caracteres</a:t>
            </a:r>
            <a:endParaRPr lang="en-US" sz="1013" dirty="0"/>
          </a:p>
        </p:txBody>
      </p:sp>
      <p:sp>
        <p:nvSpPr>
          <p:cNvPr id="44" name="Shape 29"/>
          <p:cNvSpPr/>
          <p:nvPr/>
        </p:nvSpPr>
        <p:spPr>
          <a:xfrm>
            <a:off x="542925" y="4529138"/>
            <a:ext cx="3800475" cy="25717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45" name="Text 30"/>
          <p:cNvSpPr/>
          <p:nvPr/>
        </p:nvSpPr>
        <p:spPr>
          <a:xfrm>
            <a:off x="600075" y="4586288"/>
            <a:ext cx="59948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Minúsculas:</a:t>
            </a:r>
            <a:endParaRPr lang="en-US" sz="788" dirty="0"/>
          </a:p>
        </p:txBody>
      </p:sp>
      <p:sp>
        <p:nvSpPr>
          <p:cNvPr id="46" name="Text 31"/>
          <p:cNvSpPr/>
          <p:nvPr/>
        </p:nvSpPr>
        <p:spPr>
          <a:xfrm>
            <a:off x="3566043" y="4586288"/>
            <a:ext cx="79164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text.lower()</a:t>
            </a:r>
            <a:endParaRPr lang="en-US" sz="788" dirty="0"/>
          </a:p>
        </p:txBody>
      </p:sp>
      <p:sp>
        <p:nvSpPr>
          <p:cNvPr id="47" name="Shape 32"/>
          <p:cNvSpPr/>
          <p:nvPr/>
        </p:nvSpPr>
        <p:spPr>
          <a:xfrm>
            <a:off x="542925" y="4843463"/>
            <a:ext cx="3800475" cy="25717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48" name="Text 33"/>
          <p:cNvSpPr/>
          <p:nvPr/>
        </p:nvSpPr>
        <p:spPr>
          <a:xfrm>
            <a:off x="600075" y="4900613"/>
            <a:ext cx="46060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Acentos:</a:t>
            </a:r>
            <a:endParaRPr lang="en-US" sz="788" dirty="0"/>
          </a:p>
        </p:txBody>
      </p:sp>
      <p:sp>
        <p:nvSpPr>
          <p:cNvPr id="49" name="Text 34"/>
          <p:cNvSpPr/>
          <p:nvPr/>
        </p:nvSpPr>
        <p:spPr>
          <a:xfrm>
            <a:off x="3385970" y="4900613"/>
            <a:ext cx="97171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unidecode(text)</a:t>
            </a:r>
            <a:endParaRPr lang="en-US" sz="788" dirty="0"/>
          </a:p>
        </p:txBody>
      </p:sp>
      <p:sp>
        <p:nvSpPr>
          <p:cNvPr id="50" name="Shape 35"/>
          <p:cNvSpPr/>
          <p:nvPr/>
        </p:nvSpPr>
        <p:spPr>
          <a:xfrm>
            <a:off x="542925" y="5157788"/>
            <a:ext cx="3800475" cy="25717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51" name="Text 36"/>
          <p:cNvSpPr/>
          <p:nvPr/>
        </p:nvSpPr>
        <p:spPr>
          <a:xfrm>
            <a:off x="600075" y="5214938"/>
            <a:ext cx="78296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Espaços extras:</a:t>
            </a:r>
            <a:endParaRPr lang="en-US" sz="788" dirty="0"/>
          </a:p>
        </p:txBody>
      </p:sp>
      <p:sp>
        <p:nvSpPr>
          <p:cNvPr id="52" name="Text 37"/>
          <p:cNvSpPr/>
          <p:nvPr/>
        </p:nvSpPr>
        <p:spPr>
          <a:xfrm>
            <a:off x="2785811" y="5214938"/>
            <a:ext cx="157187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re.sub(r'\s+', ' ', text)</a:t>
            </a:r>
            <a:endParaRPr lang="en-US" sz="788" dirty="0"/>
          </a:p>
        </p:txBody>
      </p:sp>
      <p:sp>
        <p:nvSpPr>
          <p:cNvPr id="53" name="Shape 38"/>
          <p:cNvSpPr/>
          <p:nvPr/>
        </p:nvSpPr>
        <p:spPr>
          <a:xfrm>
            <a:off x="4657725" y="2457450"/>
            <a:ext cx="4086225" cy="17287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4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00600" y="2636044"/>
            <a:ext cx="128588" cy="128588"/>
          </a:xfrm>
          <a:prstGeom prst="rect">
            <a:avLst/>
          </a:prstGeom>
        </p:spPr>
      </p:pic>
      <p:sp>
        <p:nvSpPr>
          <p:cNvPr id="55" name="Text 39"/>
          <p:cNvSpPr/>
          <p:nvPr/>
        </p:nvSpPr>
        <p:spPr>
          <a:xfrm>
            <a:off x="4986338" y="2600325"/>
            <a:ext cx="8336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Tokenização</a:t>
            </a:r>
            <a:endParaRPr lang="en-US" sz="1013" dirty="0"/>
          </a:p>
        </p:txBody>
      </p:sp>
      <p:sp>
        <p:nvSpPr>
          <p:cNvPr id="56" name="Shape 40"/>
          <p:cNvSpPr/>
          <p:nvPr/>
        </p:nvSpPr>
        <p:spPr>
          <a:xfrm>
            <a:off x="4800600" y="2886075"/>
            <a:ext cx="3800475" cy="557213"/>
          </a:xfrm>
          <a:prstGeom prst="rect">
            <a:avLst/>
          </a:prstGeom>
          <a:solidFill>
            <a:srgbClr val="F8FAFC"/>
          </a:solidFill>
          <a:ln w="198">
            <a:solidFill>
              <a:srgbClr val="CBD5E1"/>
            </a:solidFill>
            <a:prstDash val="dash"/>
          </a:ln>
        </p:spPr>
      </p:sp>
      <p:sp>
        <p:nvSpPr>
          <p:cNvPr id="57" name="Text 41"/>
          <p:cNvSpPr/>
          <p:nvPr/>
        </p:nvSpPr>
        <p:spPr>
          <a:xfrm>
            <a:off x="4886325" y="2986088"/>
            <a:ext cx="47712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Entrada:</a:t>
            </a:r>
            <a:endParaRPr lang="en-US" sz="788" dirty="0"/>
          </a:p>
        </p:txBody>
      </p:sp>
      <p:sp>
        <p:nvSpPr>
          <p:cNvPr id="58" name="Text 42"/>
          <p:cNvSpPr/>
          <p:nvPr/>
        </p:nvSpPr>
        <p:spPr>
          <a:xfrm>
            <a:off x="5319806" y="2993231"/>
            <a:ext cx="223205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"Processamento de linguagem natural"</a:t>
            </a:r>
            <a:endParaRPr lang="en-US" sz="788" dirty="0"/>
          </a:p>
        </p:txBody>
      </p:sp>
      <p:sp>
        <p:nvSpPr>
          <p:cNvPr id="59" name="Text 43"/>
          <p:cNvSpPr/>
          <p:nvPr/>
        </p:nvSpPr>
        <p:spPr>
          <a:xfrm>
            <a:off x="4886325" y="3193256"/>
            <a:ext cx="44746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Tokens:</a:t>
            </a:r>
            <a:endParaRPr lang="en-US" sz="788" dirty="0"/>
          </a:p>
        </p:txBody>
      </p:sp>
      <p:sp>
        <p:nvSpPr>
          <p:cNvPr id="60" name="Text 44"/>
          <p:cNvSpPr/>
          <p:nvPr/>
        </p:nvSpPr>
        <p:spPr>
          <a:xfrm>
            <a:off x="5290142" y="3200400"/>
            <a:ext cx="289227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["Processamento", "de", "linguagem", "natural"]</a:t>
            </a:r>
            <a:endParaRPr lang="en-US" sz="788" dirty="0"/>
          </a:p>
        </p:txBody>
      </p:sp>
      <p:sp>
        <p:nvSpPr>
          <p:cNvPr id="61" name="Shape 45"/>
          <p:cNvSpPr/>
          <p:nvPr/>
        </p:nvSpPr>
        <p:spPr>
          <a:xfrm>
            <a:off x="4800600" y="3500438"/>
            <a:ext cx="1871663" cy="2286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62" name="Text 46"/>
          <p:cNvSpPr/>
          <p:nvPr/>
        </p:nvSpPr>
        <p:spPr>
          <a:xfrm>
            <a:off x="4857750" y="3566517"/>
            <a:ext cx="428737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Simples:</a:t>
            </a:r>
            <a:endParaRPr lang="en-US" sz="675" dirty="0"/>
          </a:p>
        </p:txBody>
      </p:sp>
      <p:sp>
        <p:nvSpPr>
          <p:cNvPr id="63" name="Text 47"/>
          <p:cNvSpPr/>
          <p:nvPr/>
        </p:nvSpPr>
        <p:spPr>
          <a:xfrm>
            <a:off x="5215049" y="3566517"/>
            <a:ext cx="304809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split()</a:t>
            </a:r>
            <a:endParaRPr lang="en-US" sz="675" dirty="0"/>
          </a:p>
        </p:txBody>
      </p:sp>
      <p:sp>
        <p:nvSpPr>
          <p:cNvPr id="64" name="Shape 48"/>
          <p:cNvSpPr/>
          <p:nvPr/>
        </p:nvSpPr>
        <p:spPr>
          <a:xfrm>
            <a:off x="6729413" y="3500438"/>
            <a:ext cx="1871663" cy="2286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65" name="Text 49"/>
          <p:cNvSpPr/>
          <p:nvPr/>
        </p:nvSpPr>
        <p:spPr>
          <a:xfrm>
            <a:off x="6786563" y="3566517"/>
            <a:ext cx="322166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NLTK:</a:t>
            </a:r>
            <a:endParaRPr lang="en-US" sz="675" dirty="0"/>
          </a:p>
        </p:txBody>
      </p:sp>
      <p:sp>
        <p:nvSpPr>
          <p:cNvPr id="66" name="Text 50"/>
          <p:cNvSpPr/>
          <p:nvPr/>
        </p:nvSpPr>
        <p:spPr>
          <a:xfrm>
            <a:off x="7037291" y="3566517"/>
            <a:ext cx="705138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word_tokenize()</a:t>
            </a:r>
            <a:endParaRPr lang="en-US" sz="675" dirty="0"/>
          </a:p>
        </p:txBody>
      </p:sp>
      <p:sp>
        <p:nvSpPr>
          <p:cNvPr id="67" name="Shape 51"/>
          <p:cNvSpPr/>
          <p:nvPr/>
        </p:nvSpPr>
        <p:spPr>
          <a:xfrm>
            <a:off x="4800600" y="3786188"/>
            <a:ext cx="1871663" cy="2286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68" name="Text 52"/>
          <p:cNvSpPr/>
          <p:nvPr/>
        </p:nvSpPr>
        <p:spPr>
          <a:xfrm>
            <a:off x="4857750" y="3852267"/>
            <a:ext cx="357299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spaCy:</a:t>
            </a:r>
            <a:endParaRPr lang="en-US" sz="675" dirty="0"/>
          </a:p>
        </p:txBody>
      </p:sp>
      <p:sp>
        <p:nvSpPr>
          <p:cNvPr id="69" name="Text 53"/>
          <p:cNvSpPr/>
          <p:nvPr/>
        </p:nvSpPr>
        <p:spPr>
          <a:xfrm>
            <a:off x="5143612" y="3852267"/>
            <a:ext cx="404933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nlp(text)</a:t>
            </a:r>
            <a:endParaRPr lang="en-US" sz="675" dirty="0"/>
          </a:p>
        </p:txBody>
      </p:sp>
      <p:sp>
        <p:nvSpPr>
          <p:cNvPr id="70" name="Shape 54"/>
          <p:cNvSpPr/>
          <p:nvPr/>
        </p:nvSpPr>
        <p:spPr>
          <a:xfrm>
            <a:off x="6729413" y="3786188"/>
            <a:ext cx="1871663" cy="2286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71" name="Text 55"/>
          <p:cNvSpPr/>
          <p:nvPr/>
        </p:nvSpPr>
        <p:spPr>
          <a:xfrm>
            <a:off x="6786563" y="3852267"/>
            <a:ext cx="357299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Regex:</a:t>
            </a:r>
            <a:endParaRPr lang="en-US" sz="675" dirty="0"/>
          </a:p>
        </p:txBody>
      </p:sp>
      <p:sp>
        <p:nvSpPr>
          <p:cNvPr id="72" name="Text 56"/>
          <p:cNvSpPr/>
          <p:nvPr/>
        </p:nvSpPr>
        <p:spPr>
          <a:xfrm>
            <a:off x="7072424" y="3852267"/>
            <a:ext cx="476371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re.findall()</a:t>
            </a:r>
            <a:endParaRPr lang="en-US" sz="675" dirty="0"/>
          </a:p>
        </p:txBody>
      </p:sp>
      <p:sp>
        <p:nvSpPr>
          <p:cNvPr id="73" name="Shape 57"/>
          <p:cNvSpPr/>
          <p:nvPr/>
        </p:nvSpPr>
        <p:spPr>
          <a:xfrm>
            <a:off x="4657725" y="4271963"/>
            <a:ext cx="4086225" cy="13144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4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0600" y="4450556"/>
            <a:ext cx="128588" cy="128588"/>
          </a:xfrm>
          <a:prstGeom prst="rect">
            <a:avLst/>
          </a:prstGeom>
        </p:spPr>
      </p:pic>
      <p:sp>
        <p:nvSpPr>
          <p:cNvPr id="75" name="Text 58"/>
          <p:cNvSpPr/>
          <p:nvPr/>
        </p:nvSpPr>
        <p:spPr>
          <a:xfrm>
            <a:off x="4986338" y="4414838"/>
            <a:ext cx="115753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Desafios Comuns</a:t>
            </a:r>
            <a:endParaRPr lang="en-US" sz="1013" dirty="0"/>
          </a:p>
        </p:txBody>
      </p:sp>
      <p:pic>
        <p:nvPicPr>
          <p:cNvPr id="76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00600" y="4729163"/>
            <a:ext cx="100013" cy="100013"/>
          </a:xfrm>
          <a:prstGeom prst="rect">
            <a:avLst/>
          </a:prstGeom>
        </p:spPr>
      </p:pic>
      <p:sp>
        <p:nvSpPr>
          <p:cNvPr id="77" name="Text 59"/>
          <p:cNvSpPr/>
          <p:nvPr/>
        </p:nvSpPr>
        <p:spPr>
          <a:xfrm>
            <a:off x="4957763" y="4714875"/>
            <a:ext cx="65496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Contrações:</a:t>
            </a:r>
            <a:endParaRPr lang="en-US" sz="788" dirty="0"/>
          </a:p>
        </p:txBody>
      </p:sp>
      <p:sp>
        <p:nvSpPr>
          <p:cNvPr id="78" name="Text 60"/>
          <p:cNvSpPr/>
          <p:nvPr/>
        </p:nvSpPr>
        <p:spPr>
          <a:xfrm>
            <a:off x="5541290" y="4714875"/>
            <a:ext cx="150624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"não" vs "nao", "você" vs "voce"</a:t>
            </a:r>
            <a:endParaRPr lang="en-US" sz="788" dirty="0"/>
          </a:p>
        </p:txBody>
      </p:sp>
      <p:pic>
        <p:nvPicPr>
          <p:cNvPr id="79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00600" y="4929188"/>
            <a:ext cx="100013" cy="100013"/>
          </a:xfrm>
          <a:prstGeom prst="rect">
            <a:avLst/>
          </a:prstGeom>
        </p:spPr>
      </p:pic>
      <p:sp>
        <p:nvSpPr>
          <p:cNvPr id="80" name="Text 61"/>
          <p:cNvSpPr/>
          <p:nvPr/>
        </p:nvSpPr>
        <p:spPr>
          <a:xfrm>
            <a:off x="4957763" y="4914900"/>
            <a:ext cx="61600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Emoticons:</a:t>
            </a:r>
            <a:endParaRPr lang="en-US" sz="788" dirty="0"/>
          </a:p>
        </p:txBody>
      </p:sp>
      <p:sp>
        <p:nvSpPr>
          <p:cNvPr id="81" name="Text 62"/>
          <p:cNvSpPr/>
          <p:nvPr/>
        </p:nvSpPr>
        <p:spPr>
          <a:xfrm>
            <a:off x="5502334" y="4914900"/>
            <a:ext cx="60216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:), :(, :D, &lt;3</a:t>
            </a:r>
            <a:endParaRPr lang="en-US" sz="788" dirty="0"/>
          </a:p>
        </p:txBody>
      </p:sp>
      <p:pic>
        <p:nvPicPr>
          <p:cNvPr id="82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00600" y="5129213"/>
            <a:ext cx="100013" cy="100013"/>
          </a:xfrm>
          <a:prstGeom prst="rect">
            <a:avLst/>
          </a:prstGeom>
        </p:spPr>
      </p:pic>
      <p:sp>
        <p:nvSpPr>
          <p:cNvPr id="83" name="Text 63"/>
          <p:cNvSpPr/>
          <p:nvPr/>
        </p:nvSpPr>
        <p:spPr>
          <a:xfrm>
            <a:off x="4957763" y="5114925"/>
            <a:ext cx="78849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URLs e emails:</a:t>
            </a:r>
            <a:endParaRPr lang="en-US" sz="788" dirty="0"/>
          </a:p>
        </p:txBody>
      </p:sp>
      <p:sp>
        <p:nvSpPr>
          <p:cNvPr id="84" name="Text 64"/>
          <p:cNvSpPr/>
          <p:nvPr/>
        </p:nvSpPr>
        <p:spPr>
          <a:xfrm>
            <a:off x="5674816" y="5114925"/>
            <a:ext cx="99973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Manter ou remover?</a:t>
            </a:r>
            <a:endParaRPr lang="en-US" sz="788" dirty="0"/>
          </a:p>
        </p:txBody>
      </p:sp>
      <p:pic>
        <p:nvPicPr>
          <p:cNvPr id="85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00600" y="5329238"/>
            <a:ext cx="100013" cy="100013"/>
          </a:xfrm>
          <a:prstGeom prst="rect">
            <a:avLst/>
          </a:prstGeom>
        </p:spPr>
      </p:pic>
      <p:sp>
        <p:nvSpPr>
          <p:cNvPr id="86" name="Text 65"/>
          <p:cNvSpPr/>
          <p:nvPr/>
        </p:nvSpPr>
        <p:spPr>
          <a:xfrm>
            <a:off x="4957763" y="5314950"/>
            <a:ext cx="53826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Números:</a:t>
            </a:r>
            <a:endParaRPr lang="en-US" sz="788" dirty="0"/>
          </a:p>
        </p:txBody>
      </p:sp>
      <p:sp>
        <p:nvSpPr>
          <p:cNvPr id="87" name="Text 66"/>
          <p:cNvSpPr/>
          <p:nvPr/>
        </p:nvSpPr>
        <p:spPr>
          <a:xfrm>
            <a:off x="5424590" y="5314950"/>
            <a:ext cx="170573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Converter para palavras ou remover</a:t>
            </a:r>
            <a:endParaRPr lang="en-US" sz="788" dirty="0"/>
          </a:p>
        </p:txBody>
      </p:sp>
      <p:sp>
        <p:nvSpPr>
          <p:cNvPr id="88" name="Shape 67"/>
          <p:cNvSpPr/>
          <p:nvPr/>
        </p:nvSpPr>
        <p:spPr>
          <a:xfrm>
            <a:off x="400050" y="5757863"/>
            <a:ext cx="8343900" cy="4514850"/>
          </a:xfrm>
          <a:prstGeom prst="rect">
            <a:avLst/>
          </a:prstGeom>
          <a:solidFill>
            <a:srgbClr val="111827"/>
          </a:solidFill>
          <a:ln/>
        </p:spPr>
      </p:sp>
      <p:pic>
        <p:nvPicPr>
          <p:cNvPr id="89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14350" y="5907881"/>
            <a:ext cx="160734" cy="128588"/>
          </a:xfrm>
          <a:prstGeom prst="rect">
            <a:avLst/>
          </a:prstGeom>
        </p:spPr>
      </p:pic>
      <p:sp>
        <p:nvSpPr>
          <p:cNvPr id="90" name="Text 68"/>
          <p:cNvSpPr/>
          <p:nvPr/>
        </p:nvSpPr>
        <p:spPr>
          <a:xfrm>
            <a:off x="732234" y="5872163"/>
            <a:ext cx="265814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 Completo de Pré-processamento</a:t>
            </a:r>
            <a:endParaRPr lang="en-US" sz="1013" dirty="0"/>
          </a:p>
        </p:txBody>
      </p:sp>
      <p:sp>
        <p:nvSpPr>
          <p:cNvPr id="91" name="Shape 69"/>
          <p:cNvSpPr/>
          <p:nvPr/>
        </p:nvSpPr>
        <p:spPr>
          <a:xfrm>
            <a:off x="514350" y="6157913"/>
            <a:ext cx="8115300" cy="400050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92" name="Text 70"/>
          <p:cNvSpPr/>
          <p:nvPr/>
        </p:nvSpPr>
        <p:spPr>
          <a:xfrm>
            <a:off x="514350" y="6157913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788" dirty="0"/>
          </a:p>
        </p:txBody>
      </p:sp>
      <p:sp>
        <p:nvSpPr>
          <p:cNvPr id="93" name="Text 71"/>
          <p:cNvSpPr/>
          <p:nvPr/>
        </p:nvSpPr>
        <p:spPr>
          <a:xfrm>
            <a:off x="514350" y="6315075"/>
            <a:ext cx="6716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re, string</a:t>
            </a:r>
            <a:endParaRPr lang="en-US" sz="788" dirty="0"/>
          </a:p>
        </p:txBody>
      </p:sp>
      <p:sp>
        <p:nvSpPr>
          <p:cNvPr id="94" name="Text 72"/>
          <p:cNvSpPr/>
          <p:nvPr/>
        </p:nvSpPr>
        <p:spPr>
          <a:xfrm>
            <a:off x="514350" y="6443663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788" dirty="0"/>
          </a:p>
        </p:txBody>
      </p:sp>
      <p:sp>
        <p:nvSpPr>
          <p:cNvPr id="95" name="Text 73"/>
          <p:cNvSpPr/>
          <p:nvPr/>
        </p:nvSpPr>
        <p:spPr>
          <a:xfrm>
            <a:off x="514350" y="6600825"/>
            <a:ext cx="61160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unidecode</a:t>
            </a:r>
            <a:endParaRPr lang="en-US" sz="788" dirty="0"/>
          </a:p>
        </p:txBody>
      </p:sp>
      <p:sp>
        <p:nvSpPr>
          <p:cNvPr id="96" name="Text 74"/>
          <p:cNvSpPr/>
          <p:nvPr/>
        </p:nvSpPr>
        <p:spPr>
          <a:xfrm>
            <a:off x="514350" y="6729413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788" dirty="0"/>
          </a:p>
        </p:txBody>
      </p:sp>
      <p:sp>
        <p:nvSpPr>
          <p:cNvPr id="97" name="Text 75"/>
          <p:cNvSpPr/>
          <p:nvPr/>
        </p:nvSpPr>
        <p:spPr>
          <a:xfrm>
            <a:off x="514350" y="6886575"/>
            <a:ext cx="61160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unidecode</a:t>
            </a:r>
            <a:endParaRPr lang="en-US" sz="788" dirty="0"/>
          </a:p>
        </p:txBody>
      </p:sp>
      <p:sp>
        <p:nvSpPr>
          <p:cNvPr id="98" name="Text 76"/>
          <p:cNvSpPr/>
          <p:nvPr/>
        </p:nvSpPr>
        <p:spPr>
          <a:xfrm>
            <a:off x="514350" y="7158038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def</a:t>
            </a:r>
            <a:endParaRPr lang="en-US" sz="788" dirty="0"/>
          </a:p>
        </p:txBody>
      </p:sp>
      <p:sp>
        <p:nvSpPr>
          <p:cNvPr id="99" name="Text 77"/>
          <p:cNvSpPr/>
          <p:nvPr/>
        </p:nvSpPr>
        <p:spPr>
          <a:xfrm>
            <a:off x="514350" y="7315200"/>
            <a:ext cx="97171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preprocess_text</a:t>
            </a:r>
            <a:endParaRPr lang="en-US" sz="788" dirty="0"/>
          </a:p>
        </p:txBody>
      </p:sp>
      <p:sp>
        <p:nvSpPr>
          <p:cNvPr id="100" name="Text 78"/>
          <p:cNvSpPr/>
          <p:nvPr/>
        </p:nvSpPr>
        <p:spPr>
          <a:xfrm>
            <a:off x="1414630" y="7315200"/>
            <a:ext cx="49157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(text):</a:t>
            </a:r>
            <a:endParaRPr lang="en-US" sz="788" dirty="0"/>
          </a:p>
        </p:txBody>
      </p:sp>
      <p:sp>
        <p:nvSpPr>
          <p:cNvPr id="101" name="Text 79"/>
          <p:cNvSpPr/>
          <p:nvPr/>
        </p:nvSpPr>
        <p:spPr>
          <a:xfrm>
            <a:off x="514350" y="7458075"/>
            <a:ext cx="3115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788" dirty="0"/>
          </a:p>
        </p:txBody>
      </p:sp>
      <p:sp>
        <p:nvSpPr>
          <p:cNvPr id="102" name="Text 80"/>
          <p:cNvSpPr/>
          <p:nvPr/>
        </p:nvSpPr>
        <p:spPr>
          <a:xfrm>
            <a:off x="514350" y="7586663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Converter para minúsculas</a:t>
            </a:r>
            <a:endParaRPr lang="en-US" sz="788" dirty="0"/>
          </a:p>
        </p:txBody>
      </p:sp>
      <p:sp>
        <p:nvSpPr>
          <p:cNvPr id="103" name="Text 81"/>
          <p:cNvSpPr/>
          <p:nvPr/>
        </p:nvSpPr>
        <p:spPr>
          <a:xfrm>
            <a:off x="514350" y="7886700"/>
            <a:ext cx="14518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 = text.lower()</a:t>
            </a:r>
            <a:endParaRPr lang="en-US" sz="788" dirty="0"/>
          </a:p>
        </p:txBody>
      </p:sp>
      <p:sp>
        <p:nvSpPr>
          <p:cNvPr id="104" name="Text 82"/>
          <p:cNvSpPr/>
          <p:nvPr/>
        </p:nvSpPr>
        <p:spPr>
          <a:xfrm>
            <a:off x="514350" y="8029575"/>
            <a:ext cx="3115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788" dirty="0"/>
          </a:p>
        </p:txBody>
      </p:sp>
      <p:sp>
        <p:nvSpPr>
          <p:cNvPr id="105" name="Text 83"/>
          <p:cNvSpPr/>
          <p:nvPr/>
        </p:nvSpPr>
        <p:spPr>
          <a:xfrm>
            <a:off x="514350" y="8158163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Remover acentos</a:t>
            </a:r>
            <a:endParaRPr lang="en-US" sz="788" dirty="0"/>
          </a:p>
        </p:txBody>
      </p:sp>
      <p:sp>
        <p:nvSpPr>
          <p:cNvPr id="106" name="Text 84"/>
          <p:cNvSpPr/>
          <p:nvPr/>
        </p:nvSpPr>
        <p:spPr>
          <a:xfrm>
            <a:off x="514350" y="8458200"/>
            <a:ext cx="16319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 = unidecode(text)</a:t>
            </a:r>
            <a:endParaRPr lang="en-US" sz="788" dirty="0"/>
          </a:p>
        </p:txBody>
      </p:sp>
      <p:sp>
        <p:nvSpPr>
          <p:cNvPr id="107" name="Text 85"/>
          <p:cNvSpPr/>
          <p:nvPr/>
        </p:nvSpPr>
        <p:spPr>
          <a:xfrm>
            <a:off x="514350" y="8601075"/>
            <a:ext cx="3115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788" dirty="0"/>
          </a:p>
        </p:txBody>
      </p:sp>
      <p:sp>
        <p:nvSpPr>
          <p:cNvPr id="108" name="Text 86"/>
          <p:cNvSpPr/>
          <p:nvPr/>
        </p:nvSpPr>
        <p:spPr>
          <a:xfrm>
            <a:off x="514350" y="8729663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Remover pontuação</a:t>
            </a:r>
            <a:endParaRPr lang="en-US" sz="788" dirty="0"/>
          </a:p>
        </p:txBody>
      </p:sp>
      <p:sp>
        <p:nvSpPr>
          <p:cNvPr id="109" name="Text 87"/>
          <p:cNvSpPr/>
          <p:nvPr/>
        </p:nvSpPr>
        <p:spPr>
          <a:xfrm>
            <a:off x="514350" y="9029700"/>
            <a:ext cx="415261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 = text.translate(str.maketrans('', '', string.punctuation))</a:t>
            </a:r>
            <a:endParaRPr lang="en-US" sz="788" dirty="0"/>
          </a:p>
        </p:txBody>
      </p:sp>
      <p:sp>
        <p:nvSpPr>
          <p:cNvPr id="110" name="Text 88"/>
          <p:cNvSpPr/>
          <p:nvPr/>
        </p:nvSpPr>
        <p:spPr>
          <a:xfrm>
            <a:off x="514350" y="9172575"/>
            <a:ext cx="3115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788" dirty="0"/>
          </a:p>
        </p:txBody>
      </p:sp>
      <p:sp>
        <p:nvSpPr>
          <p:cNvPr id="111" name="Text 89"/>
          <p:cNvSpPr/>
          <p:nvPr/>
        </p:nvSpPr>
        <p:spPr>
          <a:xfrm>
            <a:off x="514350" y="9301163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Normalizar espaços</a:t>
            </a:r>
            <a:endParaRPr lang="en-US" sz="788" dirty="0"/>
          </a:p>
        </p:txBody>
      </p:sp>
      <p:sp>
        <p:nvSpPr>
          <p:cNvPr id="112" name="Text 90"/>
          <p:cNvSpPr/>
          <p:nvPr/>
        </p:nvSpPr>
        <p:spPr>
          <a:xfrm>
            <a:off x="514350" y="9601200"/>
            <a:ext cx="271219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 = re.sub(r'\s+', ' ', text).strip()</a:t>
            </a:r>
            <a:endParaRPr lang="en-US" sz="788" dirty="0"/>
          </a:p>
        </p:txBody>
      </p:sp>
      <p:sp>
        <p:nvSpPr>
          <p:cNvPr id="113" name="Text 91"/>
          <p:cNvSpPr/>
          <p:nvPr/>
        </p:nvSpPr>
        <p:spPr>
          <a:xfrm>
            <a:off x="514350" y="9744075"/>
            <a:ext cx="3115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788" dirty="0"/>
          </a:p>
        </p:txBody>
      </p:sp>
      <p:sp>
        <p:nvSpPr>
          <p:cNvPr id="114" name="Text 92"/>
          <p:cNvSpPr/>
          <p:nvPr/>
        </p:nvSpPr>
        <p:spPr>
          <a:xfrm>
            <a:off x="514350" y="9872663"/>
            <a:ext cx="8186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return</a:t>
            </a:r>
            <a:endParaRPr lang="en-US" sz="788" dirty="0"/>
          </a:p>
        </p:txBody>
      </p:sp>
      <p:sp>
        <p:nvSpPr>
          <p:cNvPr id="115" name="Text 93"/>
          <p:cNvSpPr/>
          <p:nvPr/>
        </p:nvSpPr>
        <p:spPr>
          <a:xfrm>
            <a:off x="514350" y="10029825"/>
            <a:ext cx="3115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069419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171450"/>
            <a:ext cx="8801100" cy="10351294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89" y="421481"/>
            <a:ext cx="214313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57726" y="400050"/>
            <a:ext cx="419999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Tokenização, Stopwords e Normalização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771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Segmentação e Refinamento de Texto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2870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Shape 4"/>
          <p:cNvSpPr/>
          <p:nvPr/>
        </p:nvSpPr>
        <p:spPr>
          <a:xfrm>
            <a:off x="400050" y="1228725"/>
            <a:ext cx="4086225" cy="3914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00175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2950" y="1371600"/>
            <a:ext cx="80961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Stopwords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542925" y="1685925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Palavras muito comuns que geralmente não contribuem para o significado do texto.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542925" y="1943100"/>
            <a:ext cx="38719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Exemplos em Português: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542925" y="2171700"/>
            <a:ext cx="3800475" cy="6000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4" name="Shape 9"/>
          <p:cNvSpPr/>
          <p:nvPr/>
        </p:nvSpPr>
        <p:spPr>
          <a:xfrm>
            <a:off x="642938" y="2271713"/>
            <a:ext cx="161990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15" name="Text 10"/>
          <p:cNvSpPr/>
          <p:nvPr/>
        </p:nvSpPr>
        <p:spPr>
          <a:xfrm>
            <a:off x="642938" y="2271713"/>
            <a:ext cx="233428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</a:t>
            </a:r>
            <a:endParaRPr lang="en-US" sz="675" dirty="0"/>
          </a:p>
        </p:txBody>
      </p:sp>
      <p:sp>
        <p:nvSpPr>
          <p:cNvPr id="16" name="Shape 11"/>
          <p:cNvSpPr/>
          <p:nvPr/>
        </p:nvSpPr>
        <p:spPr>
          <a:xfrm>
            <a:off x="865259" y="2271713"/>
            <a:ext cx="161990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17" name="Text 12"/>
          <p:cNvSpPr/>
          <p:nvPr/>
        </p:nvSpPr>
        <p:spPr>
          <a:xfrm>
            <a:off x="865259" y="2271713"/>
            <a:ext cx="233428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</a:t>
            </a:r>
            <a:endParaRPr lang="en-US" sz="675" dirty="0"/>
          </a:p>
        </p:txBody>
      </p:sp>
      <p:sp>
        <p:nvSpPr>
          <p:cNvPr id="18" name="Shape 13"/>
          <p:cNvSpPr/>
          <p:nvPr/>
        </p:nvSpPr>
        <p:spPr>
          <a:xfrm>
            <a:off x="1087580" y="2271713"/>
            <a:ext cx="209652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19" name="Text 14"/>
          <p:cNvSpPr/>
          <p:nvPr/>
        </p:nvSpPr>
        <p:spPr>
          <a:xfrm>
            <a:off x="1087580" y="2271713"/>
            <a:ext cx="28109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</a:t>
            </a:r>
            <a:endParaRPr lang="en-US" sz="675" dirty="0"/>
          </a:p>
        </p:txBody>
      </p:sp>
      <p:sp>
        <p:nvSpPr>
          <p:cNvPr id="20" name="Shape 15"/>
          <p:cNvSpPr/>
          <p:nvPr/>
        </p:nvSpPr>
        <p:spPr>
          <a:xfrm>
            <a:off x="1357564" y="2271713"/>
            <a:ext cx="285890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21" name="Text 16"/>
          <p:cNvSpPr/>
          <p:nvPr/>
        </p:nvSpPr>
        <p:spPr>
          <a:xfrm>
            <a:off x="1357564" y="2271713"/>
            <a:ext cx="357327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</a:t>
            </a:r>
            <a:endParaRPr lang="en-US" sz="675" dirty="0"/>
          </a:p>
        </p:txBody>
      </p:sp>
      <p:sp>
        <p:nvSpPr>
          <p:cNvPr id="22" name="Shape 17"/>
          <p:cNvSpPr/>
          <p:nvPr/>
        </p:nvSpPr>
        <p:spPr>
          <a:xfrm>
            <a:off x="1703784" y="2271713"/>
            <a:ext cx="276262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23" name="Text 18"/>
          <p:cNvSpPr/>
          <p:nvPr/>
        </p:nvSpPr>
        <p:spPr>
          <a:xfrm>
            <a:off x="1703784" y="2271713"/>
            <a:ext cx="34770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</a:t>
            </a:r>
            <a:endParaRPr lang="en-US" sz="675" dirty="0"/>
          </a:p>
        </p:txBody>
      </p:sp>
      <p:sp>
        <p:nvSpPr>
          <p:cNvPr id="24" name="Shape 19"/>
          <p:cNvSpPr/>
          <p:nvPr/>
        </p:nvSpPr>
        <p:spPr>
          <a:xfrm>
            <a:off x="2040378" y="2271713"/>
            <a:ext cx="233400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25" name="Text 20"/>
          <p:cNvSpPr/>
          <p:nvPr/>
        </p:nvSpPr>
        <p:spPr>
          <a:xfrm>
            <a:off x="2040378" y="2271713"/>
            <a:ext cx="304837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</a:t>
            </a:r>
            <a:endParaRPr lang="en-US" sz="675" dirty="0"/>
          </a:p>
        </p:txBody>
      </p:sp>
      <p:sp>
        <p:nvSpPr>
          <p:cNvPr id="26" name="Shape 21"/>
          <p:cNvSpPr/>
          <p:nvPr/>
        </p:nvSpPr>
        <p:spPr>
          <a:xfrm>
            <a:off x="2334109" y="2271713"/>
            <a:ext cx="233400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27" name="Text 22"/>
          <p:cNvSpPr/>
          <p:nvPr/>
        </p:nvSpPr>
        <p:spPr>
          <a:xfrm>
            <a:off x="2334109" y="2271713"/>
            <a:ext cx="304837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</a:t>
            </a:r>
            <a:endParaRPr lang="en-US" sz="675" dirty="0"/>
          </a:p>
        </p:txBody>
      </p:sp>
      <p:sp>
        <p:nvSpPr>
          <p:cNvPr id="28" name="Shape 23"/>
          <p:cNvSpPr/>
          <p:nvPr/>
        </p:nvSpPr>
        <p:spPr>
          <a:xfrm>
            <a:off x="2627840" y="2271713"/>
            <a:ext cx="281062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29" name="Text 24"/>
          <p:cNvSpPr/>
          <p:nvPr/>
        </p:nvSpPr>
        <p:spPr>
          <a:xfrm>
            <a:off x="2627840" y="2271713"/>
            <a:ext cx="352499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uma</a:t>
            </a:r>
            <a:endParaRPr lang="en-US" sz="675" dirty="0"/>
          </a:p>
        </p:txBody>
      </p:sp>
      <p:sp>
        <p:nvSpPr>
          <p:cNvPr id="30" name="Shape 25"/>
          <p:cNvSpPr/>
          <p:nvPr/>
        </p:nvSpPr>
        <p:spPr>
          <a:xfrm>
            <a:off x="2969233" y="2271713"/>
            <a:ext cx="257342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31" name="Text 26"/>
          <p:cNvSpPr/>
          <p:nvPr/>
        </p:nvSpPr>
        <p:spPr>
          <a:xfrm>
            <a:off x="2969233" y="2271713"/>
            <a:ext cx="32878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</a:t>
            </a:r>
            <a:endParaRPr lang="en-US" sz="675" dirty="0"/>
          </a:p>
        </p:txBody>
      </p:sp>
      <p:sp>
        <p:nvSpPr>
          <p:cNvPr id="32" name="Shape 27"/>
          <p:cNvSpPr/>
          <p:nvPr/>
        </p:nvSpPr>
        <p:spPr>
          <a:xfrm>
            <a:off x="3286906" y="2271713"/>
            <a:ext cx="161990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33" name="Text 28"/>
          <p:cNvSpPr/>
          <p:nvPr/>
        </p:nvSpPr>
        <p:spPr>
          <a:xfrm>
            <a:off x="3286906" y="2271713"/>
            <a:ext cx="233428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</a:t>
            </a:r>
            <a:endParaRPr lang="en-US" sz="675" dirty="0"/>
          </a:p>
        </p:txBody>
      </p:sp>
      <p:sp>
        <p:nvSpPr>
          <p:cNvPr id="34" name="Shape 29"/>
          <p:cNvSpPr/>
          <p:nvPr/>
        </p:nvSpPr>
        <p:spPr>
          <a:xfrm>
            <a:off x="3509228" y="2271713"/>
            <a:ext cx="209652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35" name="Text 30"/>
          <p:cNvSpPr/>
          <p:nvPr/>
        </p:nvSpPr>
        <p:spPr>
          <a:xfrm>
            <a:off x="3509228" y="2271713"/>
            <a:ext cx="28109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</a:t>
            </a:r>
            <a:endParaRPr lang="en-US" sz="675" dirty="0"/>
          </a:p>
        </p:txBody>
      </p:sp>
      <p:sp>
        <p:nvSpPr>
          <p:cNvPr id="36" name="Shape 31"/>
          <p:cNvSpPr/>
          <p:nvPr/>
        </p:nvSpPr>
        <p:spPr>
          <a:xfrm>
            <a:off x="3779211" y="2271713"/>
            <a:ext cx="209652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37" name="Text 32"/>
          <p:cNvSpPr/>
          <p:nvPr/>
        </p:nvSpPr>
        <p:spPr>
          <a:xfrm>
            <a:off x="3779211" y="2271713"/>
            <a:ext cx="28109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</a:t>
            </a:r>
            <a:endParaRPr lang="en-US" sz="675" dirty="0"/>
          </a:p>
        </p:txBody>
      </p:sp>
      <p:sp>
        <p:nvSpPr>
          <p:cNvPr id="38" name="Shape 33"/>
          <p:cNvSpPr/>
          <p:nvPr/>
        </p:nvSpPr>
        <p:spPr>
          <a:xfrm>
            <a:off x="642938" y="2486025"/>
            <a:ext cx="204853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39" name="Text 34"/>
          <p:cNvSpPr/>
          <p:nvPr/>
        </p:nvSpPr>
        <p:spPr>
          <a:xfrm>
            <a:off x="642938" y="2486025"/>
            <a:ext cx="27629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</a:t>
            </a:r>
            <a:endParaRPr lang="en-US" sz="675" dirty="0"/>
          </a:p>
        </p:txBody>
      </p:sp>
      <p:sp>
        <p:nvSpPr>
          <p:cNvPr id="40" name="Shape 35"/>
          <p:cNvSpPr/>
          <p:nvPr/>
        </p:nvSpPr>
        <p:spPr>
          <a:xfrm>
            <a:off x="908121" y="2486025"/>
            <a:ext cx="257342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41" name="Text 36"/>
          <p:cNvSpPr/>
          <p:nvPr/>
        </p:nvSpPr>
        <p:spPr>
          <a:xfrm>
            <a:off x="908121" y="2486025"/>
            <a:ext cx="328780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não</a:t>
            </a:r>
            <a:endParaRPr lang="en-US" sz="675" dirty="0"/>
          </a:p>
        </p:txBody>
      </p:sp>
      <p:sp>
        <p:nvSpPr>
          <p:cNvPr id="42" name="Shape 37"/>
          <p:cNvSpPr/>
          <p:nvPr/>
        </p:nvSpPr>
        <p:spPr>
          <a:xfrm>
            <a:off x="1225795" y="2486025"/>
            <a:ext cx="295294" cy="185738"/>
          </a:xfrm>
          <a:prstGeom prst="rect">
            <a:avLst/>
          </a:prstGeom>
          <a:solidFill>
            <a:srgbClr val="FECACA"/>
          </a:solidFill>
          <a:ln/>
        </p:spPr>
      </p:sp>
      <p:sp>
        <p:nvSpPr>
          <p:cNvPr id="43" name="Text 38"/>
          <p:cNvSpPr/>
          <p:nvPr/>
        </p:nvSpPr>
        <p:spPr>
          <a:xfrm>
            <a:off x="1225795" y="2486025"/>
            <a:ext cx="366731" cy="185738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mais</a:t>
            </a:r>
            <a:endParaRPr lang="en-US" sz="675" dirty="0"/>
          </a:p>
        </p:txBody>
      </p:sp>
      <p:sp>
        <p:nvSpPr>
          <p:cNvPr id="44" name="Shape 39"/>
          <p:cNvSpPr/>
          <p:nvPr/>
        </p:nvSpPr>
        <p:spPr>
          <a:xfrm>
            <a:off x="542925" y="2886075"/>
            <a:ext cx="3800475" cy="21145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45" name="Text 40"/>
          <p:cNvSpPr/>
          <p:nvPr/>
        </p:nvSpPr>
        <p:spPr>
          <a:xfrm>
            <a:off x="628650" y="29718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46" name="Text 41"/>
          <p:cNvSpPr/>
          <p:nvPr/>
        </p:nvSpPr>
        <p:spPr>
          <a:xfrm>
            <a:off x="628650" y="3095030"/>
            <a:ext cx="63732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nltk.corpus</a:t>
            </a:r>
            <a:endParaRPr lang="en-US" sz="675" dirty="0"/>
          </a:p>
        </p:txBody>
      </p:sp>
      <p:sp>
        <p:nvSpPr>
          <p:cNvPr id="47" name="Text 42"/>
          <p:cNvSpPr/>
          <p:nvPr/>
        </p:nvSpPr>
        <p:spPr>
          <a:xfrm>
            <a:off x="628650" y="32004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48" name="Text 43"/>
          <p:cNvSpPr/>
          <p:nvPr/>
        </p:nvSpPr>
        <p:spPr>
          <a:xfrm>
            <a:off x="628650" y="3323630"/>
            <a:ext cx="53444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stopwords</a:t>
            </a:r>
            <a:endParaRPr lang="en-US" sz="675" dirty="0"/>
          </a:p>
        </p:txBody>
      </p:sp>
      <p:sp>
        <p:nvSpPr>
          <p:cNvPr id="49" name="Text 44"/>
          <p:cNvSpPr/>
          <p:nvPr/>
        </p:nvSpPr>
        <p:spPr>
          <a:xfrm>
            <a:off x="628650" y="34290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50" name="Text 45"/>
          <p:cNvSpPr/>
          <p:nvPr/>
        </p:nvSpPr>
        <p:spPr>
          <a:xfrm>
            <a:off x="628650" y="3552230"/>
            <a:ext cx="27721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nltk</a:t>
            </a:r>
            <a:endParaRPr lang="en-US" sz="675" dirty="0"/>
          </a:p>
        </p:txBody>
      </p:sp>
      <p:sp>
        <p:nvSpPr>
          <p:cNvPr id="51" name="Text 46"/>
          <p:cNvSpPr/>
          <p:nvPr/>
        </p:nvSpPr>
        <p:spPr>
          <a:xfrm>
            <a:off x="628650" y="3780830"/>
            <a:ext cx="1769083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stop_words = set(stopwords.words(</a:t>
            </a:r>
            <a:endParaRPr lang="en-US" sz="675" dirty="0"/>
          </a:p>
        </p:txBody>
      </p:sp>
      <p:sp>
        <p:nvSpPr>
          <p:cNvPr id="52" name="Text 47"/>
          <p:cNvSpPr/>
          <p:nvPr/>
        </p:nvSpPr>
        <p:spPr>
          <a:xfrm>
            <a:off x="2326295" y="3780830"/>
            <a:ext cx="68875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'portuguese'</a:t>
            </a:r>
            <a:endParaRPr lang="en-US" sz="675" dirty="0"/>
          </a:p>
        </p:txBody>
      </p:sp>
      <p:sp>
        <p:nvSpPr>
          <p:cNvPr id="53" name="Text 48"/>
          <p:cNvSpPr/>
          <p:nvPr/>
        </p:nvSpPr>
        <p:spPr>
          <a:xfrm>
            <a:off x="2943616" y="3780830"/>
            <a:ext cx="17432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))</a:t>
            </a:r>
            <a:endParaRPr lang="en-US" sz="675" dirty="0"/>
          </a:p>
        </p:txBody>
      </p:sp>
      <p:sp>
        <p:nvSpPr>
          <p:cNvPr id="54" name="Text 49"/>
          <p:cNvSpPr/>
          <p:nvPr/>
        </p:nvSpPr>
        <p:spPr>
          <a:xfrm>
            <a:off x="628650" y="3895130"/>
            <a:ext cx="1048876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filtered_words = [w</a:t>
            </a:r>
            <a:endParaRPr lang="en-US" sz="675" dirty="0"/>
          </a:p>
        </p:txBody>
      </p:sp>
      <p:sp>
        <p:nvSpPr>
          <p:cNvPr id="55" name="Text 50"/>
          <p:cNvSpPr/>
          <p:nvPr/>
        </p:nvSpPr>
        <p:spPr>
          <a:xfrm>
            <a:off x="628650" y="40005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</a:t>
            </a:r>
            <a:endParaRPr lang="en-US" sz="675" dirty="0"/>
          </a:p>
        </p:txBody>
      </p:sp>
      <p:sp>
        <p:nvSpPr>
          <p:cNvPr id="56" name="Text 51"/>
          <p:cNvSpPr/>
          <p:nvPr/>
        </p:nvSpPr>
        <p:spPr>
          <a:xfrm>
            <a:off x="628650" y="4123730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</a:t>
            </a:r>
            <a:endParaRPr lang="en-US" sz="675" dirty="0"/>
          </a:p>
        </p:txBody>
      </p:sp>
      <p:sp>
        <p:nvSpPr>
          <p:cNvPr id="57" name="Text 52"/>
          <p:cNvSpPr/>
          <p:nvPr/>
        </p:nvSpPr>
        <p:spPr>
          <a:xfrm>
            <a:off x="628650" y="42291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</a:t>
            </a:r>
            <a:endParaRPr lang="en-US" sz="675" dirty="0"/>
          </a:p>
        </p:txBody>
      </p:sp>
      <p:sp>
        <p:nvSpPr>
          <p:cNvPr id="58" name="Text 53"/>
          <p:cNvSpPr/>
          <p:nvPr/>
        </p:nvSpPr>
        <p:spPr>
          <a:xfrm>
            <a:off x="628650" y="4352330"/>
            <a:ext cx="38009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tokens</a:t>
            </a:r>
            <a:endParaRPr lang="en-US" sz="675" dirty="0"/>
          </a:p>
        </p:txBody>
      </p:sp>
      <p:sp>
        <p:nvSpPr>
          <p:cNvPr id="59" name="Text 54"/>
          <p:cNvSpPr/>
          <p:nvPr/>
        </p:nvSpPr>
        <p:spPr>
          <a:xfrm>
            <a:off x="628650" y="44577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if</a:t>
            </a:r>
            <a:endParaRPr lang="en-US" sz="675" dirty="0"/>
          </a:p>
        </p:txBody>
      </p:sp>
      <p:sp>
        <p:nvSpPr>
          <p:cNvPr id="60" name="Text 55"/>
          <p:cNvSpPr/>
          <p:nvPr/>
        </p:nvSpPr>
        <p:spPr>
          <a:xfrm>
            <a:off x="628650" y="4580930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</a:t>
            </a:r>
            <a:endParaRPr lang="en-US" sz="675" dirty="0"/>
          </a:p>
        </p:txBody>
      </p:sp>
      <p:sp>
        <p:nvSpPr>
          <p:cNvPr id="61" name="Text 56"/>
          <p:cNvSpPr/>
          <p:nvPr/>
        </p:nvSpPr>
        <p:spPr>
          <a:xfrm>
            <a:off x="628650" y="46863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not in</a:t>
            </a:r>
            <a:endParaRPr lang="en-US" sz="675" dirty="0"/>
          </a:p>
        </p:txBody>
      </p:sp>
      <p:sp>
        <p:nvSpPr>
          <p:cNvPr id="62" name="Text 57"/>
          <p:cNvSpPr/>
          <p:nvPr/>
        </p:nvSpPr>
        <p:spPr>
          <a:xfrm>
            <a:off x="628650" y="4809530"/>
            <a:ext cx="63732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stop_words]</a:t>
            </a:r>
            <a:endParaRPr lang="en-US" sz="675" dirty="0"/>
          </a:p>
        </p:txBody>
      </p:sp>
      <p:sp>
        <p:nvSpPr>
          <p:cNvPr id="63" name="Shape 58"/>
          <p:cNvSpPr/>
          <p:nvPr/>
        </p:nvSpPr>
        <p:spPr>
          <a:xfrm>
            <a:off x="400050" y="5257800"/>
            <a:ext cx="4086225" cy="14573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" y="5436394"/>
            <a:ext cx="128588" cy="128588"/>
          </a:xfrm>
          <a:prstGeom prst="rect">
            <a:avLst/>
          </a:prstGeom>
        </p:spPr>
      </p:pic>
      <p:sp>
        <p:nvSpPr>
          <p:cNvPr id="65" name="Text 59"/>
          <p:cNvSpPr/>
          <p:nvPr/>
        </p:nvSpPr>
        <p:spPr>
          <a:xfrm>
            <a:off x="728663" y="5400675"/>
            <a:ext cx="192183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Quando Remover Stopwords?</a:t>
            </a:r>
            <a:endParaRPr lang="en-US" sz="1013" dirty="0"/>
          </a:p>
        </p:txBody>
      </p:sp>
      <p:sp>
        <p:nvSpPr>
          <p:cNvPr id="66" name="Shape 60"/>
          <p:cNvSpPr/>
          <p:nvPr/>
        </p:nvSpPr>
        <p:spPr>
          <a:xfrm>
            <a:off x="542925" y="5686425"/>
            <a:ext cx="3800475" cy="257175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6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" y="5765006"/>
            <a:ext cx="100013" cy="100013"/>
          </a:xfrm>
          <a:prstGeom prst="rect">
            <a:avLst/>
          </a:prstGeom>
        </p:spPr>
      </p:pic>
      <p:sp>
        <p:nvSpPr>
          <p:cNvPr id="68" name="Text 61"/>
          <p:cNvSpPr/>
          <p:nvPr/>
        </p:nvSpPr>
        <p:spPr>
          <a:xfrm>
            <a:off x="757238" y="5757863"/>
            <a:ext cx="28817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Sim:</a:t>
            </a:r>
            <a:endParaRPr lang="en-US" sz="788" dirty="0"/>
          </a:p>
        </p:txBody>
      </p:sp>
      <p:sp>
        <p:nvSpPr>
          <p:cNvPr id="69" name="Text 62"/>
          <p:cNvSpPr/>
          <p:nvPr/>
        </p:nvSpPr>
        <p:spPr>
          <a:xfrm>
            <a:off x="973978" y="5757863"/>
            <a:ext cx="247863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Classificação de documentos, análise de sentimentos</a:t>
            </a:r>
            <a:endParaRPr lang="en-US" sz="788" dirty="0"/>
          </a:p>
        </p:txBody>
      </p:sp>
      <p:sp>
        <p:nvSpPr>
          <p:cNvPr id="70" name="Shape 63"/>
          <p:cNvSpPr/>
          <p:nvPr/>
        </p:nvSpPr>
        <p:spPr>
          <a:xfrm>
            <a:off x="542925" y="6000750"/>
            <a:ext cx="3800475" cy="257175"/>
          </a:xfrm>
          <a:prstGeom prst="rect">
            <a:avLst/>
          </a:prstGeom>
          <a:solidFill>
            <a:srgbClr val="FEF2F2"/>
          </a:solidFill>
          <a:ln/>
        </p:spPr>
      </p:sp>
      <p:pic>
        <p:nvPicPr>
          <p:cNvPr id="7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5" y="6079331"/>
            <a:ext cx="62508" cy="100013"/>
          </a:xfrm>
          <a:prstGeom prst="rect">
            <a:avLst/>
          </a:prstGeom>
        </p:spPr>
      </p:pic>
      <p:sp>
        <p:nvSpPr>
          <p:cNvPr id="72" name="Text 64"/>
          <p:cNvSpPr/>
          <p:nvPr/>
        </p:nvSpPr>
        <p:spPr>
          <a:xfrm>
            <a:off x="719733" y="6072188"/>
            <a:ext cx="29370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Não:</a:t>
            </a:r>
            <a:endParaRPr lang="en-US" sz="788" dirty="0"/>
          </a:p>
        </p:txBody>
      </p:sp>
      <p:sp>
        <p:nvSpPr>
          <p:cNvPr id="73" name="Text 65"/>
          <p:cNvSpPr/>
          <p:nvPr/>
        </p:nvSpPr>
        <p:spPr>
          <a:xfrm>
            <a:off x="941998" y="6072188"/>
            <a:ext cx="180042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Tradução automática, análise sintática</a:t>
            </a:r>
            <a:endParaRPr lang="en-US" sz="788" dirty="0"/>
          </a:p>
        </p:txBody>
      </p:sp>
      <p:sp>
        <p:nvSpPr>
          <p:cNvPr id="74" name="Shape 66"/>
          <p:cNvSpPr/>
          <p:nvPr/>
        </p:nvSpPr>
        <p:spPr>
          <a:xfrm>
            <a:off x="542925" y="6315075"/>
            <a:ext cx="3800475" cy="257175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7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5" y="6393656"/>
            <a:ext cx="26789" cy="100013"/>
          </a:xfrm>
          <a:prstGeom prst="rect">
            <a:avLst/>
          </a:prstGeom>
        </p:spPr>
      </p:pic>
      <p:sp>
        <p:nvSpPr>
          <p:cNvPr id="76" name="Text 67"/>
          <p:cNvSpPr/>
          <p:nvPr/>
        </p:nvSpPr>
        <p:spPr>
          <a:xfrm>
            <a:off x="684014" y="6386513"/>
            <a:ext cx="52713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Depende:</a:t>
            </a:r>
            <a:endParaRPr lang="en-US" sz="788" dirty="0"/>
          </a:p>
        </p:txBody>
      </p:sp>
      <p:sp>
        <p:nvSpPr>
          <p:cNvPr id="77" name="Text 68"/>
          <p:cNvSpPr/>
          <p:nvPr/>
        </p:nvSpPr>
        <p:spPr>
          <a:xfrm>
            <a:off x="1139707" y="6386513"/>
            <a:ext cx="200636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 de contexto, extração de entidades</a:t>
            </a:r>
            <a:endParaRPr lang="en-US" sz="788" dirty="0"/>
          </a:p>
        </p:txBody>
      </p:sp>
      <p:sp>
        <p:nvSpPr>
          <p:cNvPr id="78" name="Shape 69"/>
          <p:cNvSpPr/>
          <p:nvPr/>
        </p:nvSpPr>
        <p:spPr>
          <a:xfrm>
            <a:off x="4657725" y="1228725"/>
            <a:ext cx="4086225" cy="30003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0600" y="1400175"/>
            <a:ext cx="142875" cy="142875"/>
          </a:xfrm>
          <a:prstGeom prst="rect">
            <a:avLst/>
          </a:prstGeom>
        </p:spPr>
      </p:pic>
      <p:sp>
        <p:nvSpPr>
          <p:cNvPr id="80" name="Text 70"/>
          <p:cNvSpPr/>
          <p:nvPr/>
        </p:nvSpPr>
        <p:spPr>
          <a:xfrm>
            <a:off x="5000625" y="1371600"/>
            <a:ext cx="76209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Stemming</a:t>
            </a:r>
            <a:endParaRPr lang="en-US" sz="1125" dirty="0"/>
          </a:p>
        </p:txBody>
      </p:sp>
      <p:sp>
        <p:nvSpPr>
          <p:cNvPr id="81" name="Text 71"/>
          <p:cNvSpPr/>
          <p:nvPr/>
        </p:nvSpPr>
        <p:spPr>
          <a:xfrm>
            <a:off x="4800600" y="1700213"/>
            <a:ext cx="137249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Redução de palavras ao seu</a:t>
            </a:r>
            <a:endParaRPr lang="en-US" sz="788" dirty="0"/>
          </a:p>
        </p:txBody>
      </p:sp>
      <p:sp>
        <p:nvSpPr>
          <p:cNvPr id="82" name="Text 72"/>
          <p:cNvSpPr/>
          <p:nvPr/>
        </p:nvSpPr>
        <p:spPr>
          <a:xfrm>
            <a:off x="6101655" y="1700213"/>
            <a:ext cx="39391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radical</a:t>
            </a:r>
            <a:endParaRPr lang="en-US" sz="788" dirty="0"/>
          </a:p>
        </p:txBody>
      </p:sp>
      <p:sp>
        <p:nvSpPr>
          <p:cNvPr id="83" name="Text 73"/>
          <p:cNvSpPr/>
          <p:nvPr/>
        </p:nvSpPr>
        <p:spPr>
          <a:xfrm>
            <a:off x="6424129" y="1700213"/>
            <a:ext cx="141669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através de regras heurísticas.</a:t>
            </a:r>
            <a:endParaRPr lang="en-US" sz="788" dirty="0"/>
          </a:p>
        </p:txBody>
      </p:sp>
      <p:sp>
        <p:nvSpPr>
          <p:cNvPr id="84" name="Shape 74"/>
          <p:cNvSpPr/>
          <p:nvPr/>
        </p:nvSpPr>
        <p:spPr>
          <a:xfrm>
            <a:off x="4800600" y="1914525"/>
            <a:ext cx="3800475" cy="11144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85" name="Text 75"/>
          <p:cNvSpPr/>
          <p:nvPr/>
        </p:nvSpPr>
        <p:spPr>
          <a:xfrm>
            <a:off x="4886325" y="2014538"/>
            <a:ext cx="46066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Palavra:</a:t>
            </a:r>
            <a:endParaRPr lang="en-US" sz="788" dirty="0"/>
          </a:p>
        </p:txBody>
      </p:sp>
      <p:sp>
        <p:nvSpPr>
          <p:cNvPr id="86" name="Text 76"/>
          <p:cNvSpPr/>
          <p:nvPr/>
        </p:nvSpPr>
        <p:spPr>
          <a:xfrm>
            <a:off x="6729413" y="2014538"/>
            <a:ext cx="34931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Stem:</a:t>
            </a:r>
            <a:endParaRPr lang="en-US" sz="788" dirty="0"/>
          </a:p>
        </p:txBody>
      </p:sp>
      <p:sp>
        <p:nvSpPr>
          <p:cNvPr id="87" name="Text 77"/>
          <p:cNvSpPr/>
          <p:nvPr/>
        </p:nvSpPr>
        <p:spPr>
          <a:xfrm>
            <a:off x="4886325" y="2200275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correndo</a:t>
            </a:r>
            <a:endParaRPr lang="en-US" sz="788" dirty="0"/>
          </a:p>
        </p:txBody>
      </p:sp>
      <p:sp>
        <p:nvSpPr>
          <p:cNvPr id="88" name="Text 78"/>
          <p:cNvSpPr/>
          <p:nvPr/>
        </p:nvSpPr>
        <p:spPr>
          <a:xfrm>
            <a:off x="6729413" y="2200275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</a:t>
            </a:r>
            <a:endParaRPr lang="en-US" sz="788" dirty="0"/>
          </a:p>
        </p:txBody>
      </p:sp>
      <p:sp>
        <p:nvSpPr>
          <p:cNvPr id="89" name="Text 79"/>
          <p:cNvSpPr/>
          <p:nvPr/>
        </p:nvSpPr>
        <p:spPr>
          <a:xfrm>
            <a:off x="4886325" y="2400300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correu</a:t>
            </a:r>
            <a:endParaRPr lang="en-US" sz="788" dirty="0"/>
          </a:p>
        </p:txBody>
      </p:sp>
      <p:sp>
        <p:nvSpPr>
          <p:cNvPr id="90" name="Text 80"/>
          <p:cNvSpPr/>
          <p:nvPr/>
        </p:nvSpPr>
        <p:spPr>
          <a:xfrm>
            <a:off x="6729413" y="2400300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</a:t>
            </a:r>
            <a:endParaRPr lang="en-US" sz="788" dirty="0"/>
          </a:p>
        </p:txBody>
      </p:sp>
      <p:sp>
        <p:nvSpPr>
          <p:cNvPr id="91" name="Text 81"/>
          <p:cNvSpPr/>
          <p:nvPr/>
        </p:nvSpPr>
        <p:spPr>
          <a:xfrm>
            <a:off x="4886325" y="2600325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corrida</a:t>
            </a:r>
            <a:endParaRPr lang="en-US" sz="788" dirty="0"/>
          </a:p>
        </p:txBody>
      </p:sp>
      <p:sp>
        <p:nvSpPr>
          <p:cNvPr id="92" name="Text 82"/>
          <p:cNvSpPr/>
          <p:nvPr/>
        </p:nvSpPr>
        <p:spPr>
          <a:xfrm>
            <a:off x="6729413" y="2600325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</a:t>
            </a:r>
            <a:endParaRPr lang="en-US" sz="788" dirty="0"/>
          </a:p>
        </p:txBody>
      </p:sp>
      <p:sp>
        <p:nvSpPr>
          <p:cNvPr id="93" name="Text 83"/>
          <p:cNvSpPr/>
          <p:nvPr/>
        </p:nvSpPr>
        <p:spPr>
          <a:xfrm>
            <a:off x="4886325" y="2800350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corredores</a:t>
            </a:r>
            <a:endParaRPr lang="en-US" sz="788" dirty="0"/>
          </a:p>
        </p:txBody>
      </p:sp>
      <p:sp>
        <p:nvSpPr>
          <p:cNvPr id="94" name="Text 84"/>
          <p:cNvSpPr/>
          <p:nvPr/>
        </p:nvSpPr>
        <p:spPr>
          <a:xfrm>
            <a:off x="6729413" y="2800350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</a:t>
            </a:r>
            <a:endParaRPr lang="en-US" sz="788" dirty="0"/>
          </a:p>
        </p:txBody>
      </p:sp>
      <p:sp>
        <p:nvSpPr>
          <p:cNvPr id="95" name="Shape 85"/>
          <p:cNvSpPr/>
          <p:nvPr/>
        </p:nvSpPr>
        <p:spPr>
          <a:xfrm>
            <a:off x="4800600" y="3114675"/>
            <a:ext cx="3800475" cy="9715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96" name="Text 86"/>
          <p:cNvSpPr/>
          <p:nvPr/>
        </p:nvSpPr>
        <p:spPr>
          <a:xfrm>
            <a:off x="4886325" y="32004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97" name="Text 87"/>
          <p:cNvSpPr/>
          <p:nvPr/>
        </p:nvSpPr>
        <p:spPr>
          <a:xfrm>
            <a:off x="4886325" y="3323630"/>
            <a:ext cx="53444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nltk.stem</a:t>
            </a:r>
            <a:endParaRPr lang="en-US" sz="675" dirty="0"/>
          </a:p>
        </p:txBody>
      </p:sp>
      <p:sp>
        <p:nvSpPr>
          <p:cNvPr id="98" name="Text 88"/>
          <p:cNvSpPr/>
          <p:nvPr/>
        </p:nvSpPr>
        <p:spPr>
          <a:xfrm>
            <a:off x="4886325" y="34290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99" name="Text 89"/>
          <p:cNvSpPr/>
          <p:nvPr/>
        </p:nvSpPr>
        <p:spPr>
          <a:xfrm>
            <a:off x="4886325" y="3552230"/>
            <a:ext cx="63732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RSLPStemmer</a:t>
            </a:r>
            <a:endParaRPr lang="en-US" sz="675" dirty="0"/>
          </a:p>
        </p:txBody>
      </p:sp>
      <p:sp>
        <p:nvSpPr>
          <p:cNvPr id="100" name="Text 90"/>
          <p:cNvSpPr/>
          <p:nvPr/>
        </p:nvSpPr>
        <p:spPr>
          <a:xfrm>
            <a:off x="4886325" y="3666530"/>
            <a:ext cx="125464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stemmer = RSLPStemmer()</a:t>
            </a:r>
            <a:endParaRPr lang="en-US" sz="675" dirty="0"/>
          </a:p>
        </p:txBody>
      </p:sp>
      <p:sp>
        <p:nvSpPr>
          <p:cNvPr id="101" name="Text 91"/>
          <p:cNvSpPr/>
          <p:nvPr/>
        </p:nvSpPr>
        <p:spPr>
          <a:xfrm>
            <a:off x="4886325" y="3780830"/>
            <a:ext cx="74021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stemmer.stem(</a:t>
            </a:r>
            <a:endParaRPr lang="en-US" sz="675" dirty="0"/>
          </a:p>
        </p:txBody>
      </p:sp>
      <p:sp>
        <p:nvSpPr>
          <p:cNvPr id="102" name="Text 92"/>
          <p:cNvSpPr/>
          <p:nvPr/>
        </p:nvSpPr>
        <p:spPr>
          <a:xfrm>
            <a:off x="5555103" y="3780830"/>
            <a:ext cx="58587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'correndo'</a:t>
            </a:r>
            <a:endParaRPr lang="en-US" sz="675" dirty="0"/>
          </a:p>
        </p:txBody>
      </p:sp>
      <p:sp>
        <p:nvSpPr>
          <p:cNvPr id="103" name="Text 93"/>
          <p:cNvSpPr/>
          <p:nvPr/>
        </p:nvSpPr>
        <p:spPr>
          <a:xfrm>
            <a:off x="6069536" y="3780830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675" dirty="0"/>
          </a:p>
        </p:txBody>
      </p:sp>
      <p:sp>
        <p:nvSpPr>
          <p:cNvPr id="104" name="Text 94"/>
          <p:cNvSpPr/>
          <p:nvPr/>
        </p:nvSpPr>
        <p:spPr>
          <a:xfrm>
            <a:off x="4886325" y="38862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'corr'</a:t>
            </a:r>
            <a:endParaRPr lang="en-US" sz="675" dirty="0"/>
          </a:p>
        </p:txBody>
      </p:sp>
      <p:sp>
        <p:nvSpPr>
          <p:cNvPr id="105" name="Shape 95"/>
          <p:cNvSpPr/>
          <p:nvPr/>
        </p:nvSpPr>
        <p:spPr>
          <a:xfrm>
            <a:off x="4657725" y="4343400"/>
            <a:ext cx="4086225" cy="30289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0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600" y="4514850"/>
            <a:ext cx="125016" cy="142875"/>
          </a:xfrm>
          <a:prstGeom prst="rect">
            <a:avLst/>
          </a:prstGeom>
        </p:spPr>
      </p:pic>
      <p:sp>
        <p:nvSpPr>
          <p:cNvPr id="107" name="Text 96"/>
          <p:cNvSpPr/>
          <p:nvPr/>
        </p:nvSpPr>
        <p:spPr>
          <a:xfrm>
            <a:off x="4982766" y="4486275"/>
            <a:ext cx="9290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Lematização</a:t>
            </a:r>
            <a:endParaRPr lang="en-US" sz="1125" dirty="0"/>
          </a:p>
        </p:txBody>
      </p:sp>
      <p:sp>
        <p:nvSpPr>
          <p:cNvPr id="108" name="Text 97"/>
          <p:cNvSpPr/>
          <p:nvPr/>
        </p:nvSpPr>
        <p:spPr>
          <a:xfrm>
            <a:off x="4800600" y="4814888"/>
            <a:ext cx="137249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Redução de palavras ao seu</a:t>
            </a:r>
            <a:endParaRPr lang="en-US" sz="788" dirty="0"/>
          </a:p>
        </p:txBody>
      </p:sp>
      <p:sp>
        <p:nvSpPr>
          <p:cNvPr id="109" name="Text 98"/>
          <p:cNvSpPr/>
          <p:nvPr/>
        </p:nvSpPr>
        <p:spPr>
          <a:xfrm>
            <a:off x="6101655" y="4814888"/>
            <a:ext cx="29939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lema</a:t>
            </a:r>
            <a:endParaRPr lang="en-US" sz="788" dirty="0"/>
          </a:p>
        </p:txBody>
      </p:sp>
      <p:sp>
        <p:nvSpPr>
          <p:cNvPr id="110" name="Text 99"/>
          <p:cNvSpPr/>
          <p:nvPr/>
        </p:nvSpPr>
        <p:spPr>
          <a:xfrm>
            <a:off x="4800600" y="4814888"/>
            <a:ext cx="338502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(forma canônica) usando conhecimento linguístico.</a:t>
            </a:r>
            <a:endParaRPr lang="en-US" sz="788" dirty="0"/>
          </a:p>
        </p:txBody>
      </p:sp>
      <p:sp>
        <p:nvSpPr>
          <p:cNvPr id="111" name="Shape 100"/>
          <p:cNvSpPr/>
          <p:nvPr/>
        </p:nvSpPr>
        <p:spPr>
          <a:xfrm>
            <a:off x="4800600" y="5172075"/>
            <a:ext cx="3800475" cy="11144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12" name="Text 101"/>
          <p:cNvSpPr/>
          <p:nvPr/>
        </p:nvSpPr>
        <p:spPr>
          <a:xfrm>
            <a:off x="4886325" y="5272088"/>
            <a:ext cx="46066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Palavra:</a:t>
            </a:r>
            <a:endParaRPr lang="en-US" sz="788" dirty="0"/>
          </a:p>
        </p:txBody>
      </p:sp>
      <p:sp>
        <p:nvSpPr>
          <p:cNvPr id="113" name="Text 102"/>
          <p:cNvSpPr/>
          <p:nvPr/>
        </p:nvSpPr>
        <p:spPr>
          <a:xfrm>
            <a:off x="6729413" y="5272088"/>
            <a:ext cx="36600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Lema:</a:t>
            </a:r>
            <a:endParaRPr lang="en-US" sz="788" dirty="0"/>
          </a:p>
        </p:txBody>
      </p:sp>
      <p:sp>
        <p:nvSpPr>
          <p:cNvPr id="114" name="Text 103"/>
          <p:cNvSpPr/>
          <p:nvPr/>
        </p:nvSpPr>
        <p:spPr>
          <a:xfrm>
            <a:off x="4886325" y="5457825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correndo</a:t>
            </a:r>
            <a:endParaRPr lang="en-US" sz="788" dirty="0"/>
          </a:p>
        </p:txBody>
      </p:sp>
      <p:sp>
        <p:nvSpPr>
          <p:cNvPr id="115" name="Text 104"/>
          <p:cNvSpPr/>
          <p:nvPr/>
        </p:nvSpPr>
        <p:spPr>
          <a:xfrm>
            <a:off x="6729413" y="5457825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correr</a:t>
            </a:r>
            <a:endParaRPr lang="en-US" sz="788" dirty="0"/>
          </a:p>
        </p:txBody>
      </p:sp>
      <p:sp>
        <p:nvSpPr>
          <p:cNvPr id="116" name="Text 105"/>
          <p:cNvSpPr/>
          <p:nvPr/>
        </p:nvSpPr>
        <p:spPr>
          <a:xfrm>
            <a:off x="4886325" y="5657850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correu</a:t>
            </a:r>
            <a:endParaRPr lang="en-US" sz="788" dirty="0"/>
          </a:p>
        </p:txBody>
      </p:sp>
      <p:sp>
        <p:nvSpPr>
          <p:cNvPr id="117" name="Text 106"/>
          <p:cNvSpPr/>
          <p:nvPr/>
        </p:nvSpPr>
        <p:spPr>
          <a:xfrm>
            <a:off x="6729413" y="5657850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correr</a:t>
            </a:r>
            <a:endParaRPr lang="en-US" sz="788" dirty="0"/>
          </a:p>
        </p:txBody>
      </p:sp>
      <p:sp>
        <p:nvSpPr>
          <p:cNvPr id="118" name="Text 107"/>
          <p:cNvSpPr/>
          <p:nvPr/>
        </p:nvSpPr>
        <p:spPr>
          <a:xfrm>
            <a:off x="4886325" y="5857875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melhor</a:t>
            </a:r>
            <a:endParaRPr lang="en-US" sz="788" dirty="0"/>
          </a:p>
        </p:txBody>
      </p:sp>
      <p:sp>
        <p:nvSpPr>
          <p:cNvPr id="119" name="Text 108"/>
          <p:cNvSpPr/>
          <p:nvPr/>
        </p:nvSpPr>
        <p:spPr>
          <a:xfrm>
            <a:off x="6729413" y="5857875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bom</a:t>
            </a:r>
            <a:endParaRPr lang="en-US" sz="788" dirty="0"/>
          </a:p>
        </p:txBody>
      </p:sp>
      <p:sp>
        <p:nvSpPr>
          <p:cNvPr id="120" name="Text 109"/>
          <p:cNvSpPr/>
          <p:nvPr/>
        </p:nvSpPr>
        <p:spPr>
          <a:xfrm>
            <a:off x="4886325" y="6057900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crianças</a:t>
            </a:r>
            <a:endParaRPr lang="en-US" sz="788" dirty="0"/>
          </a:p>
        </p:txBody>
      </p:sp>
      <p:sp>
        <p:nvSpPr>
          <p:cNvPr id="121" name="Text 110"/>
          <p:cNvSpPr/>
          <p:nvPr/>
        </p:nvSpPr>
        <p:spPr>
          <a:xfrm>
            <a:off x="6729413" y="6057900"/>
            <a:ext cx="1857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criança</a:t>
            </a:r>
            <a:endParaRPr lang="en-US" sz="788" dirty="0"/>
          </a:p>
        </p:txBody>
      </p:sp>
      <p:sp>
        <p:nvSpPr>
          <p:cNvPr id="122" name="Shape 111"/>
          <p:cNvSpPr/>
          <p:nvPr/>
        </p:nvSpPr>
        <p:spPr>
          <a:xfrm>
            <a:off x="4800600" y="6372225"/>
            <a:ext cx="3800475" cy="8572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23" name="Text 112"/>
          <p:cNvSpPr/>
          <p:nvPr/>
        </p:nvSpPr>
        <p:spPr>
          <a:xfrm>
            <a:off x="4886325" y="64579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124" name="Text 113"/>
          <p:cNvSpPr/>
          <p:nvPr/>
        </p:nvSpPr>
        <p:spPr>
          <a:xfrm>
            <a:off x="4886325" y="6581180"/>
            <a:ext cx="32866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spacy</a:t>
            </a:r>
            <a:endParaRPr lang="en-US" sz="675" dirty="0"/>
          </a:p>
        </p:txBody>
      </p:sp>
      <p:sp>
        <p:nvSpPr>
          <p:cNvPr id="125" name="Text 114"/>
          <p:cNvSpPr/>
          <p:nvPr/>
        </p:nvSpPr>
        <p:spPr>
          <a:xfrm>
            <a:off x="4886325" y="6695480"/>
            <a:ext cx="94598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nlp = spacy.load(</a:t>
            </a:r>
            <a:endParaRPr lang="en-US" sz="675" dirty="0"/>
          </a:p>
        </p:txBody>
      </p:sp>
      <p:sp>
        <p:nvSpPr>
          <p:cNvPr id="126" name="Text 115"/>
          <p:cNvSpPr/>
          <p:nvPr/>
        </p:nvSpPr>
        <p:spPr>
          <a:xfrm>
            <a:off x="5760876" y="6695480"/>
            <a:ext cx="94598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'pt_core_news_sm'</a:t>
            </a:r>
            <a:endParaRPr lang="en-US" sz="675" dirty="0"/>
          </a:p>
        </p:txBody>
      </p:sp>
      <p:sp>
        <p:nvSpPr>
          <p:cNvPr id="127" name="Text 116"/>
          <p:cNvSpPr/>
          <p:nvPr/>
        </p:nvSpPr>
        <p:spPr>
          <a:xfrm>
            <a:off x="6635428" y="6695480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675" dirty="0"/>
          </a:p>
        </p:txBody>
      </p:sp>
      <p:sp>
        <p:nvSpPr>
          <p:cNvPr id="128" name="Text 117"/>
          <p:cNvSpPr/>
          <p:nvPr/>
        </p:nvSpPr>
        <p:spPr>
          <a:xfrm>
            <a:off x="4886325" y="6809780"/>
            <a:ext cx="58587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 = nlp(</a:t>
            </a:r>
            <a:endParaRPr lang="en-US" sz="675" dirty="0"/>
          </a:p>
        </p:txBody>
      </p:sp>
      <p:sp>
        <p:nvSpPr>
          <p:cNvPr id="129" name="Text 118"/>
          <p:cNvSpPr/>
          <p:nvPr/>
        </p:nvSpPr>
        <p:spPr>
          <a:xfrm>
            <a:off x="5400759" y="6809780"/>
            <a:ext cx="58587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'correndo'</a:t>
            </a:r>
            <a:endParaRPr lang="en-US" sz="675" dirty="0"/>
          </a:p>
        </p:txBody>
      </p:sp>
      <p:sp>
        <p:nvSpPr>
          <p:cNvPr id="130" name="Text 119"/>
          <p:cNvSpPr/>
          <p:nvPr/>
        </p:nvSpPr>
        <p:spPr>
          <a:xfrm>
            <a:off x="5915192" y="6809780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675" dirty="0"/>
          </a:p>
        </p:txBody>
      </p:sp>
      <p:sp>
        <p:nvSpPr>
          <p:cNvPr id="131" name="Text 120"/>
          <p:cNvSpPr/>
          <p:nvPr/>
        </p:nvSpPr>
        <p:spPr>
          <a:xfrm>
            <a:off x="4886325" y="6924080"/>
            <a:ext cx="74021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doc[0].lemma_</a:t>
            </a:r>
            <a:endParaRPr lang="en-US" sz="675" dirty="0"/>
          </a:p>
        </p:txBody>
      </p:sp>
      <p:sp>
        <p:nvSpPr>
          <p:cNvPr id="132" name="Text 121"/>
          <p:cNvSpPr/>
          <p:nvPr/>
        </p:nvSpPr>
        <p:spPr>
          <a:xfrm>
            <a:off x="4886325" y="70294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'correr'</a:t>
            </a:r>
            <a:endParaRPr lang="en-US" sz="675" dirty="0"/>
          </a:p>
        </p:txBody>
      </p:sp>
      <p:sp>
        <p:nvSpPr>
          <p:cNvPr id="133" name="Shape 122"/>
          <p:cNvSpPr/>
          <p:nvPr/>
        </p:nvSpPr>
        <p:spPr>
          <a:xfrm>
            <a:off x="400050" y="7543800"/>
            <a:ext cx="8343900" cy="22074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4" name="Text 123"/>
          <p:cNvSpPr/>
          <p:nvPr/>
        </p:nvSpPr>
        <p:spPr>
          <a:xfrm>
            <a:off x="542925" y="7686675"/>
            <a:ext cx="81295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Stemming vs Lematização</a:t>
            </a:r>
            <a:endParaRPr lang="en-US" sz="1125" dirty="0"/>
          </a:p>
        </p:txBody>
      </p:sp>
      <p:sp>
        <p:nvSpPr>
          <p:cNvPr id="135" name="Shape 124"/>
          <p:cNvSpPr/>
          <p:nvPr/>
        </p:nvSpPr>
        <p:spPr>
          <a:xfrm>
            <a:off x="550069" y="8008144"/>
            <a:ext cx="8043863" cy="3143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36" name="Text 125"/>
          <p:cNvSpPr/>
          <p:nvPr/>
        </p:nvSpPr>
        <p:spPr>
          <a:xfrm>
            <a:off x="550069" y="8008144"/>
            <a:ext cx="2112597" cy="314325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Aspecto</a:t>
            </a:r>
            <a:endParaRPr lang="en-US" sz="788" dirty="0"/>
          </a:p>
        </p:txBody>
      </p:sp>
      <p:sp>
        <p:nvSpPr>
          <p:cNvPr id="137" name="Text 126"/>
          <p:cNvSpPr/>
          <p:nvPr/>
        </p:nvSpPr>
        <p:spPr>
          <a:xfrm>
            <a:off x="2591228" y="8008144"/>
            <a:ext cx="3186699" cy="314325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Stemming</a:t>
            </a:r>
            <a:endParaRPr lang="en-US" sz="788" dirty="0"/>
          </a:p>
        </p:txBody>
      </p:sp>
      <p:sp>
        <p:nvSpPr>
          <p:cNvPr id="138" name="Text 127"/>
          <p:cNvSpPr/>
          <p:nvPr/>
        </p:nvSpPr>
        <p:spPr>
          <a:xfrm>
            <a:off x="5706489" y="8008144"/>
            <a:ext cx="2958880" cy="314325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Lematização</a:t>
            </a:r>
            <a:endParaRPr lang="en-US" sz="788" dirty="0"/>
          </a:p>
        </p:txBody>
      </p:sp>
      <p:sp>
        <p:nvSpPr>
          <p:cNvPr id="139" name="Text 128"/>
          <p:cNvSpPr/>
          <p:nvPr/>
        </p:nvSpPr>
        <p:spPr>
          <a:xfrm>
            <a:off x="550069" y="8322469"/>
            <a:ext cx="2112597" cy="317897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Velocidade</a:t>
            </a:r>
            <a:endParaRPr lang="en-US" sz="788" dirty="0"/>
          </a:p>
        </p:txBody>
      </p:sp>
      <p:sp>
        <p:nvSpPr>
          <p:cNvPr id="140" name="Text 129"/>
          <p:cNvSpPr/>
          <p:nvPr/>
        </p:nvSpPr>
        <p:spPr>
          <a:xfrm>
            <a:off x="2591228" y="8322469"/>
            <a:ext cx="3186699" cy="317897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Rápido</a:t>
            </a:r>
            <a:endParaRPr lang="en-US" sz="788" dirty="0"/>
          </a:p>
        </p:txBody>
      </p:sp>
      <p:sp>
        <p:nvSpPr>
          <p:cNvPr id="141" name="Text 130"/>
          <p:cNvSpPr/>
          <p:nvPr/>
        </p:nvSpPr>
        <p:spPr>
          <a:xfrm>
            <a:off x="5706489" y="8322469"/>
            <a:ext cx="2958880" cy="317897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Mais lento</a:t>
            </a:r>
            <a:endParaRPr lang="en-US" sz="788" dirty="0"/>
          </a:p>
        </p:txBody>
      </p:sp>
      <p:sp>
        <p:nvSpPr>
          <p:cNvPr id="142" name="Shape 131"/>
          <p:cNvSpPr/>
          <p:nvPr/>
        </p:nvSpPr>
        <p:spPr>
          <a:xfrm>
            <a:off x="550069" y="8640366"/>
            <a:ext cx="8043863" cy="321469"/>
          </a:xfrm>
          <a:prstGeom prst="rect">
            <a:avLst/>
          </a:prstGeom>
          <a:solidFill>
            <a:srgbClr val="F9FAFB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43" name="Text 132"/>
          <p:cNvSpPr/>
          <p:nvPr/>
        </p:nvSpPr>
        <p:spPr>
          <a:xfrm>
            <a:off x="550069" y="8636794"/>
            <a:ext cx="2112597" cy="317897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Precisão</a:t>
            </a:r>
            <a:endParaRPr lang="en-US" sz="788" dirty="0"/>
          </a:p>
        </p:txBody>
      </p:sp>
      <p:sp>
        <p:nvSpPr>
          <p:cNvPr id="144" name="Text 133"/>
          <p:cNvSpPr/>
          <p:nvPr/>
        </p:nvSpPr>
        <p:spPr>
          <a:xfrm>
            <a:off x="2591228" y="8636794"/>
            <a:ext cx="3186699" cy="317897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Menor</a:t>
            </a:r>
            <a:endParaRPr lang="en-US" sz="788" dirty="0"/>
          </a:p>
        </p:txBody>
      </p:sp>
      <p:sp>
        <p:nvSpPr>
          <p:cNvPr id="145" name="Text 134"/>
          <p:cNvSpPr/>
          <p:nvPr/>
        </p:nvSpPr>
        <p:spPr>
          <a:xfrm>
            <a:off x="5706489" y="8636794"/>
            <a:ext cx="2958880" cy="317897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Maior</a:t>
            </a:r>
            <a:endParaRPr lang="en-US" sz="788" dirty="0"/>
          </a:p>
        </p:txBody>
      </p:sp>
      <p:sp>
        <p:nvSpPr>
          <p:cNvPr id="146" name="Text 135"/>
          <p:cNvSpPr/>
          <p:nvPr/>
        </p:nvSpPr>
        <p:spPr>
          <a:xfrm>
            <a:off x="550069" y="8954691"/>
            <a:ext cx="2112597" cy="321469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Resultado</a:t>
            </a:r>
            <a:endParaRPr lang="en-US" sz="788" dirty="0"/>
          </a:p>
        </p:txBody>
      </p:sp>
      <p:sp>
        <p:nvSpPr>
          <p:cNvPr id="147" name="Text 136"/>
          <p:cNvSpPr/>
          <p:nvPr/>
        </p:nvSpPr>
        <p:spPr>
          <a:xfrm>
            <a:off x="2591228" y="8954691"/>
            <a:ext cx="3186699" cy="321469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Radical (pode não ser palavra)</a:t>
            </a:r>
            <a:endParaRPr lang="en-US" sz="788" dirty="0"/>
          </a:p>
        </p:txBody>
      </p:sp>
      <p:sp>
        <p:nvSpPr>
          <p:cNvPr id="148" name="Text 137"/>
          <p:cNvSpPr/>
          <p:nvPr/>
        </p:nvSpPr>
        <p:spPr>
          <a:xfrm>
            <a:off x="5706489" y="8954691"/>
            <a:ext cx="2958880" cy="321469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Palavra válida</a:t>
            </a:r>
            <a:endParaRPr lang="en-US" sz="788" dirty="0"/>
          </a:p>
        </p:txBody>
      </p:sp>
      <p:sp>
        <p:nvSpPr>
          <p:cNvPr id="149" name="Shape 138"/>
          <p:cNvSpPr/>
          <p:nvPr/>
        </p:nvSpPr>
        <p:spPr>
          <a:xfrm>
            <a:off x="550069" y="9276159"/>
            <a:ext cx="8043863" cy="317897"/>
          </a:xfrm>
          <a:prstGeom prst="rect">
            <a:avLst/>
          </a:prstGeom>
          <a:solidFill>
            <a:srgbClr val="F9FAFB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50" name="Text 139"/>
          <p:cNvSpPr/>
          <p:nvPr/>
        </p:nvSpPr>
        <p:spPr>
          <a:xfrm>
            <a:off x="550069" y="9272588"/>
            <a:ext cx="2112597" cy="314325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Uso recomendado</a:t>
            </a:r>
            <a:endParaRPr lang="en-US" sz="788" dirty="0"/>
          </a:p>
        </p:txBody>
      </p:sp>
      <p:sp>
        <p:nvSpPr>
          <p:cNvPr id="151" name="Text 140"/>
          <p:cNvSpPr/>
          <p:nvPr/>
        </p:nvSpPr>
        <p:spPr>
          <a:xfrm>
            <a:off x="2591228" y="9272588"/>
            <a:ext cx="3186699" cy="314325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Análises rápidas, protótipos</a:t>
            </a:r>
            <a:endParaRPr lang="en-US" sz="788" dirty="0"/>
          </a:p>
        </p:txBody>
      </p:sp>
      <p:sp>
        <p:nvSpPr>
          <p:cNvPr id="152" name="Text 141"/>
          <p:cNvSpPr/>
          <p:nvPr/>
        </p:nvSpPr>
        <p:spPr>
          <a:xfrm>
            <a:off x="5706489" y="9272588"/>
            <a:ext cx="2958880" cy="314325"/>
          </a:xfrm>
          <a:prstGeom prst="rect">
            <a:avLst/>
          </a:prstGeom>
          <a:noFill/>
          <a:ln/>
        </p:spPr>
        <p:txBody>
          <a:bodyPr wrap="square" lIns="136017" tIns="102108" rIns="136017" bIns="102108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Análises precisas, produção</a:t>
            </a:r>
            <a:endParaRPr lang="en-US" sz="788" dirty="0"/>
          </a:p>
        </p:txBody>
      </p:sp>
      <p:sp>
        <p:nvSpPr>
          <p:cNvPr id="153" name="Shape 142"/>
          <p:cNvSpPr/>
          <p:nvPr/>
        </p:nvSpPr>
        <p:spPr>
          <a:xfrm>
            <a:off x="400050" y="9851231"/>
            <a:ext cx="8343900" cy="414338"/>
          </a:xfrm>
          <a:prstGeom prst="rect">
            <a:avLst/>
          </a:prstGeom>
          <a:solidFill>
            <a:srgbClr val="FFFBEB"/>
          </a:solidFill>
          <a:ln w="99">
            <a:solidFill>
              <a:srgbClr val="FDE68A"/>
            </a:solidFill>
            <a:prstDash val="solid"/>
          </a:ln>
        </p:spPr>
      </p:sp>
      <p:pic>
        <p:nvPicPr>
          <p:cNvPr id="15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3705" y="9986963"/>
            <a:ext cx="96441" cy="128588"/>
          </a:xfrm>
          <a:prstGeom prst="rect">
            <a:avLst/>
          </a:prstGeom>
        </p:spPr>
      </p:pic>
      <p:sp>
        <p:nvSpPr>
          <p:cNvPr id="155" name="Text 143"/>
          <p:cNvSpPr/>
          <p:nvPr/>
        </p:nvSpPr>
        <p:spPr>
          <a:xfrm>
            <a:off x="1515870" y="9986963"/>
            <a:ext cx="35093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Dica:</a:t>
            </a:r>
            <a:endParaRPr lang="en-US" sz="900" dirty="0"/>
          </a:p>
        </p:txBody>
      </p:sp>
      <p:sp>
        <p:nvSpPr>
          <p:cNvPr id="156" name="Text 144"/>
          <p:cNvSpPr/>
          <p:nvPr/>
        </p:nvSpPr>
        <p:spPr>
          <a:xfrm>
            <a:off x="1795369" y="9986963"/>
            <a:ext cx="608636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Teste ambas as abordagens com seus dados e avalie qual produz melhores resultados para sua aplicação específica.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987980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171450"/>
            <a:ext cx="8801100" cy="9536906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14" y="421481"/>
            <a:ext cx="187523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9063" y="400050"/>
            <a:ext cx="377053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Representação Bag-of-Words (BoW)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771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Transformando Texto em Números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2870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Shape 4"/>
          <p:cNvSpPr/>
          <p:nvPr/>
        </p:nvSpPr>
        <p:spPr>
          <a:xfrm>
            <a:off x="400050" y="1228725"/>
            <a:ext cx="4086225" cy="21431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00175"/>
            <a:ext cx="107156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7231" y="1371600"/>
            <a:ext cx="161139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Conceito Fundamental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542925" y="1700213"/>
            <a:ext cx="17703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648519" y="1700213"/>
            <a:ext cx="73070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Bag-of-Words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1307781" y="1700213"/>
            <a:ext cx="292215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representa um documento como um "saco de palavras",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    onde a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542925" y="1843088"/>
            <a:ext cx="91060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ordem é ignorada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382092" y="1843088"/>
            <a:ext cx="62195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 apenas a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932608" y="1843088"/>
            <a:ext cx="57722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frequência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2438391" y="1843088"/>
            <a:ext cx="105535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 palavras importa.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542925" y="2057400"/>
            <a:ext cx="3800475" cy="10287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9" name="Text 14"/>
          <p:cNvSpPr/>
          <p:nvPr/>
        </p:nvSpPr>
        <p:spPr>
          <a:xfrm>
            <a:off x="628650" y="2143125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Características: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628650" y="234315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Ignora ordem das palavras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628650" y="251460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Ignora gramática e sintaxe</a:t>
            </a:r>
            <a:endParaRPr lang="en-US" sz="788" dirty="0"/>
          </a:p>
        </p:txBody>
      </p:sp>
      <p:sp>
        <p:nvSpPr>
          <p:cNvPr id="22" name="Text 17"/>
          <p:cNvSpPr/>
          <p:nvPr/>
        </p:nvSpPr>
        <p:spPr>
          <a:xfrm>
            <a:off x="628650" y="268605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Foca apenas na frequência</a:t>
            </a:r>
            <a:endParaRPr lang="en-US" sz="788" dirty="0"/>
          </a:p>
        </p:txBody>
      </p:sp>
      <p:sp>
        <p:nvSpPr>
          <p:cNvPr id="23" name="Text 18"/>
          <p:cNvSpPr/>
          <p:nvPr/>
        </p:nvSpPr>
        <p:spPr>
          <a:xfrm>
            <a:off x="628650" y="285750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Representação esparsa</a:t>
            </a:r>
            <a:endParaRPr lang="en-US" sz="788" dirty="0"/>
          </a:p>
        </p:txBody>
      </p:sp>
      <p:sp>
        <p:nvSpPr>
          <p:cNvPr id="24" name="Shape 19"/>
          <p:cNvSpPr/>
          <p:nvPr/>
        </p:nvSpPr>
        <p:spPr>
          <a:xfrm>
            <a:off x="4657725" y="1228725"/>
            <a:ext cx="4086225" cy="21431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400175"/>
            <a:ext cx="160734" cy="142875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5018484" y="1371600"/>
            <a:ext cx="112494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 Visual</a:t>
            </a:r>
            <a:endParaRPr lang="en-US" sz="1125" dirty="0"/>
          </a:p>
        </p:txBody>
      </p:sp>
      <p:sp>
        <p:nvSpPr>
          <p:cNvPr id="27" name="Shape 21"/>
          <p:cNvSpPr/>
          <p:nvPr/>
        </p:nvSpPr>
        <p:spPr>
          <a:xfrm>
            <a:off x="4800600" y="1685925"/>
            <a:ext cx="3800475" cy="8858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8" name="Text 22"/>
          <p:cNvSpPr/>
          <p:nvPr/>
        </p:nvSpPr>
        <p:spPr>
          <a:xfrm>
            <a:off x="4886325" y="1771650"/>
            <a:ext cx="37004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Documentos:</a:t>
            </a:r>
            <a:endParaRPr lang="en-US" sz="900" dirty="0"/>
          </a:p>
        </p:txBody>
      </p:sp>
      <p:sp>
        <p:nvSpPr>
          <p:cNvPr id="29" name="Text 23"/>
          <p:cNvSpPr/>
          <p:nvPr/>
        </p:nvSpPr>
        <p:spPr>
          <a:xfrm>
            <a:off x="4886325" y="2014538"/>
            <a:ext cx="23259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D1:</a:t>
            </a:r>
            <a:endParaRPr lang="en-US" sz="788" dirty="0"/>
          </a:p>
        </p:txBody>
      </p:sp>
      <p:sp>
        <p:nvSpPr>
          <p:cNvPr id="30" name="Text 24"/>
          <p:cNvSpPr/>
          <p:nvPr/>
        </p:nvSpPr>
        <p:spPr>
          <a:xfrm>
            <a:off x="5047478" y="2014538"/>
            <a:ext cx="112670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"gato subiu no telhado"</a:t>
            </a:r>
            <a:endParaRPr lang="en-US" sz="788" dirty="0"/>
          </a:p>
        </p:txBody>
      </p:sp>
      <p:sp>
        <p:nvSpPr>
          <p:cNvPr id="31" name="Text 25"/>
          <p:cNvSpPr/>
          <p:nvPr/>
        </p:nvSpPr>
        <p:spPr>
          <a:xfrm>
            <a:off x="4886325" y="2185988"/>
            <a:ext cx="23259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D2:</a:t>
            </a:r>
            <a:endParaRPr lang="en-US" sz="788" dirty="0"/>
          </a:p>
        </p:txBody>
      </p:sp>
      <p:sp>
        <p:nvSpPr>
          <p:cNvPr id="32" name="Text 26"/>
          <p:cNvSpPr/>
          <p:nvPr/>
        </p:nvSpPr>
        <p:spPr>
          <a:xfrm>
            <a:off x="5047478" y="2185988"/>
            <a:ext cx="121011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"gato desceu do telhado"</a:t>
            </a:r>
            <a:endParaRPr lang="en-US" sz="788" dirty="0"/>
          </a:p>
        </p:txBody>
      </p:sp>
      <p:sp>
        <p:nvSpPr>
          <p:cNvPr id="33" name="Text 27"/>
          <p:cNvSpPr/>
          <p:nvPr/>
        </p:nvSpPr>
        <p:spPr>
          <a:xfrm>
            <a:off x="4886325" y="2357438"/>
            <a:ext cx="23259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D3:</a:t>
            </a:r>
            <a:endParaRPr lang="en-US" sz="788" dirty="0"/>
          </a:p>
        </p:txBody>
      </p:sp>
      <p:sp>
        <p:nvSpPr>
          <p:cNvPr id="34" name="Text 28"/>
          <p:cNvSpPr/>
          <p:nvPr/>
        </p:nvSpPr>
        <p:spPr>
          <a:xfrm>
            <a:off x="5047478" y="2357438"/>
            <a:ext cx="127652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"cachorro subiu na árvore"</a:t>
            </a:r>
            <a:endParaRPr lang="en-US" sz="788" dirty="0"/>
          </a:p>
        </p:txBody>
      </p:sp>
      <p:sp>
        <p:nvSpPr>
          <p:cNvPr id="35" name="Shape 29"/>
          <p:cNvSpPr/>
          <p:nvPr/>
        </p:nvSpPr>
        <p:spPr>
          <a:xfrm>
            <a:off x="4800600" y="2657475"/>
            <a:ext cx="3800475" cy="5715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6" name="Text 30"/>
          <p:cNvSpPr/>
          <p:nvPr/>
        </p:nvSpPr>
        <p:spPr>
          <a:xfrm>
            <a:off x="4886325" y="2743200"/>
            <a:ext cx="37004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Vocabulário:</a:t>
            </a:r>
            <a:endParaRPr lang="en-US" sz="900" dirty="0"/>
          </a:p>
        </p:txBody>
      </p:sp>
      <p:sp>
        <p:nvSpPr>
          <p:cNvPr id="37" name="Shape 31"/>
          <p:cNvSpPr/>
          <p:nvPr/>
        </p:nvSpPr>
        <p:spPr>
          <a:xfrm>
            <a:off x="4886325" y="2971800"/>
            <a:ext cx="281146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38" name="Text 32"/>
          <p:cNvSpPr/>
          <p:nvPr/>
        </p:nvSpPr>
        <p:spPr>
          <a:xfrm>
            <a:off x="4886325" y="2971800"/>
            <a:ext cx="352583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gato</a:t>
            </a:r>
            <a:endParaRPr lang="en-US" sz="675" dirty="0"/>
          </a:p>
        </p:txBody>
      </p:sp>
      <p:sp>
        <p:nvSpPr>
          <p:cNvPr id="39" name="Shape 33"/>
          <p:cNvSpPr/>
          <p:nvPr/>
        </p:nvSpPr>
        <p:spPr>
          <a:xfrm>
            <a:off x="5196046" y="2971800"/>
            <a:ext cx="319236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40" name="Text 34"/>
          <p:cNvSpPr/>
          <p:nvPr/>
        </p:nvSpPr>
        <p:spPr>
          <a:xfrm>
            <a:off x="5196046" y="2971800"/>
            <a:ext cx="39067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subiu</a:t>
            </a:r>
            <a:endParaRPr lang="en-US" sz="675" dirty="0"/>
          </a:p>
        </p:txBody>
      </p:sp>
      <p:sp>
        <p:nvSpPr>
          <p:cNvPr id="41" name="Shape 35"/>
          <p:cNvSpPr/>
          <p:nvPr/>
        </p:nvSpPr>
        <p:spPr>
          <a:xfrm>
            <a:off x="5543857" y="2971800"/>
            <a:ext cx="209652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42" name="Text 36"/>
          <p:cNvSpPr/>
          <p:nvPr/>
        </p:nvSpPr>
        <p:spPr>
          <a:xfrm>
            <a:off x="5543857" y="2971800"/>
            <a:ext cx="281090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</a:t>
            </a:r>
            <a:endParaRPr lang="en-US" sz="675" dirty="0"/>
          </a:p>
        </p:txBody>
      </p:sp>
      <p:sp>
        <p:nvSpPr>
          <p:cNvPr id="43" name="Shape 37"/>
          <p:cNvSpPr/>
          <p:nvPr/>
        </p:nvSpPr>
        <p:spPr>
          <a:xfrm>
            <a:off x="5782084" y="2971800"/>
            <a:ext cx="395557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44" name="Text 38"/>
          <p:cNvSpPr/>
          <p:nvPr/>
        </p:nvSpPr>
        <p:spPr>
          <a:xfrm>
            <a:off x="5782084" y="2971800"/>
            <a:ext cx="466995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telhado</a:t>
            </a:r>
            <a:endParaRPr lang="en-US" sz="675" dirty="0"/>
          </a:p>
        </p:txBody>
      </p:sp>
      <p:sp>
        <p:nvSpPr>
          <p:cNvPr id="45" name="Shape 39"/>
          <p:cNvSpPr/>
          <p:nvPr/>
        </p:nvSpPr>
        <p:spPr>
          <a:xfrm>
            <a:off x="6206217" y="2971800"/>
            <a:ext cx="390730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46" name="Text 40"/>
          <p:cNvSpPr/>
          <p:nvPr/>
        </p:nvSpPr>
        <p:spPr>
          <a:xfrm>
            <a:off x="6206217" y="2971800"/>
            <a:ext cx="462167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desceu</a:t>
            </a:r>
            <a:endParaRPr lang="en-US" sz="675" dirty="0"/>
          </a:p>
        </p:txBody>
      </p:sp>
      <p:sp>
        <p:nvSpPr>
          <p:cNvPr id="47" name="Shape 41"/>
          <p:cNvSpPr/>
          <p:nvPr/>
        </p:nvSpPr>
        <p:spPr>
          <a:xfrm>
            <a:off x="6625521" y="2971800"/>
            <a:ext cx="209652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48" name="Text 42"/>
          <p:cNvSpPr/>
          <p:nvPr/>
        </p:nvSpPr>
        <p:spPr>
          <a:xfrm>
            <a:off x="6625521" y="2971800"/>
            <a:ext cx="281090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</a:t>
            </a:r>
            <a:endParaRPr lang="en-US" sz="675" dirty="0"/>
          </a:p>
        </p:txBody>
      </p:sp>
      <p:sp>
        <p:nvSpPr>
          <p:cNvPr id="49" name="Shape 43"/>
          <p:cNvSpPr/>
          <p:nvPr/>
        </p:nvSpPr>
        <p:spPr>
          <a:xfrm>
            <a:off x="6863748" y="2971800"/>
            <a:ext cx="447824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50" name="Text 44"/>
          <p:cNvSpPr/>
          <p:nvPr/>
        </p:nvSpPr>
        <p:spPr>
          <a:xfrm>
            <a:off x="6863748" y="2971800"/>
            <a:ext cx="51926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cachorro</a:t>
            </a:r>
            <a:endParaRPr lang="en-US" sz="675" dirty="0"/>
          </a:p>
        </p:txBody>
      </p:sp>
      <p:sp>
        <p:nvSpPr>
          <p:cNvPr id="51" name="Shape 45"/>
          <p:cNvSpPr/>
          <p:nvPr/>
        </p:nvSpPr>
        <p:spPr>
          <a:xfrm>
            <a:off x="7340147" y="2971800"/>
            <a:ext cx="209652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52" name="Text 46"/>
          <p:cNvSpPr/>
          <p:nvPr/>
        </p:nvSpPr>
        <p:spPr>
          <a:xfrm>
            <a:off x="7340147" y="2971800"/>
            <a:ext cx="281090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</a:t>
            </a:r>
            <a:endParaRPr lang="en-US" sz="675" dirty="0"/>
          </a:p>
        </p:txBody>
      </p:sp>
      <p:sp>
        <p:nvSpPr>
          <p:cNvPr id="53" name="Shape 47"/>
          <p:cNvSpPr/>
          <p:nvPr/>
        </p:nvSpPr>
        <p:spPr>
          <a:xfrm>
            <a:off x="7578375" y="2971800"/>
            <a:ext cx="357299" cy="171450"/>
          </a:xfrm>
          <a:prstGeom prst="rect">
            <a:avLst/>
          </a:prstGeom>
          <a:solidFill>
            <a:srgbClr val="A7F3D0"/>
          </a:solidFill>
          <a:ln/>
        </p:spPr>
      </p:sp>
      <p:sp>
        <p:nvSpPr>
          <p:cNvPr id="54" name="Text 48"/>
          <p:cNvSpPr/>
          <p:nvPr/>
        </p:nvSpPr>
        <p:spPr>
          <a:xfrm>
            <a:off x="7578375" y="2971800"/>
            <a:ext cx="428737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árvore</a:t>
            </a:r>
            <a:endParaRPr lang="en-US" sz="675" dirty="0"/>
          </a:p>
        </p:txBody>
      </p:sp>
      <p:sp>
        <p:nvSpPr>
          <p:cNvPr id="55" name="Shape 49"/>
          <p:cNvSpPr/>
          <p:nvPr/>
        </p:nvSpPr>
        <p:spPr>
          <a:xfrm>
            <a:off x="400050" y="3543300"/>
            <a:ext cx="8343900" cy="177879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830" y="3714750"/>
            <a:ext cx="142875" cy="142875"/>
          </a:xfrm>
          <a:prstGeom prst="rect">
            <a:avLst/>
          </a:prstGeom>
        </p:spPr>
      </p:pic>
      <p:sp>
        <p:nvSpPr>
          <p:cNvPr id="57" name="Text 50"/>
          <p:cNvSpPr/>
          <p:nvPr/>
        </p:nvSpPr>
        <p:spPr>
          <a:xfrm>
            <a:off x="3974855" y="3686175"/>
            <a:ext cx="146572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Matriz Bag-of-Words</a:t>
            </a:r>
            <a:endParaRPr lang="en-US" sz="1125" dirty="0"/>
          </a:p>
        </p:txBody>
      </p:sp>
      <p:sp>
        <p:nvSpPr>
          <p:cNvPr id="58" name="Shape 51"/>
          <p:cNvSpPr/>
          <p:nvPr/>
        </p:nvSpPr>
        <p:spPr>
          <a:xfrm>
            <a:off x="546497" y="4004072"/>
            <a:ext cx="1225879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59" name="Text 52"/>
          <p:cNvSpPr/>
          <p:nvPr/>
        </p:nvSpPr>
        <p:spPr>
          <a:xfrm>
            <a:off x="546497" y="4004072"/>
            <a:ext cx="1297316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Documento</a:t>
            </a:r>
            <a:endParaRPr lang="en-US" sz="675" dirty="0"/>
          </a:p>
        </p:txBody>
      </p:sp>
      <p:sp>
        <p:nvSpPr>
          <p:cNvPr id="60" name="Shape 53"/>
          <p:cNvSpPr/>
          <p:nvPr/>
        </p:nvSpPr>
        <p:spPr>
          <a:xfrm>
            <a:off x="1766013" y="4004072"/>
            <a:ext cx="687000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61" name="Text 54"/>
          <p:cNvSpPr/>
          <p:nvPr/>
        </p:nvSpPr>
        <p:spPr>
          <a:xfrm>
            <a:off x="1766013" y="4004072"/>
            <a:ext cx="758437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gato</a:t>
            </a:r>
            <a:endParaRPr lang="en-US" sz="675" dirty="0"/>
          </a:p>
        </p:txBody>
      </p:sp>
      <p:sp>
        <p:nvSpPr>
          <p:cNvPr id="62" name="Shape 55"/>
          <p:cNvSpPr/>
          <p:nvPr/>
        </p:nvSpPr>
        <p:spPr>
          <a:xfrm>
            <a:off x="2441572" y="4004072"/>
            <a:ext cx="796556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63" name="Text 56"/>
          <p:cNvSpPr/>
          <p:nvPr/>
        </p:nvSpPr>
        <p:spPr>
          <a:xfrm>
            <a:off x="2441572" y="4004072"/>
            <a:ext cx="867994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subiu</a:t>
            </a:r>
            <a:endParaRPr lang="en-US" sz="675" dirty="0"/>
          </a:p>
        </p:txBody>
      </p:sp>
      <p:sp>
        <p:nvSpPr>
          <p:cNvPr id="64" name="Shape 57"/>
          <p:cNvSpPr/>
          <p:nvPr/>
        </p:nvSpPr>
        <p:spPr>
          <a:xfrm>
            <a:off x="3228082" y="4004072"/>
            <a:ext cx="472799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65" name="Text 58"/>
          <p:cNvSpPr/>
          <p:nvPr/>
        </p:nvSpPr>
        <p:spPr>
          <a:xfrm>
            <a:off x="3228082" y="4004072"/>
            <a:ext cx="544237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no</a:t>
            </a:r>
            <a:endParaRPr lang="en-US" sz="675" dirty="0"/>
          </a:p>
        </p:txBody>
      </p:sp>
      <p:sp>
        <p:nvSpPr>
          <p:cNvPr id="66" name="Shape 59"/>
          <p:cNvSpPr/>
          <p:nvPr/>
        </p:nvSpPr>
        <p:spPr>
          <a:xfrm>
            <a:off x="3691700" y="4004072"/>
            <a:ext cx="1016729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67" name="Text 60"/>
          <p:cNvSpPr/>
          <p:nvPr/>
        </p:nvSpPr>
        <p:spPr>
          <a:xfrm>
            <a:off x="3691700" y="4004072"/>
            <a:ext cx="1088166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telhado</a:t>
            </a:r>
            <a:endParaRPr lang="en-US" sz="675" dirty="0"/>
          </a:p>
        </p:txBody>
      </p:sp>
      <p:sp>
        <p:nvSpPr>
          <p:cNvPr id="68" name="Shape 61"/>
          <p:cNvSpPr/>
          <p:nvPr/>
        </p:nvSpPr>
        <p:spPr>
          <a:xfrm>
            <a:off x="4701146" y="4004072"/>
            <a:ext cx="909824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69" name="Text 62"/>
          <p:cNvSpPr/>
          <p:nvPr/>
        </p:nvSpPr>
        <p:spPr>
          <a:xfrm>
            <a:off x="4701146" y="4004072"/>
            <a:ext cx="981261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desceu</a:t>
            </a:r>
            <a:endParaRPr lang="en-US" sz="675" dirty="0"/>
          </a:p>
        </p:txBody>
      </p:sp>
      <p:sp>
        <p:nvSpPr>
          <p:cNvPr id="70" name="Shape 63"/>
          <p:cNvSpPr/>
          <p:nvPr/>
        </p:nvSpPr>
        <p:spPr>
          <a:xfrm>
            <a:off x="5605332" y="4004072"/>
            <a:ext cx="475450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71" name="Text 64"/>
          <p:cNvSpPr/>
          <p:nvPr/>
        </p:nvSpPr>
        <p:spPr>
          <a:xfrm>
            <a:off x="5605332" y="4004072"/>
            <a:ext cx="54688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do</a:t>
            </a:r>
            <a:endParaRPr lang="en-US" sz="675" dirty="0"/>
          </a:p>
        </p:txBody>
      </p:sp>
      <p:sp>
        <p:nvSpPr>
          <p:cNvPr id="72" name="Shape 65"/>
          <p:cNvSpPr/>
          <p:nvPr/>
        </p:nvSpPr>
        <p:spPr>
          <a:xfrm>
            <a:off x="6076094" y="4004072"/>
            <a:ext cx="1131670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73" name="Text 66"/>
          <p:cNvSpPr/>
          <p:nvPr/>
        </p:nvSpPr>
        <p:spPr>
          <a:xfrm>
            <a:off x="6076094" y="4004072"/>
            <a:ext cx="120310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cachorro</a:t>
            </a:r>
            <a:endParaRPr lang="en-US" sz="675" dirty="0"/>
          </a:p>
        </p:txBody>
      </p:sp>
      <p:sp>
        <p:nvSpPr>
          <p:cNvPr id="74" name="Shape 67"/>
          <p:cNvSpPr/>
          <p:nvPr/>
        </p:nvSpPr>
        <p:spPr>
          <a:xfrm>
            <a:off x="7205086" y="4004072"/>
            <a:ext cx="477264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75" name="Text 68"/>
          <p:cNvSpPr/>
          <p:nvPr/>
        </p:nvSpPr>
        <p:spPr>
          <a:xfrm>
            <a:off x="7205086" y="4004072"/>
            <a:ext cx="548701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na</a:t>
            </a:r>
            <a:endParaRPr lang="en-US" sz="675" dirty="0"/>
          </a:p>
        </p:txBody>
      </p:sp>
      <p:sp>
        <p:nvSpPr>
          <p:cNvPr id="76" name="Shape 69"/>
          <p:cNvSpPr/>
          <p:nvPr/>
        </p:nvSpPr>
        <p:spPr>
          <a:xfrm>
            <a:off x="7680620" y="4004072"/>
            <a:ext cx="916884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77" name="Text 70"/>
          <p:cNvSpPr/>
          <p:nvPr/>
        </p:nvSpPr>
        <p:spPr>
          <a:xfrm>
            <a:off x="7680620" y="4004072"/>
            <a:ext cx="988321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árvore</a:t>
            </a:r>
            <a:endParaRPr lang="en-US" sz="675" dirty="0"/>
          </a:p>
        </p:txBody>
      </p:sp>
      <p:sp>
        <p:nvSpPr>
          <p:cNvPr id="78" name="Shape 71"/>
          <p:cNvSpPr/>
          <p:nvPr/>
        </p:nvSpPr>
        <p:spPr>
          <a:xfrm>
            <a:off x="546497" y="4232672"/>
            <a:ext cx="1233860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79" name="Text 72"/>
          <p:cNvSpPr/>
          <p:nvPr/>
        </p:nvSpPr>
        <p:spPr>
          <a:xfrm>
            <a:off x="546497" y="4232672"/>
            <a:ext cx="1305297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D1</a:t>
            </a:r>
            <a:endParaRPr lang="en-US" sz="675" dirty="0"/>
          </a:p>
        </p:txBody>
      </p:sp>
      <p:sp>
        <p:nvSpPr>
          <p:cNvPr id="80" name="Shape 73"/>
          <p:cNvSpPr/>
          <p:nvPr/>
        </p:nvSpPr>
        <p:spPr>
          <a:xfrm>
            <a:off x="1780356" y="4232672"/>
            <a:ext cx="684126" cy="235744"/>
          </a:xfrm>
          <a:prstGeom prst="rect">
            <a:avLst/>
          </a:prstGeom>
          <a:solidFill>
            <a:srgbClr val="EFF6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81" name="Text 74"/>
          <p:cNvSpPr/>
          <p:nvPr/>
        </p:nvSpPr>
        <p:spPr>
          <a:xfrm>
            <a:off x="1780356" y="4232672"/>
            <a:ext cx="755563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82" name="Shape 75"/>
          <p:cNvSpPr/>
          <p:nvPr/>
        </p:nvSpPr>
        <p:spPr>
          <a:xfrm>
            <a:off x="2464482" y="4232672"/>
            <a:ext cx="794128" cy="235744"/>
          </a:xfrm>
          <a:prstGeom prst="rect">
            <a:avLst/>
          </a:prstGeom>
          <a:solidFill>
            <a:srgbClr val="EFF6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83" name="Text 76"/>
          <p:cNvSpPr/>
          <p:nvPr/>
        </p:nvSpPr>
        <p:spPr>
          <a:xfrm>
            <a:off x="2464482" y="4232672"/>
            <a:ext cx="865566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84" name="Shape 77"/>
          <p:cNvSpPr/>
          <p:nvPr/>
        </p:nvSpPr>
        <p:spPr>
          <a:xfrm>
            <a:off x="3258610" y="4232672"/>
            <a:ext cx="464260" cy="235744"/>
          </a:xfrm>
          <a:prstGeom prst="rect">
            <a:avLst/>
          </a:prstGeom>
          <a:solidFill>
            <a:srgbClr val="EFF6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85" name="Text 78"/>
          <p:cNvSpPr/>
          <p:nvPr/>
        </p:nvSpPr>
        <p:spPr>
          <a:xfrm>
            <a:off x="3258610" y="4232672"/>
            <a:ext cx="53569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86" name="Shape 79"/>
          <p:cNvSpPr/>
          <p:nvPr/>
        </p:nvSpPr>
        <p:spPr>
          <a:xfrm>
            <a:off x="3722870" y="4232672"/>
            <a:ext cx="1013994" cy="235744"/>
          </a:xfrm>
          <a:prstGeom prst="rect">
            <a:avLst/>
          </a:prstGeom>
          <a:solidFill>
            <a:srgbClr val="EFF6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87" name="Text 80"/>
          <p:cNvSpPr/>
          <p:nvPr/>
        </p:nvSpPr>
        <p:spPr>
          <a:xfrm>
            <a:off x="3722870" y="4232672"/>
            <a:ext cx="1085431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88" name="Text 81"/>
          <p:cNvSpPr/>
          <p:nvPr/>
        </p:nvSpPr>
        <p:spPr>
          <a:xfrm>
            <a:off x="4736864" y="4232672"/>
            <a:ext cx="975485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89" name="Text 82"/>
          <p:cNvSpPr/>
          <p:nvPr/>
        </p:nvSpPr>
        <p:spPr>
          <a:xfrm>
            <a:off x="5640911" y="4232672"/>
            <a:ext cx="53569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90" name="Text 83"/>
          <p:cNvSpPr/>
          <p:nvPr/>
        </p:nvSpPr>
        <p:spPr>
          <a:xfrm>
            <a:off x="6105172" y="4232672"/>
            <a:ext cx="1195350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91" name="Text 84"/>
          <p:cNvSpPr/>
          <p:nvPr/>
        </p:nvSpPr>
        <p:spPr>
          <a:xfrm>
            <a:off x="7229084" y="4232672"/>
            <a:ext cx="53569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92" name="Text 85"/>
          <p:cNvSpPr/>
          <p:nvPr/>
        </p:nvSpPr>
        <p:spPr>
          <a:xfrm>
            <a:off x="7693344" y="4232672"/>
            <a:ext cx="975596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93" name="Shape 86"/>
          <p:cNvSpPr/>
          <p:nvPr/>
        </p:nvSpPr>
        <p:spPr>
          <a:xfrm>
            <a:off x="546497" y="4468416"/>
            <a:ext cx="1233860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94" name="Text 87"/>
          <p:cNvSpPr/>
          <p:nvPr/>
        </p:nvSpPr>
        <p:spPr>
          <a:xfrm>
            <a:off x="546497" y="4468416"/>
            <a:ext cx="1305297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D2</a:t>
            </a:r>
            <a:endParaRPr lang="en-US" sz="675" dirty="0"/>
          </a:p>
        </p:txBody>
      </p:sp>
      <p:sp>
        <p:nvSpPr>
          <p:cNvPr id="95" name="Shape 88"/>
          <p:cNvSpPr/>
          <p:nvPr/>
        </p:nvSpPr>
        <p:spPr>
          <a:xfrm>
            <a:off x="1780356" y="4468416"/>
            <a:ext cx="684126" cy="235744"/>
          </a:xfrm>
          <a:prstGeom prst="rect">
            <a:avLst/>
          </a:prstGeom>
          <a:solidFill>
            <a:srgbClr val="ECFDF5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96" name="Text 89"/>
          <p:cNvSpPr/>
          <p:nvPr/>
        </p:nvSpPr>
        <p:spPr>
          <a:xfrm>
            <a:off x="1780356" y="4468416"/>
            <a:ext cx="755563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97" name="Text 90"/>
          <p:cNvSpPr/>
          <p:nvPr/>
        </p:nvSpPr>
        <p:spPr>
          <a:xfrm>
            <a:off x="2464482" y="4468416"/>
            <a:ext cx="865566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98" name="Text 91"/>
          <p:cNvSpPr/>
          <p:nvPr/>
        </p:nvSpPr>
        <p:spPr>
          <a:xfrm>
            <a:off x="3258610" y="4468416"/>
            <a:ext cx="53569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99" name="Shape 92"/>
          <p:cNvSpPr/>
          <p:nvPr/>
        </p:nvSpPr>
        <p:spPr>
          <a:xfrm>
            <a:off x="3722870" y="4468416"/>
            <a:ext cx="1013994" cy="235744"/>
          </a:xfrm>
          <a:prstGeom prst="rect">
            <a:avLst/>
          </a:prstGeom>
          <a:solidFill>
            <a:srgbClr val="ECFDF5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00" name="Text 93"/>
          <p:cNvSpPr/>
          <p:nvPr/>
        </p:nvSpPr>
        <p:spPr>
          <a:xfrm>
            <a:off x="3722870" y="4468416"/>
            <a:ext cx="1085431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101" name="Shape 94"/>
          <p:cNvSpPr/>
          <p:nvPr/>
        </p:nvSpPr>
        <p:spPr>
          <a:xfrm>
            <a:off x="4736864" y="4468416"/>
            <a:ext cx="904047" cy="235744"/>
          </a:xfrm>
          <a:prstGeom prst="rect">
            <a:avLst/>
          </a:prstGeom>
          <a:solidFill>
            <a:srgbClr val="ECFDF5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02" name="Text 95"/>
          <p:cNvSpPr/>
          <p:nvPr/>
        </p:nvSpPr>
        <p:spPr>
          <a:xfrm>
            <a:off x="4736864" y="4468416"/>
            <a:ext cx="975485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103" name="Shape 96"/>
          <p:cNvSpPr/>
          <p:nvPr/>
        </p:nvSpPr>
        <p:spPr>
          <a:xfrm>
            <a:off x="5640911" y="4468416"/>
            <a:ext cx="464260" cy="235744"/>
          </a:xfrm>
          <a:prstGeom prst="rect">
            <a:avLst/>
          </a:prstGeom>
          <a:solidFill>
            <a:srgbClr val="ECFDF5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04" name="Text 97"/>
          <p:cNvSpPr/>
          <p:nvPr/>
        </p:nvSpPr>
        <p:spPr>
          <a:xfrm>
            <a:off x="5640911" y="4468416"/>
            <a:ext cx="53569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105" name="Text 98"/>
          <p:cNvSpPr/>
          <p:nvPr/>
        </p:nvSpPr>
        <p:spPr>
          <a:xfrm>
            <a:off x="6105172" y="4468416"/>
            <a:ext cx="1195350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106" name="Text 99"/>
          <p:cNvSpPr/>
          <p:nvPr/>
        </p:nvSpPr>
        <p:spPr>
          <a:xfrm>
            <a:off x="7229084" y="4468416"/>
            <a:ext cx="53569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107" name="Text 100"/>
          <p:cNvSpPr/>
          <p:nvPr/>
        </p:nvSpPr>
        <p:spPr>
          <a:xfrm>
            <a:off x="7693344" y="4468416"/>
            <a:ext cx="975596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108" name="Shape 101"/>
          <p:cNvSpPr/>
          <p:nvPr/>
        </p:nvSpPr>
        <p:spPr>
          <a:xfrm>
            <a:off x="546497" y="4704159"/>
            <a:ext cx="1233860" cy="235744"/>
          </a:xfrm>
          <a:prstGeom prst="rect">
            <a:avLst/>
          </a:prstGeom>
          <a:solidFill>
            <a:srgbClr val="F3F4F6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09" name="Text 102"/>
          <p:cNvSpPr/>
          <p:nvPr/>
        </p:nvSpPr>
        <p:spPr>
          <a:xfrm>
            <a:off x="546497" y="4704159"/>
            <a:ext cx="1305297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D3</a:t>
            </a:r>
            <a:endParaRPr lang="en-US" sz="675" dirty="0"/>
          </a:p>
        </p:txBody>
      </p:sp>
      <p:sp>
        <p:nvSpPr>
          <p:cNvPr id="110" name="Text 103"/>
          <p:cNvSpPr/>
          <p:nvPr/>
        </p:nvSpPr>
        <p:spPr>
          <a:xfrm>
            <a:off x="1777343" y="4704159"/>
            <a:ext cx="755870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111" name="Shape 104"/>
          <p:cNvSpPr/>
          <p:nvPr/>
        </p:nvSpPr>
        <p:spPr>
          <a:xfrm>
            <a:off x="2461775" y="4704159"/>
            <a:ext cx="794463" cy="235744"/>
          </a:xfrm>
          <a:prstGeom prst="rect">
            <a:avLst/>
          </a:prstGeom>
          <a:solidFill>
            <a:srgbClr val="FFFBEB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12" name="Text 105"/>
          <p:cNvSpPr/>
          <p:nvPr/>
        </p:nvSpPr>
        <p:spPr>
          <a:xfrm>
            <a:off x="2461775" y="4704159"/>
            <a:ext cx="865901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113" name="Text 106"/>
          <p:cNvSpPr/>
          <p:nvPr/>
        </p:nvSpPr>
        <p:spPr>
          <a:xfrm>
            <a:off x="3256238" y="4704159"/>
            <a:ext cx="535893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114" name="Text 107"/>
          <p:cNvSpPr/>
          <p:nvPr/>
        </p:nvSpPr>
        <p:spPr>
          <a:xfrm>
            <a:off x="3720694" y="4704159"/>
            <a:ext cx="1085878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115" name="Text 108"/>
          <p:cNvSpPr/>
          <p:nvPr/>
        </p:nvSpPr>
        <p:spPr>
          <a:xfrm>
            <a:off x="4735134" y="4704159"/>
            <a:ext cx="975903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116" name="Text 109"/>
          <p:cNvSpPr/>
          <p:nvPr/>
        </p:nvSpPr>
        <p:spPr>
          <a:xfrm>
            <a:off x="5639600" y="4704159"/>
            <a:ext cx="535893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0</a:t>
            </a:r>
            <a:endParaRPr lang="en-US" sz="675" dirty="0"/>
          </a:p>
        </p:txBody>
      </p:sp>
      <p:sp>
        <p:nvSpPr>
          <p:cNvPr id="117" name="Shape 110"/>
          <p:cNvSpPr/>
          <p:nvPr/>
        </p:nvSpPr>
        <p:spPr>
          <a:xfrm>
            <a:off x="6104055" y="4704159"/>
            <a:ext cx="1124415" cy="235744"/>
          </a:xfrm>
          <a:prstGeom prst="rect">
            <a:avLst/>
          </a:prstGeom>
          <a:solidFill>
            <a:srgbClr val="FFFBEB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18" name="Text 111"/>
          <p:cNvSpPr/>
          <p:nvPr/>
        </p:nvSpPr>
        <p:spPr>
          <a:xfrm>
            <a:off x="6104055" y="4704159"/>
            <a:ext cx="1195853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119" name="Shape 112"/>
          <p:cNvSpPr/>
          <p:nvPr/>
        </p:nvSpPr>
        <p:spPr>
          <a:xfrm>
            <a:off x="7228470" y="4704159"/>
            <a:ext cx="464455" cy="235744"/>
          </a:xfrm>
          <a:prstGeom prst="rect">
            <a:avLst/>
          </a:prstGeom>
          <a:solidFill>
            <a:srgbClr val="FFFBEB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20" name="Text 113"/>
          <p:cNvSpPr/>
          <p:nvPr/>
        </p:nvSpPr>
        <p:spPr>
          <a:xfrm>
            <a:off x="7228470" y="4704159"/>
            <a:ext cx="535893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121" name="Shape 114"/>
          <p:cNvSpPr/>
          <p:nvPr/>
        </p:nvSpPr>
        <p:spPr>
          <a:xfrm>
            <a:off x="7692926" y="4704159"/>
            <a:ext cx="904577" cy="235744"/>
          </a:xfrm>
          <a:prstGeom prst="rect">
            <a:avLst/>
          </a:prstGeom>
          <a:solidFill>
            <a:srgbClr val="FFFBEB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22" name="Text 115"/>
          <p:cNvSpPr/>
          <p:nvPr/>
        </p:nvSpPr>
        <p:spPr>
          <a:xfrm>
            <a:off x="7692926" y="4704159"/>
            <a:ext cx="976015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1</a:t>
            </a:r>
            <a:endParaRPr lang="en-US" sz="675" dirty="0"/>
          </a:p>
        </p:txBody>
      </p:sp>
      <p:sp>
        <p:nvSpPr>
          <p:cNvPr id="123" name="Text 116"/>
          <p:cNvSpPr/>
          <p:nvPr/>
        </p:nvSpPr>
        <p:spPr>
          <a:xfrm>
            <a:off x="542925" y="5029200"/>
            <a:ext cx="81295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 linha representa um documento, cada coluna uma palavra do vocabulário</a:t>
            </a:r>
            <a:endParaRPr lang="en-US" sz="788" dirty="0"/>
          </a:p>
        </p:txBody>
      </p:sp>
      <p:sp>
        <p:nvSpPr>
          <p:cNvPr id="124" name="Shape 117"/>
          <p:cNvSpPr/>
          <p:nvPr/>
        </p:nvSpPr>
        <p:spPr>
          <a:xfrm>
            <a:off x="400050" y="5486400"/>
            <a:ext cx="4086225" cy="2828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" y="5664994"/>
            <a:ext cx="160734" cy="128588"/>
          </a:xfrm>
          <a:prstGeom prst="rect">
            <a:avLst/>
          </a:prstGeom>
        </p:spPr>
      </p:pic>
      <p:sp>
        <p:nvSpPr>
          <p:cNvPr id="126" name="Text 118"/>
          <p:cNvSpPr/>
          <p:nvPr/>
        </p:nvSpPr>
        <p:spPr>
          <a:xfrm>
            <a:off x="760809" y="5629275"/>
            <a:ext cx="170063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Implementação em Python</a:t>
            </a:r>
            <a:endParaRPr lang="en-US" sz="1013" dirty="0"/>
          </a:p>
        </p:txBody>
      </p:sp>
      <p:sp>
        <p:nvSpPr>
          <p:cNvPr id="127" name="Shape 119"/>
          <p:cNvSpPr/>
          <p:nvPr/>
        </p:nvSpPr>
        <p:spPr>
          <a:xfrm>
            <a:off x="542925" y="5943600"/>
            <a:ext cx="3800475" cy="22288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128" name="Text 120"/>
          <p:cNvSpPr/>
          <p:nvPr/>
        </p:nvSpPr>
        <p:spPr>
          <a:xfrm>
            <a:off x="628650" y="60293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129" name="Text 121"/>
          <p:cNvSpPr/>
          <p:nvPr/>
        </p:nvSpPr>
        <p:spPr>
          <a:xfrm>
            <a:off x="628650" y="6152555"/>
            <a:ext cx="166619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sklearn.feature_extraction.text</a:t>
            </a:r>
            <a:endParaRPr lang="en-US" sz="675" dirty="0"/>
          </a:p>
        </p:txBody>
      </p:sp>
      <p:sp>
        <p:nvSpPr>
          <p:cNvPr id="130" name="Text 122"/>
          <p:cNvSpPr/>
          <p:nvPr/>
        </p:nvSpPr>
        <p:spPr>
          <a:xfrm>
            <a:off x="628650" y="62579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131" name="Text 123"/>
          <p:cNvSpPr/>
          <p:nvPr/>
        </p:nvSpPr>
        <p:spPr>
          <a:xfrm>
            <a:off x="628650" y="6381155"/>
            <a:ext cx="84310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CountVectorizer</a:t>
            </a:r>
            <a:endParaRPr lang="en-US" sz="675" dirty="0"/>
          </a:p>
        </p:txBody>
      </p:sp>
      <p:sp>
        <p:nvSpPr>
          <p:cNvPr id="132" name="Text 124"/>
          <p:cNvSpPr/>
          <p:nvPr/>
        </p:nvSpPr>
        <p:spPr>
          <a:xfrm>
            <a:off x="628650" y="66008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Documentos</a:t>
            </a:r>
            <a:endParaRPr lang="en-US" sz="675" dirty="0"/>
          </a:p>
        </p:txBody>
      </p:sp>
      <p:sp>
        <p:nvSpPr>
          <p:cNvPr id="133" name="Text 125"/>
          <p:cNvSpPr/>
          <p:nvPr/>
        </p:nvSpPr>
        <p:spPr>
          <a:xfrm>
            <a:off x="628650" y="6838355"/>
            <a:ext cx="48298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docs = [</a:t>
            </a:r>
            <a:endParaRPr lang="en-US" sz="675" dirty="0"/>
          </a:p>
        </p:txBody>
      </p:sp>
      <p:sp>
        <p:nvSpPr>
          <p:cNvPr id="134" name="Text 126"/>
          <p:cNvSpPr/>
          <p:nvPr/>
        </p:nvSpPr>
        <p:spPr>
          <a:xfrm>
            <a:off x="628650" y="6952655"/>
            <a:ext cx="27721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675" dirty="0"/>
          </a:p>
        </p:txBody>
      </p:sp>
      <p:sp>
        <p:nvSpPr>
          <p:cNvPr id="135" name="Text 127"/>
          <p:cNvSpPr/>
          <p:nvPr/>
        </p:nvSpPr>
        <p:spPr>
          <a:xfrm>
            <a:off x="834423" y="6952655"/>
            <a:ext cx="125464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"gato subiu no telhado"</a:t>
            </a:r>
            <a:endParaRPr lang="en-US" sz="675" dirty="0"/>
          </a:p>
        </p:txBody>
      </p:sp>
      <p:sp>
        <p:nvSpPr>
          <p:cNvPr id="136" name="Text 128"/>
          <p:cNvSpPr/>
          <p:nvPr/>
        </p:nvSpPr>
        <p:spPr>
          <a:xfrm>
            <a:off x="2017635" y="6952655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</a:t>
            </a:r>
            <a:endParaRPr lang="en-US" sz="675" dirty="0"/>
          </a:p>
        </p:txBody>
      </p:sp>
      <p:sp>
        <p:nvSpPr>
          <p:cNvPr id="137" name="Text 129"/>
          <p:cNvSpPr/>
          <p:nvPr/>
        </p:nvSpPr>
        <p:spPr>
          <a:xfrm>
            <a:off x="628650" y="7066955"/>
            <a:ext cx="27721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675" dirty="0"/>
          </a:p>
        </p:txBody>
      </p:sp>
      <p:sp>
        <p:nvSpPr>
          <p:cNvPr id="138" name="Text 130"/>
          <p:cNvSpPr/>
          <p:nvPr/>
        </p:nvSpPr>
        <p:spPr>
          <a:xfrm>
            <a:off x="834423" y="7066955"/>
            <a:ext cx="1306078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"gato desceu do telhado"</a:t>
            </a:r>
            <a:endParaRPr lang="en-US" sz="675" dirty="0"/>
          </a:p>
        </p:txBody>
      </p:sp>
      <p:sp>
        <p:nvSpPr>
          <p:cNvPr id="139" name="Text 131"/>
          <p:cNvSpPr/>
          <p:nvPr/>
        </p:nvSpPr>
        <p:spPr>
          <a:xfrm>
            <a:off x="2069064" y="7066955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</a:t>
            </a:r>
            <a:endParaRPr lang="en-US" sz="675" dirty="0"/>
          </a:p>
        </p:txBody>
      </p:sp>
      <p:sp>
        <p:nvSpPr>
          <p:cNvPr id="140" name="Text 132"/>
          <p:cNvSpPr/>
          <p:nvPr/>
        </p:nvSpPr>
        <p:spPr>
          <a:xfrm>
            <a:off x="628650" y="7181255"/>
            <a:ext cx="27721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675" dirty="0"/>
          </a:p>
        </p:txBody>
      </p:sp>
      <p:sp>
        <p:nvSpPr>
          <p:cNvPr id="141" name="Text 133"/>
          <p:cNvSpPr/>
          <p:nvPr/>
        </p:nvSpPr>
        <p:spPr>
          <a:xfrm>
            <a:off x="834423" y="7181255"/>
            <a:ext cx="1408965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"cachorro subiu na árvore"</a:t>
            </a:r>
            <a:endParaRPr lang="en-US" sz="675" dirty="0"/>
          </a:p>
        </p:txBody>
      </p:sp>
      <p:sp>
        <p:nvSpPr>
          <p:cNvPr id="142" name="Text 134"/>
          <p:cNvSpPr/>
          <p:nvPr/>
        </p:nvSpPr>
        <p:spPr>
          <a:xfrm>
            <a:off x="628650" y="7295555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]</a:t>
            </a:r>
            <a:endParaRPr lang="en-US" sz="675" dirty="0"/>
          </a:p>
        </p:txBody>
      </p:sp>
      <p:sp>
        <p:nvSpPr>
          <p:cNvPr id="143" name="Text 135"/>
          <p:cNvSpPr/>
          <p:nvPr/>
        </p:nvSpPr>
        <p:spPr>
          <a:xfrm>
            <a:off x="628650" y="75152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Criar BoW</a:t>
            </a:r>
            <a:endParaRPr lang="en-US" sz="675" dirty="0"/>
          </a:p>
        </p:txBody>
      </p:sp>
      <p:sp>
        <p:nvSpPr>
          <p:cNvPr id="144" name="Text 136"/>
          <p:cNvSpPr/>
          <p:nvPr/>
        </p:nvSpPr>
        <p:spPr>
          <a:xfrm>
            <a:off x="628650" y="7752755"/>
            <a:ext cx="1614739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vectorizer = CountVectorizer()</a:t>
            </a:r>
            <a:endParaRPr lang="en-US" sz="675" dirty="0"/>
          </a:p>
        </p:txBody>
      </p:sp>
      <p:sp>
        <p:nvSpPr>
          <p:cNvPr id="145" name="Text 137"/>
          <p:cNvSpPr/>
          <p:nvPr/>
        </p:nvSpPr>
        <p:spPr>
          <a:xfrm>
            <a:off x="628650" y="7867055"/>
            <a:ext cx="228351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bow_matrix = vectorizer.fit_transform(docs)</a:t>
            </a:r>
            <a:endParaRPr lang="en-US" sz="675" dirty="0"/>
          </a:p>
        </p:txBody>
      </p:sp>
      <p:sp>
        <p:nvSpPr>
          <p:cNvPr id="146" name="Text 138"/>
          <p:cNvSpPr/>
          <p:nvPr/>
        </p:nvSpPr>
        <p:spPr>
          <a:xfrm>
            <a:off x="628650" y="7981355"/>
            <a:ext cx="1460422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print(bow_matrix.toarray())</a:t>
            </a:r>
            <a:endParaRPr lang="en-US" sz="675" dirty="0"/>
          </a:p>
        </p:txBody>
      </p:sp>
      <p:sp>
        <p:nvSpPr>
          <p:cNvPr id="147" name="Shape 139"/>
          <p:cNvSpPr/>
          <p:nvPr/>
        </p:nvSpPr>
        <p:spPr>
          <a:xfrm>
            <a:off x="4657725" y="5486400"/>
            <a:ext cx="4086225" cy="2828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4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5664994"/>
            <a:ext cx="128588" cy="128588"/>
          </a:xfrm>
          <a:prstGeom prst="rect">
            <a:avLst/>
          </a:prstGeom>
        </p:spPr>
      </p:pic>
      <p:sp>
        <p:nvSpPr>
          <p:cNvPr id="149" name="Text 140"/>
          <p:cNvSpPr/>
          <p:nvPr/>
        </p:nvSpPr>
        <p:spPr>
          <a:xfrm>
            <a:off x="4986338" y="5629275"/>
            <a:ext cx="12645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Limitações do BoW</a:t>
            </a:r>
            <a:endParaRPr lang="en-US" sz="1013" dirty="0"/>
          </a:p>
        </p:txBody>
      </p:sp>
      <p:sp>
        <p:nvSpPr>
          <p:cNvPr id="150" name="Shape 141"/>
          <p:cNvSpPr/>
          <p:nvPr/>
        </p:nvSpPr>
        <p:spPr>
          <a:xfrm>
            <a:off x="4800600" y="5943600"/>
            <a:ext cx="3800475" cy="257175"/>
          </a:xfrm>
          <a:prstGeom prst="rect">
            <a:avLst/>
          </a:prstGeom>
          <a:solidFill>
            <a:srgbClr val="FEF2F2"/>
          </a:solidFill>
          <a:ln/>
        </p:spPr>
      </p:sp>
      <p:pic>
        <p:nvPicPr>
          <p:cNvPr id="15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0" y="6029325"/>
            <a:ext cx="62508" cy="100013"/>
          </a:xfrm>
          <a:prstGeom prst="rect">
            <a:avLst/>
          </a:prstGeom>
        </p:spPr>
      </p:pic>
      <p:sp>
        <p:nvSpPr>
          <p:cNvPr id="152" name="Text 142"/>
          <p:cNvSpPr/>
          <p:nvPr/>
        </p:nvSpPr>
        <p:spPr>
          <a:xfrm>
            <a:off x="4977408" y="6015038"/>
            <a:ext cx="87737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Perda de Ordem:</a:t>
            </a:r>
            <a:endParaRPr lang="en-US" sz="788" dirty="0"/>
          </a:p>
        </p:txBody>
      </p:sp>
      <p:sp>
        <p:nvSpPr>
          <p:cNvPr id="153" name="Text 143"/>
          <p:cNvSpPr/>
          <p:nvPr/>
        </p:nvSpPr>
        <p:spPr>
          <a:xfrm>
            <a:off x="5783340" y="6015038"/>
            <a:ext cx="178939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"João ama Maria" = "Maria ama João"</a:t>
            </a:r>
            <a:endParaRPr lang="en-US" sz="788" dirty="0"/>
          </a:p>
        </p:txBody>
      </p:sp>
      <p:pic>
        <p:nvPicPr>
          <p:cNvPr id="15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6372225"/>
            <a:ext cx="62508" cy="100013"/>
          </a:xfrm>
          <a:prstGeom prst="rect">
            <a:avLst/>
          </a:prstGeom>
        </p:spPr>
      </p:pic>
      <p:sp>
        <p:nvSpPr>
          <p:cNvPr id="155" name="Text 144"/>
          <p:cNvSpPr/>
          <p:nvPr/>
        </p:nvSpPr>
        <p:spPr>
          <a:xfrm>
            <a:off x="4977408" y="6357938"/>
            <a:ext cx="84410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 Semântica:</a:t>
            </a:r>
            <a:endParaRPr lang="en-US" sz="788" dirty="0"/>
          </a:p>
        </p:txBody>
      </p:sp>
      <p:sp>
        <p:nvSpPr>
          <p:cNvPr id="156" name="Text 145"/>
          <p:cNvSpPr/>
          <p:nvPr/>
        </p:nvSpPr>
        <p:spPr>
          <a:xfrm>
            <a:off x="5750077" y="6357938"/>
            <a:ext cx="173928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Não captura significado das palavras</a:t>
            </a:r>
            <a:endParaRPr lang="en-US" sz="788" dirty="0"/>
          </a:p>
        </p:txBody>
      </p:sp>
      <p:sp>
        <p:nvSpPr>
          <p:cNvPr id="157" name="Shape 146"/>
          <p:cNvSpPr/>
          <p:nvPr/>
        </p:nvSpPr>
        <p:spPr>
          <a:xfrm>
            <a:off x="4800600" y="6629400"/>
            <a:ext cx="3800475" cy="257175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15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750" y="6715125"/>
            <a:ext cx="62508" cy="100013"/>
          </a:xfrm>
          <a:prstGeom prst="rect">
            <a:avLst/>
          </a:prstGeom>
        </p:spPr>
      </p:pic>
      <p:sp>
        <p:nvSpPr>
          <p:cNvPr id="159" name="Text 147"/>
          <p:cNvSpPr/>
          <p:nvPr/>
        </p:nvSpPr>
        <p:spPr>
          <a:xfrm>
            <a:off x="4977408" y="6700838"/>
            <a:ext cx="117735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Alta Dimensionalidade:</a:t>
            </a:r>
            <a:endParaRPr lang="en-US" sz="788" dirty="0"/>
          </a:p>
        </p:txBody>
      </p:sp>
      <p:sp>
        <p:nvSpPr>
          <p:cNvPr id="160" name="Text 148"/>
          <p:cNvSpPr/>
          <p:nvPr/>
        </p:nvSpPr>
        <p:spPr>
          <a:xfrm>
            <a:off x="6083322" y="6700838"/>
            <a:ext cx="165045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Vocabulário pode ser muito grande</a:t>
            </a:r>
            <a:endParaRPr lang="en-US" sz="788" dirty="0"/>
          </a:p>
        </p:txBody>
      </p:sp>
      <p:sp>
        <p:nvSpPr>
          <p:cNvPr id="161" name="Shape 149"/>
          <p:cNvSpPr/>
          <p:nvPr/>
        </p:nvSpPr>
        <p:spPr>
          <a:xfrm>
            <a:off x="4800600" y="6972300"/>
            <a:ext cx="3800475" cy="257175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16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7058025"/>
            <a:ext cx="62508" cy="100013"/>
          </a:xfrm>
          <a:prstGeom prst="rect">
            <a:avLst/>
          </a:prstGeom>
        </p:spPr>
      </p:pic>
      <p:sp>
        <p:nvSpPr>
          <p:cNvPr id="163" name="Text 150"/>
          <p:cNvSpPr/>
          <p:nvPr/>
        </p:nvSpPr>
        <p:spPr>
          <a:xfrm>
            <a:off x="4977408" y="7043738"/>
            <a:ext cx="69955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Esparsidade:</a:t>
            </a:r>
            <a:endParaRPr lang="en-US" sz="788" dirty="0"/>
          </a:p>
        </p:txBody>
      </p:sp>
      <p:sp>
        <p:nvSpPr>
          <p:cNvPr id="164" name="Text 151"/>
          <p:cNvSpPr/>
          <p:nvPr/>
        </p:nvSpPr>
        <p:spPr>
          <a:xfrm>
            <a:off x="5605528" y="7043738"/>
            <a:ext cx="110521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Muitos zeros na matriz</a:t>
            </a:r>
            <a:endParaRPr lang="en-US" sz="788" dirty="0"/>
          </a:p>
        </p:txBody>
      </p:sp>
      <p:sp>
        <p:nvSpPr>
          <p:cNvPr id="165" name="Shape 152"/>
          <p:cNvSpPr/>
          <p:nvPr/>
        </p:nvSpPr>
        <p:spPr>
          <a:xfrm>
            <a:off x="400050" y="8486775"/>
            <a:ext cx="8343900" cy="971550"/>
          </a:xfrm>
          <a:prstGeom prst="rect">
            <a:avLst/>
          </a:prstGeom>
          <a:solidFill>
            <a:srgbClr val="ECFDF5"/>
          </a:solidFill>
          <a:ln w="99">
            <a:solidFill>
              <a:srgbClr val="A7F3D0"/>
            </a:solidFill>
            <a:prstDash val="solid"/>
          </a:ln>
        </p:spPr>
      </p:sp>
      <p:pic>
        <p:nvPicPr>
          <p:cNvPr id="166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9453" y="8636794"/>
            <a:ext cx="128588" cy="128588"/>
          </a:xfrm>
          <a:prstGeom prst="rect">
            <a:avLst/>
          </a:prstGeom>
        </p:spPr>
      </p:pic>
      <p:sp>
        <p:nvSpPr>
          <p:cNvPr id="167" name="Text 153"/>
          <p:cNvSpPr/>
          <p:nvPr/>
        </p:nvSpPr>
        <p:spPr>
          <a:xfrm>
            <a:off x="3805191" y="8601075"/>
            <a:ext cx="17907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Vantagens do Bag-of-Words</a:t>
            </a:r>
            <a:endParaRPr lang="en-US" sz="1013" dirty="0"/>
          </a:p>
        </p:txBody>
      </p:sp>
      <p:pic>
        <p:nvPicPr>
          <p:cNvPr id="16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21606" y="8886825"/>
            <a:ext cx="128588" cy="128588"/>
          </a:xfrm>
          <a:prstGeom prst="rect">
            <a:avLst/>
          </a:prstGeom>
        </p:spPr>
      </p:pic>
      <p:sp>
        <p:nvSpPr>
          <p:cNvPr id="169" name="Text 154"/>
          <p:cNvSpPr/>
          <p:nvPr/>
        </p:nvSpPr>
        <p:spPr>
          <a:xfrm>
            <a:off x="514350" y="9043988"/>
            <a:ext cx="2014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Simplicidade</a:t>
            </a:r>
            <a:endParaRPr lang="en-US" sz="788" dirty="0"/>
          </a:p>
        </p:txBody>
      </p:sp>
      <p:sp>
        <p:nvSpPr>
          <p:cNvPr id="170" name="Text 155"/>
          <p:cNvSpPr/>
          <p:nvPr/>
        </p:nvSpPr>
        <p:spPr>
          <a:xfrm>
            <a:off x="514350" y="9186863"/>
            <a:ext cx="2014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Fácil de entender e implementar</a:t>
            </a:r>
            <a:endParaRPr lang="en-US" sz="788" dirty="0"/>
          </a:p>
        </p:txBody>
      </p:sp>
      <p:pic>
        <p:nvPicPr>
          <p:cNvPr id="171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70970" y="8886825"/>
            <a:ext cx="144661" cy="128588"/>
          </a:xfrm>
          <a:prstGeom prst="rect">
            <a:avLst/>
          </a:prstGeom>
        </p:spPr>
      </p:pic>
      <p:sp>
        <p:nvSpPr>
          <p:cNvPr id="172" name="Text 156"/>
          <p:cNvSpPr/>
          <p:nvPr/>
        </p:nvSpPr>
        <p:spPr>
          <a:xfrm>
            <a:off x="2571750" y="9043988"/>
            <a:ext cx="2014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Velocidade</a:t>
            </a:r>
            <a:endParaRPr lang="en-US" sz="788" dirty="0"/>
          </a:p>
        </p:txBody>
      </p:sp>
      <p:sp>
        <p:nvSpPr>
          <p:cNvPr id="173" name="Text 157"/>
          <p:cNvSpPr/>
          <p:nvPr/>
        </p:nvSpPr>
        <p:spPr>
          <a:xfrm>
            <a:off x="2571750" y="9186863"/>
            <a:ext cx="2014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Processamento rápido</a:t>
            </a:r>
            <a:endParaRPr lang="en-US" sz="788" dirty="0"/>
          </a:p>
        </p:txBody>
      </p:sp>
      <p:pic>
        <p:nvPicPr>
          <p:cNvPr id="174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6406" y="8886825"/>
            <a:ext cx="128588" cy="128588"/>
          </a:xfrm>
          <a:prstGeom prst="rect">
            <a:avLst/>
          </a:prstGeom>
        </p:spPr>
      </p:pic>
      <p:sp>
        <p:nvSpPr>
          <p:cNvPr id="175" name="Text 158"/>
          <p:cNvSpPr/>
          <p:nvPr/>
        </p:nvSpPr>
        <p:spPr>
          <a:xfrm>
            <a:off x="4629150" y="9043988"/>
            <a:ext cx="2014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Eficácia</a:t>
            </a:r>
            <a:endParaRPr lang="en-US" sz="788" dirty="0"/>
          </a:p>
        </p:txBody>
      </p:sp>
      <p:sp>
        <p:nvSpPr>
          <p:cNvPr id="176" name="Text 159"/>
          <p:cNvSpPr/>
          <p:nvPr/>
        </p:nvSpPr>
        <p:spPr>
          <a:xfrm>
            <a:off x="4629150" y="9186863"/>
            <a:ext cx="2014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Bom para muitas tarefas</a:t>
            </a:r>
            <a:endParaRPr lang="en-US" sz="788" dirty="0"/>
          </a:p>
        </p:txBody>
      </p:sp>
      <p:pic>
        <p:nvPicPr>
          <p:cNvPr id="17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3806" y="8886825"/>
            <a:ext cx="128588" cy="128588"/>
          </a:xfrm>
          <a:prstGeom prst="rect">
            <a:avLst/>
          </a:prstGeom>
        </p:spPr>
      </p:pic>
      <p:sp>
        <p:nvSpPr>
          <p:cNvPr id="178" name="Text 160"/>
          <p:cNvSpPr/>
          <p:nvPr/>
        </p:nvSpPr>
        <p:spPr>
          <a:xfrm>
            <a:off x="6686550" y="9043988"/>
            <a:ext cx="2014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Compatibilidade</a:t>
            </a:r>
            <a:endParaRPr lang="en-US" sz="788" dirty="0"/>
          </a:p>
        </p:txBody>
      </p:sp>
      <p:sp>
        <p:nvSpPr>
          <p:cNvPr id="179" name="Text 161"/>
          <p:cNvSpPr/>
          <p:nvPr/>
        </p:nvSpPr>
        <p:spPr>
          <a:xfrm>
            <a:off x="6686550" y="9186863"/>
            <a:ext cx="20145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 com qualquer algoritmo ML</a:t>
            </a:r>
            <a:endParaRPr lang="en-US" sz="78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05441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171450"/>
            <a:ext cx="8801100" cy="10201275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976" y="421481"/>
            <a:ext cx="267891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09591" y="400050"/>
            <a:ext cx="74987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TF-IDF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771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Term Frequency - Inverse Document Frequency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2870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Shape 4"/>
          <p:cNvSpPr/>
          <p:nvPr/>
        </p:nvSpPr>
        <p:spPr>
          <a:xfrm>
            <a:off x="400050" y="1228725"/>
            <a:ext cx="4086225" cy="20288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00175"/>
            <a:ext cx="107156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7231" y="1371600"/>
            <a:ext cx="6826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Conceito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542925" y="1700213"/>
            <a:ext cx="38805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TF-IDF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859538" y="1700213"/>
            <a:ext cx="95530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melhora o BoW ao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1743410" y="1700213"/>
            <a:ext cx="50489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ponderar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542925" y="1700213"/>
            <a:ext cx="382907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importância das palavras,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    dando mais peso a termos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876365" y="1843088"/>
            <a:ext cx="129943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frequentes no documento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2104365" y="1843088"/>
            <a:ext cx="31597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2348898" y="1843088"/>
            <a:ext cx="86637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raros na coleção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3143836" y="1843088"/>
            <a:ext cx="9923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788" dirty="0"/>
          </a:p>
        </p:txBody>
      </p:sp>
      <p:sp>
        <p:nvSpPr>
          <p:cNvPr id="19" name="Shape 14"/>
          <p:cNvSpPr/>
          <p:nvPr/>
        </p:nvSpPr>
        <p:spPr>
          <a:xfrm>
            <a:off x="542925" y="2057400"/>
            <a:ext cx="3800475" cy="9144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0" name="Text 15"/>
          <p:cNvSpPr/>
          <p:nvPr/>
        </p:nvSpPr>
        <p:spPr>
          <a:xfrm>
            <a:off x="628650" y="2143125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Intuição: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628650" y="23431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Palavras muito comuns (ex: "o", "de") têm baixo peso</a:t>
            </a:r>
            <a:endParaRPr lang="en-US" sz="675" dirty="0"/>
          </a:p>
        </p:txBody>
      </p:sp>
      <p:sp>
        <p:nvSpPr>
          <p:cNvPr id="22" name="Text 17"/>
          <p:cNvSpPr/>
          <p:nvPr/>
        </p:nvSpPr>
        <p:spPr>
          <a:xfrm>
            <a:off x="628650" y="24860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Palavras específicas do documento têm alto peso</a:t>
            </a:r>
            <a:endParaRPr lang="en-US" sz="675" dirty="0"/>
          </a:p>
        </p:txBody>
      </p:sp>
      <p:sp>
        <p:nvSpPr>
          <p:cNvPr id="23" name="Text 18"/>
          <p:cNvSpPr/>
          <p:nvPr/>
        </p:nvSpPr>
        <p:spPr>
          <a:xfrm>
            <a:off x="628650" y="26289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Balanceia frequência local vs global</a:t>
            </a:r>
            <a:endParaRPr lang="en-US" sz="675" dirty="0"/>
          </a:p>
        </p:txBody>
      </p:sp>
      <p:sp>
        <p:nvSpPr>
          <p:cNvPr id="24" name="Text 19"/>
          <p:cNvSpPr/>
          <p:nvPr/>
        </p:nvSpPr>
        <p:spPr>
          <a:xfrm>
            <a:off x="628650" y="277177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Melhora a discriminação entre documentos</a:t>
            </a:r>
            <a:endParaRPr lang="en-US" sz="675" dirty="0"/>
          </a:p>
        </p:txBody>
      </p:sp>
      <p:sp>
        <p:nvSpPr>
          <p:cNvPr id="25" name="Shape 20"/>
          <p:cNvSpPr/>
          <p:nvPr/>
        </p:nvSpPr>
        <p:spPr>
          <a:xfrm>
            <a:off x="4657725" y="1228725"/>
            <a:ext cx="4086225" cy="20288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400175"/>
            <a:ext cx="107156" cy="142875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4964906" y="1371600"/>
            <a:ext cx="145297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Fórmula Matemática</a:t>
            </a:r>
            <a:endParaRPr lang="en-US" sz="1125" dirty="0"/>
          </a:p>
        </p:txBody>
      </p:sp>
      <p:sp>
        <p:nvSpPr>
          <p:cNvPr id="28" name="Shape 22"/>
          <p:cNvSpPr/>
          <p:nvPr/>
        </p:nvSpPr>
        <p:spPr>
          <a:xfrm>
            <a:off x="4800600" y="1685925"/>
            <a:ext cx="3800475" cy="1428750"/>
          </a:xfrm>
          <a:prstGeom prst="rect">
            <a:avLst/>
          </a:prstGeom>
          <a:solidFill>
            <a:srgbClr val="F8FAFC"/>
          </a:solidFill>
          <a:ln w="198">
            <a:solidFill>
              <a:srgbClr val="E2E8F0"/>
            </a:solidFill>
            <a:prstDash val="solid"/>
          </a:ln>
        </p:spPr>
      </p:sp>
      <p:sp>
        <p:nvSpPr>
          <p:cNvPr id="29" name="Text 23"/>
          <p:cNvSpPr/>
          <p:nvPr/>
        </p:nvSpPr>
        <p:spPr>
          <a:xfrm>
            <a:off x="4914900" y="1800225"/>
            <a:ext cx="36433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TF-IDF(t,d) = TF(t,d) × IDF(t)</a:t>
            </a:r>
            <a:endParaRPr lang="en-US" sz="1350" dirty="0"/>
          </a:p>
        </p:txBody>
      </p:sp>
      <p:sp>
        <p:nvSpPr>
          <p:cNvPr id="30" name="Shape 24"/>
          <p:cNvSpPr/>
          <p:nvPr/>
        </p:nvSpPr>
        <p:spPr>
          <a:xfrm>
            <a:off x="4914900" y="2114550"/>
            <a:ext cx="3571875" cy="4000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1" name="Text 25"/>
          <p:cNvSpPr/>
          <p:nvPr/>
        </p:nvSpPr>
        <p:spPr>
          <a:xfrm>
            <a:off x="6244307" y="2187773"/>
            <a:ext cx="379791" cy="1107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TF(t,d)</a:t>
            </a:r>
            <a:endParaRPr lang="en-US" sz="788" dirty="0"/>
          </a:p>
        </p:txBody>
      </p:sp>
      <p:sp>
        <p:nvSpPr>
          <p:cNvPr id="32" name="Text 26"/>
          <p:cNvSpPr/>
          <p:nvPr/>
        </p:nvSpPr>
        <p:spPr>
          <a:xfrm>
            <a:off x="6552660" y="2187773"/>
            <a:ext cx="676117" cy="1107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= freq(t,d) / |d|</a:t>
            </a:r>
            <a:endParaRPr lang="en-US" sz="788" dirty="0"/>
          </a:p>
        </p:txBody>
      </p:sp>
      <p:sp>
        <p:nvSpPr>
          <p:cNvPr id="33" name="Text 27"/>
          <p:cNvSpPr/>
          <p:nvPr/>
        </p:nvSpPr>
        <p:spPr>
          <a:xfrm>
            <a:off x="6036636" y="2343150"/>
            <a:ext cx="1399840" cy="946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Frequência do termo t no documento d</a:t>
            </a:r>
            <a:endParaRPr lang="en-US" sz="675" dirty="0"/>
          </a:p>
        </p:txBody>
      </p:sp>
      <p:sp>
        <p:nvSpPr>
          <p:cNvPr id="34" name="Shape 28"/>
          <p:cNvSpPr/>
          <p:nvPr/>
        </p:nvSpPr>
        <p:spPr>
          <a:xfrm>
            <a:off x="4914900" y="2571750"/>
            <a:ext cx="3571875" cy="4000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35" name="Text 29"/>
          <p:cNvSpPr/>
          <p:nvPr/>
        </p:nvSpPr>
        <p:spPr>
          <a:xfrm>
            <a:off x="6250474" y="2644973"/>
            <a:ext cx="343598" cy="1107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IDF(t)</a:t>
            </a:r>
            <a:endParaRPr lang="en-US" sz="788" dirty="0"/>
          </a:p>
        </p:txBody>
      </p:sp>
      <p:sp>
        <p:nvSpPr>
          <p:cNvPr id="36" name="Text 30"/>
          <p:cNvSpPr/>
          <p:nvPr/>
        </p:nvSpPr>
        <p:spPr>
          <a:xfrm>
            <a:off x="6522634" y="2644973"/>
            <a:ext cx="700004" cy="1107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= log(N / df(t))</a:t>
            </a:r>
            <a:endParaRPr lang="en-US" sz="788" dirty="0"/>
          </a:p>
        </p:txBody>
      </p:sp>
      <p:sp>
        <p:nvSpPr>
          <p:cNvPr id="37" name="Text 31"/>
          <p:cNvSpPr/>
          <p:nvPr/>
        </p:nvSpPr>
        <p:spPr>
          <a:xfrm>
            <a:off x="5825198" y="2800350"/>
            <a:ext cx="1822689" cy="946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N = total de documentos, df(t) = docs que contêm t</a:t>
            </a:r>
            <a:endParaRPr lang="en-US" sz="675" dirty="0"/>
          </a:p>
        </p:txBody>
      </p:sp>
      <p:sp>
        <p:nvSpPr>
          <p:cNvPr id="38" name="Shape 32"/>
          <p:cNvSpPr/>
          <p:nvPr/>
        </p:nvSpPr>
        <p:spPr>
          <a:xfrm>
            <a:off x="400050" y="3400425"/>
            <a:ext cx="8343900" cy="24003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89" y="3571875"/>
            <a:ext cx="89297" cy="142875"/>
          </a:xfrm>
          <a:prstGeom prst="rect">
            <a:avLst/>
          </a:prstGeom>
        </p:spPr>
      </p:pic>
      <p:sp>
        <p:nvSpPr>
          <p:cNvPr id="40" name="Text 33"/>
          <p:cNvSpPr/>
          <p:nvPr/>
        </p:nvSpPr>
        <p:spPr>
          <a:xfrm>
            <a:off x="3827236" y="3543300"/>
            <a:ext cx="170738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 Passo a Passo</a:t>
            </a:r>
            <a:endParaRPr lang="en-US" sz="1125" dirty="0"/>
          </a:p>
        </p:txBody>
      </p:sp>
      <p:sp>
        <p:nvSpPr>
          <p:cNvPr id="41" name="Shape 34"/>
          <p:cNvSpPr/>
          <p:nvPr/>
        </p:nvSpPr>
        <p:spPr>
          <a:xfrm>
            <a:off x="542925" y="3857625"/>
            <a:ext cx="8058150" cy="8858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42" name="Text 35"/>
          <p:cNvSpPr/>
          <p:nvPr/>
        </p:nvSpPr>
        <p:spPr>
          <a:xfrm>
            <a:off x="628650" y="3943350"/>
            <a:ext cx="79581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Corpus de Exemplo:</a:t>
            </a:r>
            <a:endParaRPr lang="en-US" sz="900" dirty="0"/>
          </a:p>
        </p:txBody>
      </p:sp>
      <p:sp>
        <p:nvSpPr>
          <p:cNvPr id="43" name="Text 36"/>
          <p:cNvSpPr/>
          <p:nvPr/>
        </p:nvSpPr>
        <p:spPr>
          <a:xfrm>
            <a:off x="628650" y="4186238"/>
            <a:ext cx="23259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D1:</a:t>
            </a:r>
            <a:endParaRPr lang="en-US" sz="788" dirty="0"/>
          </a:p>
        </p:txBody>
      </p:sp>
      <p:sp>
        <p:nvSpPr>
          <p:cNvPr id="44" name="Text 37"/>
          <p:cNvSpPr/>
          <p:nvPr/>
        </p:nvSpPr>
        <p:spPr>
          <a:xfrm>
            <a:off x="789803" y="4186238"/>
            <a:ext cx="149901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"machine learning é fascinante"</a:t>
            </a:r>
            <a:endParaRPr lang="en-US" sz="788" dirty="0"/>
          </a:p>
        </p:txBody>
      </p:sp>
      <p:sp>
        <p:nvSpPr>
          <p:cNvPr id="45" name="Text 38"/>
          <p:cNvSpPr/>
          <p:nvPr/>
        </p:nvSpPr>
        <p:spPr>
          <a:xfrm>
            <a:off x="628650" y="4357688"/>
            <a:ext cx="23259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D2:</a:t>
            </a:r>
            <a:endParaRPr lang="en-US" sz="788" dirty="0"/>
          </a:p>
        </p:txBody>
      </p:sp>
      <p:sp>
        <p:nvSpPr>
          <p:cNvPr id="46" name="Text 39"/>
          <p:cNvSpPr/>
          <p:nvPr/>
        </p:nvSpPr>
        <p:spPr>
          <a:xfrm>
            <a:off x="789803" y="4357688"/>
            <a:ext cx="130459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"deep learning é poderoso"</a:t>
            </a:r>
            <a:endParaRPr lang="en-US" sz="788" dirty="0"/>
          </a:p>
        </p:txBody>
      </p:sp>
      <p:sp>
        <p:nvSpPr>
          <p:cNvPr id="47" name="Text 40"/>
          <p:cNvSpPr/>
          <p:nvPr/>
        </p:nvSpPr>
        <p:spPr>
          <a:xfrm>
            <a:off x="628650" y="4529138"/>
            <a:ext cx="23259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D3:</a:t>
            </a:r>
            <a:endParaRPr lang="en-US" sz="788" dirty="0"/>
          </a:p>
        </p:txBody>
      </p:sp>
      <p:sp>
        <p:nvSpPr>
          <p:cNvPr id="48" name="Text 41"/>
          <p:cNvSpPr/>
          <p:nvPr/>
        </p:nvSpPr>
        <p:spPr>
          <a:xfrm>
            <a:off x="789803" y="4529138"/>
            <a:ext cx="148779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"inteligência artificial é o futuro"</a:t>
            </a:r>
            <a:endParaRPr lang="en-US" sz="788" dirty="0"/>
          </a:p>
        </p:txBody>
      </p:sp>
      <p:sp>
        <p:nvSpPr>
          <p:cNvPr id="49" name="Shape 42"/>
          <p:cNvSpPr/>
          <p:nvPr/>
        </p:nvSpPr>
        <p:spPr>
          <a:xfrm>
            <a:off x="542925" y="4857750"/>
            <a:ext cx="2609841" cy="8001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0" name="Text 43"/>
          <p:cNvSpPr/>
          <p:nvPr/>
        </p:nvSpPr>
        <p:spPr>
          <a:xfrm>
            <a:off x="628650" y="4943475"/>
            <a:ext cx="25098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TF para "learning"</a:t>
            </a:r>
            <a:endParaRPr lang="en-US" sz="900" dirty="0"/>
          </a:p>
        </p:txBody>
      </p:sp>
      <p:sp>
        <p:nvSpPr>
          <p:cNvPr id="51" name="Text 44"/>
          <p:cNvSpPr/>
          <p:nvPr/>
        </p:nvSpPr>
        <p:spPr>
          <a:xfrm>
            <a:off x="628650" y="5172075"/>
            <a:ext cx="25098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D1: 1/3 = 0.33</a:t>
            </a:r>
            <a:endParaRPr lang="en-US" sz="675" dirty="0"/>
          </a:p>
        </p:txBody>
      </p:sp>
      <p:sp>
        <p:nvSpPr>
          <p:cNvPr id="52" name="Text 45"/>
          <p:cNvSpPr/>
          <p:nvPr/>
        </p:nvSpPr>
        <p:spPr>
          <a:xfrm>
            <a:off x="628650" y="5314950"/>
            <a:ext cx="25098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D2: 1/3 = 0.33</a:t>
            </a:r>
            <a:endParaRPr lang="en-US" sz="675" dirty="0"/>
          </a:p>
        </p:txBody>
      </p:sp>
      <p:sp>
        <p:nvSpPr>
          <p:cNvPr id="53" name="Text 46"/>
          <p:cNvSpPr/>
          <p:nvPr/>
        </p:nvSpPr>
        <p:spPr>
          <a:xfrm>
            <a:off x="628650" y="5457825"/>
            <a:ext cx="25098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D3: 0/4 = 0.00</a:t>
            </a:r>
            <a:endParaRPr lang="en-US" sz="675" dirty="0"/>
          </a:p>
        </p:txBody>
      </p:sp>
      <p:sp>
        <p:nvSpPr>
          <p:cNvPr id="54" name="Shape 47"/>
          <p:cNvSpPr/>
          <p:nvPr/>
        </p:nvSpPr>
        <p:spPr>
          <a:xfrm>
            <a:off x="3267066" y="4857750"/>
            <a:ext cx="2609841" cy="8001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55" name="Text 48"/>
          <p:cNvSpPr/>
          <p:nvPr/>
        </p:nvSpPr>
        <p:spPr>
          <a:xfrm>
            <a:off x="3352791" y="4943475"/>
            <a:ext cx="25098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IDF para "learning"</a:t>
            </a:r>
            <a:endParaRPr lang="en-US" sz="900" dirty="0"/>
          </a:p>
        </p:txBody>
      </p:sp>
      <p:sp>
        <p:nvSpPr>
          <p:cNvPr id="56" name="Text 49"/>
          <p:cNvSpPr/>
          <p:nvPr/>
        </p:nvSpPr>
        <p:spPr>
          <a:xfrm>
            <a:off x="3352791" y="5172075"/>
            <a:ext cx="25098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 = 3 documentos</a:t>
            </a:r>
            <a:endParaRPr lang="en-US" sz="675" dirty="0"/>
          </a:p>
        </p:txBody>
      </p:sp>
      <p:sp>
        <p:nvSpPr>
          <p:cNvPr id="57" name="Text 50"/>
          <p:cNvSpPr/>
          <p:nvPr/>
        </p:nvSpPr>
        <p:spPr>
          <a:xfrm>
            <a:off x="3352791" y="5314950"/>
            <a:ext cx="25098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df("learning") = 2</a:t>
            </a:r>
            <a:endParaRPr lang="en-US" sz="675" dirty="0"/>
          </a:p>
        </p:txBody>
      </p:sp>
      <p:sp>
        <p:nvSpPr>
          <p:cNvPr id="58" name="Text 51"/>
          <p:cNvSpPr/>
          <p:nvPr/>
        </p:nvSpPr>
        <p:spPr>
          <a:xfrm>
            <a:off x="3352791" y="5457825"/>
            <a:ext cx="25098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IDF = log(3/2) = 0.18</a:t>
            </a:r>
            <a:endParaRPr lang="en-US" sz="675" dirty="0"/>
          </a:p>
        </p:txBody>
      </p:sp>
      <p:sp>
        <p:nvSpPr>
          <p:cNvPr id="59" name="Shape 52"/>
          <p:cNvSpPr/>
          <p:nvPr/>
        </p:nvSpPr>
        <p:spPr>
          <a:xfrm>
            <a:off x="5991206" y="4857750"/>
            <a:ext cx="2609869" cy="8001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60" name="Text 53"/>
          <p:cNvSpPr/>
          <p:nvPr/>
        </p:nvSpPr>
        <p:spPr>
          <a:xfrm>
            <a:off x="6076931" y="4943475"/>
            <a:ext cx="250985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TF-IDF final</a:t>
            </a:r>
            <a:endParaRPr lang="en-US" sz="900" dirty="0"/>
          </a:p>
        </p:txBody>
      </p:sp>
      <p:sp>
        <p:nvSpPr>
          <p:cNvPr id="61" name="Text 54"/>
          <p:cNvSpPr/>
          <p:nvPr/>
        </p:nvSpPr>
        <p:spPr>
          <a:xfrm>
            <a:off x="6076931" y="5172075"/>
            <a:ext cx="25098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D1: 0.33 × 0.18 = 0.06</a:t>
            </a:r>
            <a:endParaRPr lang="en-US" sz="675" dirty="0"/>
          </a:p>
        </p:txBody>
      </p:sp>
      <p:sp>
        <p:nvSpPr>
          <p:cNvPr id="62" name="Text 55"/>
          <p:cNvSpPr/>
          <p:nvPr/>
        </p:nvSpPr>
        <p:spPr>
          <a:xfrm>
            <a:off x="6076931" y="5314950"/>
            <a:ext cx="25098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D2: 0.33 × 0.18 = 0.06</a:t>
            </a:r>
            <a:endParaRPr lang="en-US" sz="675" dirty="0"/>
          </a:p>
        </p:txBody>
      </p:sp>
      <p:sp>
        <p:nvSpPr>
          <p:cNvPr id="63" name="Text 56"/>
          <p:cNvSpPr/>
          <p:nvPr/>
        </p:nvSpPr>
        <p:spPr>
          <a:xfrm>
            <a:off x="6076931" y="5457825"/>
            <a:ext cx="25098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D3: 0.00 × 0.18 = 0.00</a:t>
            </a:r>
            <a:endParaRPr lang="en-US" sz="675" dirty="0"/>
          </a:p>
        </p:txBody>
      </p:sp>
      <p:sp>
        <p:nvSpPr>
          <p:cNvPr id="64" name="Shape 57"/>
          <p:cNvSpPr/>
          <p:nvPr/>
        </p:nvSpPr>
        <p:spPr>
          <a:xfrm>
            <a:off x="400050" y="5972175"/>
            <a:ext cx="4086225" cy="2828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" y="6150769"/>
            <a:ext cx="160734" cy="128588"/>
          </a:xfrm>
          <a:prstGeom prst="rect">
            <a:avLst/>
          </a:prstGeom>
        </p:spPr>
      </p:pic>
      <p:sp>
        <p:nvSpPr>
          <p:cNvPr id="66" name="Text 58"/>
          <p:cNvSpPr/>
          <p:nvPr/>
        </p:nvSpPr>
        <p:spPr>
          <a:xfrm>
            <a:off x="760809" y="6115050"/>
            <a:ext cx="170063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Implementação em Python</a:t>
            </a:r>
            <a:endParaRPr lang="en-US" sz="1013" dirty="0"/>
          </a:p>
        </p:txBody>
      </p:sp>
      <p:sp>
        <p:nvSpPr>
          <p:cNvPr id="67" name="Shape 59"/>
          <p:cNvSpPr/>
          <p:nvPr/>
        </p:nvSpPr>
        <p:spPr>
          <a:xfrm>
            <a:off x="542925" y="6429375"/>
            <a:ext cx="3800475" cy="22288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68" name="Text 60"/>
          <p:cNvSpPr/>
          <p:nvPr/>
        </p:nvSpPr>
        <p:spPr>
          <a:xfrm>
            <a:off x="628650" y="65151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69" name="Text 61"/>
          <p:cNvSpPr/>
          <p:nvPr/>
        </p:nvSpPr>
        <p:spPr>
          <a:xfrm>
            <a:off x="628650" y="6638330"/>
            <a:ext cx="166619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sklearn.feature_extraction.text</a:t>
            </a:r>
            <a:endParaRPr lang="en-US" sz="675" dirty="0"/>
          </a:p>
        </p:txBody>
      </p:sp>
      <p:sp>
        <p:nvSpPr>
          <p:cNvPr id="70" name="Text 62"/>
          <p:cNvSpPr/>
          <p:nvPr/>
        </p:nvSpPr>
        <p:spPr>
          <a:xfrm>
            <a:off x="628650" y="67437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71" name="Text 63"/>
          <p:cNvSpPr/>
          <p:nvPr/>
        </p:nvSpPr>
        <p:spPr>
          <a:xfrm>
            <a:off x="628650" y="6866930"/>
            <a:ext cx="84310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TfidfVectorizer</a:t>
            </a:r>
            <a:endParaRPr lang="en-US" sz="675" dirty="0"/>
          </a:p>
        </p:txBody>
      </p:sp>
      <p:sp>
        <p:nvSpPr>
          <p:cNvPr id="72" name="Text 64"/>
          <p:cNvSpPr/>
          <p:nvPr/>
        </p:nvSpPr>
        <p:spPr>
          <a:xfrm>
            <a:off x="628650" y="70866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Documentos</a:t>
            </a:r>
            <a:endParaRPr lang="en-US" sz="675" dirty="0"/>
          </a:p>
        </p:txBody>
      </p:sp>
      <p:sp>
        <p:nvSpPr>
          <p:cNvPr id="73" name="Text 65"/>
          <p:cNvSpPr/>
          <p:nvPr/>
        </p:nvSpPr>
        <p:spPr>
          <a:xfrm>
            <a:off x="628650" y="7324130"/>
            <a:ext cx="48298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docs = [</a:t>
            </a:r>
            <a:endParaRPr lang="en-US" sz="675" dirty="0"/>
          </a:p>
        </p:txBody>
      </p:sp>
      <p:sp>
        <p:nvSpPr>
          <p:cNvPr id="74" name="Text 66"/>
          <p:cNvSpPr/>
          <p:nvPr/>
        </p:nvSpPr>
        <p:spPr>
          <a:xfrm>
            <a:off x="628650" y="7438430"/>
            <a:ext cx="27721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675" dirty="0"/>
          </a:p>
        </p:txBody>
      </p:sp>
      <p:sp>
        <p:nvSpPr>
          <p:cNvPr id="75" name="Text 67"/>
          <p:cNvSpPr/>
          <p:nvPr/>
        </p:nvSpPr>
        <p:spPr>
          <a:xfrm>
            <a:off x="834423" y="7438430"/>
            <a:ext cx="166619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"machine learning é fascinante"</a:t>
            </a:r>
            <a:endParaRPr lang="en-US" sz="675" dirty="0"/>
          </a:p>
        </p:txBody>
      </p:sp>
      <p:sp>
        <p:nvSpPr>
          <p:cNvPr id="76" name="Text 68"/>
          <p:cNvSpPr/>
          <p:nvPr/>
        </p:nvSpPr>
        <p:spPr>
          <a:xfrm>
            <a:off x="2429182" y="7438430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</a:t>
            </a:r>
            <a:endParaRPr lang="en-US" sz="675" dirty="0"/>
          </a:p>
        </p:txBody>
      </p:sp>
      <p:sp>
        <p:nvSpPr>
          <p:cNvPr id="77" name="Text 69"/>
          <p:cNvSpPr/>
          <p:nvPr/>
        </p:nvSpPr>
        <p:spPr>
          <a:xfrm>
            <a:off x="628650" y="7552730"/>
            <a:ext cx="27721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675" dirty="0"/>
          </a:p>
        </p:txBody>
      </p:sp>
      <p:sp>
        <p:nvSpPr>
          <p:cNvPr id="78" name="Text 70"/>
          <p:cNvSpPr/>
          <p:nvPr/>
        </p:nvSpPr>
        <p:spPr>
          <a:xfrm>
            <a:off x="834423" y="7552730"/>
            <a:ext cx="1408965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"deep learning é poderoso"</a:t>
            </a:r>
            <a:endParaRPr lang="en-US" sz="675" dirty="0"/>
          </a:p>
        </p:txBody>
      </p:sp>
      <p:sp>
        <p:nvSpPr>
          <p:cNvPr id="79" name="Text 71"/>
          <p:cNvSpPr/>
          <p:nvPr/>
        </p:nvSpPr>
        <p:spPr>
          <a:xfrm>
            <a:off x="2171951" y="7552730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</a:t>
            </a:r>
            <a:endParaRPr lang="en-US" sz="675" dirty="0"/>
          </a:p>
        </p:txBody>
      </p:sp>
      <p:sp>
        <p:nvSpPr>
          <p:cNvPr id="80" name="Text 72"/>
          <p:cNvSpPr/>
          <p:nvPr/>
        </p:nvSpPr>
        <p:spPr>
          <a:xfrm>
            <a:off x="628650" y="7667030"/>
            <a:ext cx="27721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675" dirty="0"/>
          </a:p>
        </p:txBody>
      </p:sp>
      <p:sp>
        <p:nvSpPr>
          <p:cNvPr id="81" name="Text 73"/>
          <p:cNvSpPr/>
          <p:nvPr/>
        </p:nvSpPr>
        <p:spPr>
          <a:xfrm>
            <a:off x="834423" y="7667030"/>
            <a:ext cx="1923399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"inteligência artificial é o futuro"</a:t>
            </a:r>
            <a:endParaRPr lang="en-US" sz="675" dirty="0"/>
          </a:p>
        </p:txBody>
      </p:sp>
      <p:sp>
        <p:nvSpPr>
          <p:cNvPr id="82" name="Text 74"/>
          <p:cNvSpPr/>
          <p:nvPr/>
        </p:nvSpPr>
        <p:spPr>
          <a:xfrm>
            <a:off x="628650" y="7781330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]</a:t>
            </a:r>
            <a:endParaRPr lang="en-US" sz="675" dirty="0"/>
          </a:p>
        </p:txBody>
      </p:sp>
      <p:sp>
        <p:nvSpPr>
          <p:cNvPr id="83" name="Text 75"/>
          <p:cNvSpPr/>
          <p:nvPr/>
        </p:nvSpPr>
        <p:spPr>
          <a:xfrm>
            <a:off x="628650" y="80010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Criar TF-IDF</a:t>
            </a:r>
            <a:endParaRPr lang="en-US" sz="675" dirty="0"/>
          </a:p>
        </p:txBody>
      </p:sp>
      <p:sp>
        <p:nvSpPr>
          <p:cNvPr id="84" name="Text 76"/>
          <p:cNvSpPr/>
          <p:nvPr/>
        </p:nvSpPr>
        <p:spPr>
          <a:xfrm>
            <a:off x="628650" y="8238530"/>
            <a:ext cx="1614739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vectorizer = TfidfVectorizer()</a:t>
            </a:r>
            <a:endParaRPr lang="en-US" sz="675" dirty="0"/>
          </a:p>
        </p:txBody>
      </p:sp>
      <p:sp>
        <p:nvSpPr>
          <p:cNvPr id="85" name="Text 77"/>
          <p:cNvSpPr/>
          <p:nvPr/>
        </p:nvSpPr>
        <p:spPr>
          <a:xfrm>
            <a:off x="628650" y="8352830"/>
            <a:ext cx="2386403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tfidf_matrix = vectorizer.fit_transform(docs)</a:t>
            </a:r>
            <a:endParaRPr lang="en-US" sz="675" dirty="0"/>
          </a:p>
        </p:txBody>
      </p:sp>
      <p:sp>
        <p:nvSpPr>
          <p:cNvPr id="86" name="Text 78"/>
          <p:cNvSpPr/>
          <p:nvPr/>
        </p:nvSpPr>
        <p:spPr>
          <a:xfrm>
            <a:off x="628650" y="8467130"/>
            <a:ext cx="1563309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print(tfidf_matrix.toarray())</a:t>
            </a:r>
            <a:endParaRPr lang="en-US" sz="675" dirty="0"/>
          </a:p>
        </p:txBody>
      </p:sp>
      <p:sp>
        <p:nvSpPr>
          <p:cNvPr id="87" name="Shape 79"/>
          <p:cNvSpPr/>
          <p:nvPr/>
        </p:nvSpPr>
        <p:spPr>
          <a:xfrm>
            <a:off x="4657725" y="5972175"/>
            <a:ext cx="4086225" cy="28289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8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6150769"/>
            <a:ext cx="160734" cy="128588"/>
          </a:xfrm>
          <a:prstGeom prst="rect">
            <a:avLst/>
          </a:prstGeom>
        </p:spPr>
      </p:pic>
      <p:sp>
        <p:nvSpPr>
          <p:cNvPr id="89" name="Text 80"/>
          <p:cNvSpPr/>
          <p:nvPr/>
        </p:nvSpPr>
        <p:spPr>
          <a:xfrm>
            <a:off x="5018484" y="6115050"/>
            <a:ext cx="98575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BoW vs TF-IDF</a:t>
            </a:r>
            <a:endParaRPr lang="en-US" sz="1013" dirty="0"/>
          </a:p>
        </p:txBody>
      </p:sp>
      <p:sp>
        <p:nvSpPr>
          <p:cNvPr id="90" name="Shape 81"/>
          <p:cNvSpPr/>
          <p:nvPr/>
        </p:nvSpPr>
        <p:spPr>
          <a:xfrm>
            <a:off x="4811316" y="6440091"/>
            <a:ext cx="3779044" cy="235744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91" name="Text 82"/>
          <p:cNvSpPr/>
          <p:nvPr/>
        </p:nvSpPr>
        <p:spPr>
          <a:xfrm>
            <a:off x="4811316" y="6440091"/>
            <a:ext cx="1191639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Aspecto</a:t>
            </a:r>
            <a:endParaRPr lang="en-US" sz="675" dirty="0"/>
          </a:p>
        </p:txBody>
      </p:sp>
      <p:sp>
        <p:nvSpPr>
          <p:cNvPr id="92" name="Text 83"/>
          <p:cNvSpPr/>
          <p:nvPr/>
        </p:nvSpPr>
        <p:spPr>
          <a:xfrm>
            <a:off x="5931517" y="6440091"/>
            <a:ext cx="1315008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BoW</a:t>
            </a:r>
            <a:endParaRPr lang="en-US" sz="675" dirty="0"/>
          </a:p>
        </p:txBody>
      </p:sp>
      <p:sp>
        <p:nvSpPr>
          <p:cNvPr id="93" name="Text 84"/>
          <p:cNvSpPr/>
          <p:nvPr/>
        </p:nvSpPr>
        <p:spPr>
          <a:xfrm>
            <a:off x="7175088" y="6440091"/>
            <a:ext cx="1486709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TF-IDF</a:t>
            </a:r>
            <a:endParaRPr lang="en-US" sz="675" dirty="0"/>
          </a:p>
        </p:txBody>
      </p:sp>
      <p:sp>
        <p:nvSpPr>
          <p:cNvPr id="94" name="Text 85"/>
          <p:cNvSpPr/>
          <p:nvPr/>
        </p:nvSpPr>
        <p:spPr>
          <a:xfrm>
            <a:off x="4811316" y="6675834"/>
            <a:ext cx="1191639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Ponderação</a:t>
            </a:r>
            <a:endParaRPr lang="en-US" sz="675" dirty="0"/>
          </a:p>
        </p:txBody>
      </p:sp>
      <p:sp>
        <p:nvSpPr>
          <p:cNvPr id="95" name="Text 86"/>
          <p:cNvSpPr/>
          <p:nvPr/>
        </p:nvSpPr>
        <p:spPr>
          <a:xfrm>
            <a:off x="5931517" y="6675834"/>
            <a:ext cx="1315008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Frequência simples</a:t>
            </a:r>
            <a:endParaRPr lang="en-US" sz="675" dirty="0"/>
          </a:p>
        </p:txBody>
      </p:sp>
      <p:sp>
        <p:nvSpPr>
          <p:cNvPr id="96" name="Text 87"/>
          <p:cNvSpPr/>
          <p:nvPr/>
        </p:nvSpPr>
        <p:spPr>
          <a:xfrm>
            <a:off x="7175088" y="6675834"/>
            <a:ext cx="1486709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Frequência ponderada</a:t>
            </a:r>
            <a:endParaRPr lang="en-US" sz="675" dirty="0"/>
          </a:p>
        </p:txBody>
      </p:sp>
      <p:sp>
        <p:nvSpPr>
          <p:cNvPr id="97" name="Shape 88"/>
          <p:cNvSpPr/>
          <p:nvPr/>
        </p:nvSpPr>
        <p:spPr>
          <a:xfrm>
            <a:off x="4811316" y="6911578"/>
            <a:ext cx="3779044" cy="235744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98" name="Text 89"/>
          <p:cNvSpPr/>
          <p:nvPr/>
        </p:nvSpPr>
        <p:spPr>
          <a:xfrm>
            <a:off x="4811316" y="6911578"/>
            <a:ext cx="1191639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Palavras comuns</a:t>
            </a:r>
            <a:endParaRPr lang="en-US" sz="675" dirty="0"/>
          </a:p>
        </p:txBody>
      </p:sp>
      <p:sp>
        <p:nvSpPr>
          <p:cNvPr id="99" name="Text 90"/>
          <p:cNvSpPr/>
          <p:nvPr/>
        </p:nvSpPr>
        <p:spPr>
          <a:xfrm>
            <a:off x="5931517" y="6911578"/>
            <a:ext cx="1315008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Alto peso</a:t>
            </a:r>
            <a:endParaRPr lang="en-US" sz="675" dirty="0"/>
          </a:p>
        </p:txBody>
      </p:sp>
      <p:sp>
        <p:nvSpPr>
          <p:cNvPr id="100" name="Text 91"/>
          <p:cNvSpPr/>
          <p:nvPr/>
        </p:nvSpPr>
        <p:spPr>
          <a:xfrm>
            <a:off x="7175088" y="6911578"/>
            <a:ext cx="1486709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Baixo peso</a:t>
            </a:r>
            <a:endParaRPr lang="en-US" sz="675" dirty="0"/>
          </a:p>
        </p:txBody>
      </p:sp>
      <p:sp>
        <p:nvSpPr>
          <p:cNvPr id="101" name="Text 92"/>
          <p:cNvSpPr/>
          <p:nvPr/>
        </p:nvSpPr>
        <p:spPr>
          <a:xfrm>
            <a:off x="4811316" y="7147322"/>
            <a:ext cx="1191639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Discriminação</a:t>
            </a:r>
            <a:endParaRPr lang="en-US" sz="675" dirty="0"/>
          </a:p>
        </p:txBody>
      </p:sp>
      <p:sp>
        <p:nvSpPr>
          <p:cNvPr id="102" name="Text 93"/>
          <p:cNvSpPr/>
          <p:nvPr/>
        </p:nvSpPr>
        <p:spPr>
          <a:xfrm>
            <a:off x="5931517" y="7147322"/>
            <a:ext cx="1315008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Menor</a:t>
            </a:r>
            <a:endParaRPr lang="en-US" sz="675" dirty="0"/>
          </a:p>
        </p:txBody>
      </p:sp>
      <p:sp>
        <p:nvSpPr>
          <p:cNvPr id="103" name="Text 94"/>
          <p:cNvSpPr/>
          <p:nvPr/>
        </p:nvSpPr>
        <p:spPr>
          <a:xfrm>
            <a:off x="7175088" y="7147322"/>
            <a:ext cx="1486709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Maior</a:t>
            </a:r>
            <a:endParaRPr lang="en-US" sz="675" dirty="0"/>
          </a:p>
        </p:txBody>
      </p:sp>
      <p:sp>
        <p:nvSpPr>
          <p:cNvPr id="104" name="Shape 95"/>
          <p:cNvSpPr/>
          <p:nvPr/>
        </p:nvSpPr>
        <p:spPr>
          <a:xfrm>
            <a:off x="4811316" y="7383066"/>
            <a:ext cx="3779044" cy="235744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05" name="Text 96"/>
          <p:cNvSpPr/>
          <p:nvPr/>
        </p:nvSpPr>
        <p:spPr>
          <a:xfrm>
            <a:off x="4811316" y="7383066"/>
            <a:ext cx="1191639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Complexidade</a:t>
            </a:r>
            <a:endParaRPr lang="en-US" sz="675" dirty="0"/>
          </a:p>
        </p:txBody>
      </p:sp>
      <p:sp>
        <p:nvSpPr>
          <p:cNvPr id="106" name="Text 97"/>
          <p:cNvSpPr/>
          <p:nvPr/>
        </p:nvSpPr>
        <p:spPr>
          <a:xfrm>
            <a:off x="5931517" y="7383066"/>
            <a:ext cx="1315008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Simples</a:t>
            </a:r>
            <a:endParaRPr lang="en-US" sz="675" dirty="0"/>
          </a:p>
        </p:txBody>
      </p:sp>
      <p:sp>
        <p:nvSpPr>
          <p:cNvPr id="107" name="Text 98"/>
          <p:cNvSpPr/>
          <p:nvPr/>
        </p:nvSpPr>
        <p:spPr>
          <a:xfrm>
            <a:off x="7175088" y="7383066"/>
            <a:ext cx="1486709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Moderada</a:t>
            </a:r>
            <a:endParaRPr lang="en-US" sz="675" dirty="0"/>
          </a:p>
        </p:txBody>
      </p:sp>
      <p:sp>
        <p:nvSpPr>
          <p:cNvPr id="108" name="Text 99"/>
          <p:cNvSpPr/>
          <p:nvPr/>
        </p:nvSpPr>
        <p:spPr>
          <a:xfrm>
            <a:off x="4811316" y="7618809"/>
            <a:ext cx="1191639" cy="235744"/>
          </a:xfrm>
          <a:prstGeom prst="rect">
            <a:avLst/>
          </a:prstGeom>
          <a:noFill/>
          <a:ln/>
        </p:spPr>
        <p:txBody>
          <a:bodyPr wrap="non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</a:t>
            </a:r>
            <a:endParaRPr lang="en-US" sz="675" dirty="0"/>
          </a:p>
        </p:txBody>
      </p:sp>
      <p:sp>
        <p:nvSpPr>
          <p:cNvPr id="109" name="Text 100"/>
          <p:cNvSpPr/>
          <p:nvPr/>
        </p:nvSpPr>
        <p:spPr>
          <a:xfrm>
            <a:off x="5931517" y="7618809"/>
            <a:ext cx="1315008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Boa</a:t>
            </a:r>
            <a:endParaRPr lang="en-US" sz="675" dirty="0"/>
          </a:p>
        </p:txBody>
      </p:sp>
      <p:sp>
        <p:nvSpPr>
          <p:cNvPr id="110" name="Text 101"/>
          <p:cNvSpPr/>
          <p:nvPr/>
        </p:nvSpPr>
        <p:spPr>
          <a:xfrm>
            <a:off x="7175088" y="7618809"/>
            <a:ext cx="1486709" cy="235744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Melhor</a:t>
            </a:r>
            <a:endParaRPr lang="en-US" sz="675" dirty="0"/>
          </a:p>
        </p:txBody>
      </p:sp>
      <p:sp>
        <p:nvSpPr>
          <p:cNvPr id="111" name="Shape 102"/>
          <p:cNvSpPr/>
          <p:nvPr/>
        </p:nvSpPr>
        <p:spPr>
          <a:xfrm>
            <a:off x="400050" y="8972550"/>
            <a:ext cx="4114800" cy="1128713"/>
          </a:xfrm>
          <a:prstGeom prst="rect">
            <a:avLst/>
          </a:prstGeom>
          <a:solidFill>
            <a:srgbClr val="ECFDF5"/>
          </a:solidFill>
          <a:ln w="99">
            <a:solidFill>
              <a:srgbClr val="A7F3D0"/>
            </a:solidFill>
            <a:prstDash val="solid"/>
          </a:ln>
        </p:spPr>
      </p:sp>
      <p:pic>
        <p:nvPicPr>
          <p:cNvPr id="11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350" y="9115425"/>
            <a:ext cx="114300" cy="114300"/>
          </a:xfrm>
          <a:prstGeom prst="rect">
            <a:avLst/>
          </a:prstGeom>
        </p:spPr>
      </p:pic>
      <p:sp>
        <p:nvSpPr>
          <p:cNvPr id="113" name="Text 103"/>
          <p:cNvSpPr/>
          <p:nvPr/>
        </p:nvSpPr>
        <p:spPr>
          <a:xfrm>
            <a:off x="685800" y="9086850"/>
            <a:ext cx="12081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Vantagens do TF-IDF</a:t>
            </a:r>
            <a:endParaRPr lang="en-US" sz="900" dirty="0"/>
          </a:p>
        </p:txBody>
      </p:sp>
      <p:sp>
        <p:nvSpPr>
          <p:cNvPr id="114" name="Text 104"/>
          <p:cNvSpPr/>
          <p:nvPr/>
        </p:nvSpPr>
        <p:spPr>
          <a:xfrm>
            <a:off x="514350" y="931545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Reduz impacto de palavras muito comuns</a:t>
            </a:r>
            <a:endParaRPr lang="en-US" sz="788" dirty="0"/>
          </a:p>
        </p:txBody>
      </p:sp>
      <p:sp>
        <p:nvSpPr>
          <p:cNvPr id="115" name="Text 105"/>
          <p:cNvSpPr/>
          <p:nvPr/>
        </p:nvSpPr>
        <p:spPr>
          <a:xfrm>
            <a:off x="514350" y="94869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Melhora a qualidade da representação</a:t>
            </a:r>
            <a:endParaRPr lang="en-US" sz="788" dirty="0"/>
          </a:p>
        </p:txBody>
      </p:sp>
      <p:sp>
        <p:nvSpPr>
          <p:cNvPr id="116" name="Text 106"/>
          <p:cNvSpPr/>
          <p:nvPr/>
        </p:nvSpPr>
        <p:spPr>
          <a:xfrm>
            <a:off x="514350" y="965835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Amplamente usado e testado</a:t>
            </a:r>
            <a:endParaRPr lang="en-US" sz="788" dirty="0"/>
          </a:p>
        </p:txBody>
      </p:sp>
      <p:sp>
        <p:nvSpPr>
          <p:cNvPr id="117" name="Text 107"/>
          <p:cNvSpPr/>
          <p:nvPr/>
        </p:nvSpPr>
        <p:spPr>
          <a:xfrm>
            <a:off x="514350" y="98298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Fácil de implementar e interpretar</a:t>
            </a:r>
            <a:endParaRPr lang="en-US" sz="788" dirty="0"/>
          </a:p>
        </p:txBody>
      </p:sp>
      <p:sp>
        <p:nvSpPr>
          <p:cNvPr id="118" name="Shape 108"/>
          <p:cNvSpPr/>
          <p:nvPr/>
        </p:nvSpPr>
        <p:spPr>
          <a:xfrm>
            <a:off x="4629150" y="8972550"/>
            <a:ext cx="4114800" cy="1128713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</p:sp>
      <p:pic>
        <p:nvPicPr>
          <p:cNvPr id="11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3450" y="9115425"/>
            <a:ext cx="114300" cy="114300"/>
          </a:xfrm>
          <a:prstGeom prst="rect">
            <a:avLst/>
          </a:prstGeom>
        </p:spPr>
      </p:pic>
      <p:sp>
        <p:nvSpPr>
          <p:cNvPr id="120" name="Text 109"/>
          <p:cNvSpPr/>
          <p:nvPr/>
        </p:nvSpPr>
        <p:spPr>
          <a:xfrm>
            <a:off x="4914900" y="9086850"/>
            <a:ext cx="118312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Casos de Uso Ideais</a:t>
            </a:r>
            <a:endParaRPr lang="en-US" sz="900" dirty="0"/>
          </a:p>
        </p:txBody>
      </p:sp>
      <p:sp>
        <p:nvSpPr>
          <p:cNvPr id="121" name="Text 110"/>
          <p:cNvSpPr/>
          <p:nvPr/>
        </p:nvSpPr>
        <p:spPr>
          <a:xfrm>
            <a:off x="4743450" y="931545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Classificação de documentos</a:t>
            </a:r>
            <a:endParaRPr lang="en-US" sz="788" dirty="0"/>
          </a:p>
        </p:txBody>
      </p:sp>
      <p:sp>
        <p:nvSpPr>
          <p:cNvPr id="122" name="Text 111"/>
          <p:cNvSpPr/>
          <p:nvPr/>
        </p:nvSpPr>
        <p:spPr>
          <a:xfrm>
            <a:off x="4743450" y="94869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Busca e recuperação de informação</a:t>
            </a:r>
            <a:endParaRPr lang="en-US" sz="788" dirty="0"/>
          </a:p>
        </p:txBody>
      </p:sp>
      <p:sp>
        <p:nvSpPr>
          <p:cNvPr id="123" name="Text 112"/>
          <p:cNvSpPr/>
          <p:nvPr/>
        </p:nvSpPr>
        <p:spPr>
          <a:xfrm>
            <a:off x="4743450" y="965835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Análise de similaridade</a:t>
            </a:r>
            <a:endParaRPr lang="en-US" sz="788" dirty="0"/>
          </a:p>
        </p:txBody>
      </p:sp>
      <p:sp>
        <p:nvSpPr>
          <p:cNvPr id="124" name="Text 113"/>
          <p:cNvSpPr/>
          <p:nvPr/>
        </p:nvSpPr>
        <p:spPr>
          <a:xfrm>
            <a:off x="4743450" y="9829800"/>
            <a:ext cx="3957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Sistemas de recomendação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22015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171450"/>
            <a:ext cx="8801100" cy="11858625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167" y="421481"/>
            <a:ext cx="214313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90205" y="400050"/>
            <a:ext cx="373506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Aprendizado de Máquina para Texto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771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Classificação de Documentos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2870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Shape 4"/>
          <p:cNvSpPr/>
          <p:nvPr/>
        </p:nvSpPr>
        <p:spPr>
          <a:xfrm>
            <a:off x="400050" y="1228725"/>
            <a:ext cx="4086225" cy="37719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385888"/>
            <a:ext cx="192881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1531" y="1371600"/>
            <a:ext cx="91342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Naïve Bayes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542925" y="1685925"/>
            <a:ext cx="38719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Teoria: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542925" y="1928813"/>
            <a:ext cx="63308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Baseado no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1104574" y="1928813"/>
            <a:ext cx="94791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Teorema de Bayes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981051" y="1928813"/>
            <a:ext cx="50500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assume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2414615" y="1928813"/>
            <a:ext cx="135516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independência condicional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542925" y="1928813"/>
            <a:ext cx="3616021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entre as features (palavras). Calcula a probabilidade de cada classe dado o documento.</a:t>
            </a:r>
            <a:endParaRPr lang="en-US" sz="788" dirty="0"/>
          </a:p>
        </p:txBody>
      </p:sp>
      <p:sp>
        <p:nvSpPr>
          <p:cNvPr id="17" name="Shape 12"/>
          <p:cNvSpPr/>
          <p:nvPr/>
        </p:nvSpPr>
        <p:spPr>
          <a:xfrm>
            <a:off x="542925" y="2286000"/>
            <a:ext cx="3800475" cy="342900"/>
          </a:xfrm>
          <a:prstGeom prst="rect">
            <a:avLst/>
          </a:prstGeom>
          <a:solidFill>
            <a:srgbClr val="F8FAFC"/>
          </a:solidFill>
          <a:ln w="198">
            <a:solidFill>
              <a:srgbClr val="E2E8F0"/>
            </a:solidFill>
            <a:prstDash val="solid"/>
          </a:ln>
        </p:spPr>
      </p:sp>
      <p:sp>
        <p:nvSpPr>
          <p:cNvPr id="18" name="Text 13"/>
          <p:cNvSpPr/>
          <p:nvPr/>
        </p:nvSpPr>
        <p:spPr>
          <a:xfrm>
            <a:off x="944789" y="2387798"/>
            <a:ext cx="3068157" cy="11072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P(classe|documento) = P(documento|classe) × P(classe) / P(documento)</a:t>
            </a:r>
            <a:endParaRPr lang="en-US" sz="788" dirty="0"/>
          </a:p>
        </p:txBody>
      </p:sp>
      <p:sp>
        <p:nvSpPr>
          <p:cNvPr id="19" name="Shape 14"/>
          <p:cNvSpPr/>
          <p:nvPr/>
        </p:nvSpPr>
        <p:spPr>
          <a:xfrm>
            <a:off x="542925" y="2714625"/>
            <a:ext cx="3800475" cy="9429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0" name="Text 15"/>
          <p:cNvSpPr/>
          <p:nvPr/>
        </p:nvSpPr>
        <p:spPr>
          <a:xfrm>
            <a:off x="628650" y="2800350"/>
            <a:ext cx="37004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Vantagens:</a:t>
            </a:r>
            <a:endParaRPr lang="en-US" sz="900" dirty="0"/>
          </a:p>
        </p:txBody>
      </p:sp>
      <p:sp>
        <p:nvSpPr>
          <p:cNvPr id="21" name="Text 16"/>
          <p:cNvSpPr/>
          <p:nvPr/>
        </p:nvSpPr>
        <p:spPr>
          <a:xfrm>
            <a:off x="628650" y="30289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Rápido para treinar e classificar</a:t>
            </a:r>
            <a:endParaRPr lang="en-US" sz="675" dirty="0"/>
          </a:p>
        </p:txBody>
      </p:sp>
      <p:sp>
        <p:nvSpPr>
          <p:cNvPr id="22" name="Text 17"/>
          <p:cNvSpPr/>
          <p:nvPr/>
        </p:nvSpPr>
        <p:spPr>
          <a:xfrm>
            <a:off x="628650" y="31718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Funciona bem com poucos dados</a:t>
            </a:r>
            <a:endParaRPr lang="en-US" sz="675" dirty="0"/>
          </a:p>
        </p:txBody>
      </p:sp>
      <p:sp>
        <p:nvSpPr>
          <p:cNvPr id="23" name="Text 18"/>
          <p:cNvSpPr/>
          <p:nvPr/>
        </p:nvSpPr>
        <p:spPr>
          <a:xfrm>
            <a:off x="628650" y="33147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Robusto a features irrelevantes</a:t>
            </a:r>
            <a:endParaRPr lang="en-US" sz="675" dirty="0"/>
          </a:p>
        </p:txBody>
      </p:sp>
      <p:sp>
        <p:nvSpPr>
          <p:cNvPr id="24" name="Text 19"/>
          <p:cNvSpPr/>
          <p:nvPr/>
        </p:nvSpPr>
        <p:spPr>
          <a:xfrm>
            <a:off x="628650" y="345757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Interpretável e simples</a:t>
            </a:r>
            <a:endParaRPr lang="en-US" sz="675" dirty="0"/>
          </a:p>
        </p:txBody>
      </p:sp>
      <p:sp>
        <p:nvSpPr>
          <p:cNvPr id="25" name="Shape 20"/>
          <p:cNvSpPr/>
          <p:nvPr/>
        </p:nvSpPr>
        <p:spPr>
          <a:xfrm>
            <a:off x="542925" y="3743325"/>
            <a:ext cx="3800475" cy="94297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26" name="Text 21"/>
          <p:cNvSpPr/>
          <p:nvPr/>
        </p:nvSpPr>
        <p:spPr>
          <a:xfrm>
            <a:off x="628650" y="3829050"/>
            <a:ext cx="37004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Aplicações no Dia a Dia:</a:t>
            </a:r>
            <a:endParaRPr lang="en-US" sz="900" dirty="0"/>
          </a:p>
        </p:txBody>
      </p:sp>
      <p:sp>
        <p:nvSpPr>
          <p:cNvPr id="27" name="Text 22"/>
          <p:cNvSpPr/>
          <p:nvPr/>
        </p:nvSpPr>
        <p:spPr>
          <a:xfrm>
            <a:off x="628650" y="40576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Filtros de spam em email</a:t>
            </a:r>
            <a:endParaRPr lang="en-US" sz="675" dirty="0"/>
          </a:p>
        </p:txBody>
      </p:sp>
      <p:sp>
        <p:nvSpPr>
          <p:cNvPr id="28" name="Text 23"/>
          <p:cNvSpPr/>
          <p:nvPr/>
        </p:nvSpPr>
        <p:spPr>
          <a:xfrm>
            <a:off x="628650" y="42005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Classificação de notícias</a:t>
            </a:r>
            <a:endParaRPr lang="en-US" sz="675" dirty="0"/>
          </a:p>
        </p:txBody>
      </p:sp>
      <p:sp>
        <p:nvSpPr>
          <p:cNvPr id="29" name="Text 24"/>
          <p:cNvSpPr/>
          <p:nvPr/>
        </p:nvSpPr>
        <p:spPr>
          <a:xfrm>
            <a:off x="628650" y="43434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Análise de sentimentos básica</a:t>
            </a:r>
            <a:endParaRPr lang="en-US" sz="675" dirty="0"/>
          </a:p>
        </p:txBody>
      </p:sp>
      <p:sp>
        <p:nvSpPr>
          <p:cNvPr id="30" name="Text 25"/>
          <p:cNvSpPr/>
          <p:nvPr/>
        </p:nvSpPr>
        <p:spPr>
          <a:xfrm>
            <a:off x="628650" y="448627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Categorização de documentos</a:t>
            </a:r>
            <a:endParaRPr lang="en-US" sz="675" dirty="0"/>
          </a:p>
        </p:txBody>
      </p:sp>
      <p:sp>
        <p:nvSpPr>
          <p:cNvPr id="31" name="Shape 26"/>
          <p:cNvSpPr/>
          <p:nvPr/>
        </p:nvSpPr>
        <p:spPr>
          <a:xfrm>
            <a:off x="4657725" y="1228725"/>
            <a:ext cx="4086225" cy="37719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385888"/>
            <a:ext cx="150019" cy="171450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5036344" y="1371600"/>
            <a:ext cx="215130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Vector Machine (SVM)</a:t>
            </a:r>
            <a:endParaRPr lang="en-US" sz="1125" dirty="0"/>
          </a:p>
        </p:txBody>
      </p:sp>
      <p:sp>
        <p:nvSpPr>
          <p:cNvPr id="34" name="Text 28"/>
          <p:cNvSpPr/>
          <p:nvPr/>
        </p:nvSpPr>
        <p:spPr>
          <a:xfrm>
            <a:off x="4800600" y="1685925"/>
            <a:ext cx="38719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Teoria:</a:t>
            </a:r>
            <a:endParaRPr lang="en-US" sz="900" dirty="0"/>
          </a:p>
        </p:txBody>
      </p:sp>
      <p:sp>
        <p:nvSpPr>
          <p:cNvPr id="35" name="Text 29"/>
          <p:cNvSpPr/>
          <p:nvPr/>
        </p:nvSpPr>
        <p:spPr>
          <a:xfrm>
            <a:off x="4800600" y="1928813"/>
            <a:ext cx="58294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Encontra o</a:t>
            </a:r>
            <a:endParaRPr lang="en-US" sz="788" dirty="0"/>
          </a:p>
        </p:txBody>
      </p:sp>
      <p:sp>
        <p:nvSpPr>
          <p:cNvPr id="36" name="Text 30"/>
          <p:cNvSpPr/>
          <p:nvPr/>
        </p:nvSpPr>
        <p:spPr>
          <a:xfrm>
            <a:off x="5312104" y="1928813"/>
            <a:ext cx="88264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hiperplano ótimo</a:t>
            </a:r>
            <a:endParaRPr lang="en-US" sz="788" dirty="0"/>
          </a:p>
        </p:txBody>
      </p:sp>
      <p:sp>
        <p:nvSpPr>
          <p:cNvPr id="37" name="Text 31"/>
          <p:cNvSpPr/>
          <p:nvPr/>
        </p:nvSpPr>
        <p:spPr>
          <a:xfrm>
            <a:off x="6123310" y="1928813"/>
            <a:ext cx="142230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 separa as classes com a</a:t>
            </a:r>
            <a:endParaRPr lang="en-US" sz="788" dirty="0"/>
          </a:p>
        </p:txBody>
      </p:sp>
      <p:sp>
        <p:nvSpPr>
          <p:cNvPr id="38" name="Text 32"/>
          <p:cNvSpPr/>
          <p:nvPr/>
        </p:nvSpPr>
        <p:spPr>
          <a:xfrm>
            <a:off x="7474176" y="1928813"/>
            <a:ext cx="76069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maior margem</a:t>
            </a:r>
            <a:endParaRPr lang="en-US" sz="788" dirty="0"/>
          </a:p>
        </p:txBody>
      </p:sp>
      <p:sp>
        <p:nvSpPr>
          <p:cNvPr id="39" name="Text 33"/>
          <p:cNvSpPr/>
          <p:nvPr/>
        </p:nvSpPr>
        <p:spPr>
          <a:xfrm>
            <a:off x="4800600" y="1928813"/>
            <a:ext cx="3856760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possível.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    Usa</a:t>
            </a:r>
            <a:endParaRPr lang="en-US" sz="788" dirty="0"/>
          </a:p>
        </p:txBody>
      </p:sp>
      <p:sp>
        <p:nvSpPr>
          <p:cNvPr id="40" name="Text 34"/>
          <p:cNvSpPr/>
          <p:nvPr/>
        </p:nvSpPr>
        <p:spPr>
          <a:xfrm>
            <a:off x="5006262" y="2071688"/>
            <a:ext cx="96627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vetores de suporte</a:t>
            </a:r>
            <a:endParaRPr lang="en-US" sz="788" dirty="0"/>
          </a:p>
        </p:txBody>
      </p:sp>
      <p:sp>
        <p:nvSpPr>
          <p:cNvPr id="41" name="Text 35"/>
          <p:cNvSpPr/>
          <p:nvPr/>
        </p:nvSpPr>
        <p:spPr>
          <a:xfrm>
            <a:off x="5901100" y="2071688"/>
            <a:ext cx="161699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para definir a fronteira de decisão.</a:t>
            </a:r>
            <a:endParaRPr lang="en-US" sz="788" dirty="0"/>
          </a:p>
        </p:txBody>
      </p:sp>
      <p:sp>
        <p:nvSpPr>
          <p:cNvPr id="42" name="Shape 36"/>
          <p:cNvSpPr/>
          <p:nvPr/>
        </p:nvSpPr>
        <p:spPr>
          <a:xfrm>
            <a:off x="4800600" y="2286000"/>
            <a:ext cx="3800475" cy="485775"/>
          </a:xfrm>
          <a:prstGeom prst="rect">
            <a:avLst/>
          </a:prstGeom>
          <a:solidFill>
            <a:srgbClr val="F8FAFC"/>
          </a:solidFill>
          <a:ln w="198">
            <a:solidFill>
              <a:srgbClr val="E2E8F0"/>
            </a:solidFill>
            <a:prstDash val="solid"/>
          </a:ln>
        </p:spPr>
      </p:sp>
      <p:sp>
        <p:nvSpPr>
          <p:cNvPr id="43" name="Text 37"/>
          <p:cNvSpPr/>
          <p:nvPr/>
        </p:nvSpPr>
        <p:spPr>
          <a:xfrm>
            <a:off x="6293783" y="2387798"/>
            <a:ext cx="885518" cy="11072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f(x) = sign(w·x + b)</a:t>
            </a:r>
            <a:endParaRPr lang="en-US" sz="788" dirty="0"/>
          </a:p>
        </p:txBody>
      </p:sp>
      <p:sp>
        <p:nvSpPr>
          <p:cNvPr id="44" name="Text 38"/>
          <p:cNvSpPr/>
          <p:nvPr/>
        </p:nvSpPr>
        <p:spPr>
          <a:xfrm>
            <a:off x="6241154" y="2543175"/>
            <a:ext cx="990777" cy="9465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Maximizar margem: 2/||w||</a:t>
            </a:r>
            <a:endParaRPr lang="en-US" sz="675" dirty="0"/>
          </a:p>
        </p:txBody>
      </p:sp>
      <p:sp>
        <p:nvSpPr>
          <p:cNvPr id="45" name="Shape 39"/>
          <p:cNvSpPr/>
          <p:nvPr/>
        </p:nvSpPr>
        <p:spPr>
          <a:xfrm>
            <a:off x="4800600" y="2857500"/>
            <a:ext cx="3800475" cy="942975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46" name="Text 40"/>
          <p:cNvSpPr/>
          <p:nvPr/>
        </p:nvSpPr>
        <p:spPr>
          <a:xfrm>
            <a:off x="4886325" y="2943225"/>
            <a:ext cx="37004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Vantagens:</a:t>
            </a:r>
            <a:endParaRPr lang="en-US" sz="900" dirty="0"/>
          </a:p>
        </p:txBody>
      </p:sp>
      <p:sp>
        <p:nvSpPr>
          <p:cNvPr id="47" name="Text 41"/>
          <p:cNvSpPr/>
          <p:nvPr/>
        </p:nvSpPr>
        <p:spPr>
          <a:xfrm>
            <a:off x="4886325" y="31718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Eficaz em alta dimensionalidade</a:t>
            </a:r>
            <a:endParaRPr lang="en-US" sz="675" dirty="0"/>
          </a:p>
        </p:txBody>
      </p:sp>
      <p:sp>
        <p:nvSpPr>
          <p:cNvPr id="48" name="Text 42"/>
          <p:cNvSpPr/>
          <p:nvPr/>
        </p:nvSpPr>
        <p:spPr>
          <a:xfrm>
            <a:off x="4886325" y="33147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Memória eficiente (usa apenas SVs)</a:t>
            </a:r>
            <a:endParaRPr lang="en-US" sz="675" dirty="0"/>
          </a:p>
        </p:txBody>
      </p:sp>
      <p:sp>
        <p:nvSpPr>
          <p:cNvPr id="49" name="Text 43"/>
          <p:cNvSpPr/>
          <p:nvPr/>
        </p:nvSpPr>
        <p:spPr>
          <a:xfrm>
            <a:off x="4886325" y="345757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Versátil (diferentes kernels)</a:t>
            </a:r>
            <a:endParaRPr lang="en-US" sz="675" dirty="0"/>
          </a:p>
        </p:txBody>
      </p:sp>
      <p:sp>
        <p:nvSpPr>
          <p:cNvPr id="50" name="Text 44"/>
          <p:cNvSpPr/>
          <p:nvPr/>
        </p:nvSpPr>
        <p:spPr>
          <a:xfrm>
            <a:off x="4886325" y="36004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Funciona bem com dados esparsos</a:t>
            </a:r>
            <a:endParaRPr lang="en-US" sz="675" dirty="0"/>
          </a:p>
        </p:txBody>
      </p:sp>
      <p:sp>
        <p:nvSpPr>
          <p:cNvPr id="51" name="Text 45"/>
          <p:cNvSpPr/>
          <p:nvPr/>
        </p:nvSpPr>
        <p:spPr>
          <a:xfrm>
            <a:off x="4886325" y="3971925"/>
            <a:ext cx="37004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Aplicações no Dia a Dia:</a:t>
            </a:r>
            <a:endParaRPr lang="en-US" sz="900" dirty="0"/>
          </a:p>
        </p:txBody>
      </p:sp>
      <p:sp>
        <p:nvSpPr>
          <p:cNvPr id="52" name="Text 46"/>
          <p:cNvSpPr/>
          <p:nvPr/>
        </p:nvSpPr>
        <p:spPr>
          <a:xfrm>
            <a:off x="4886325" y="42005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Classificação de documentos legais</a:t>
            </a:r>
            <a:endParaRPr lang="en-US" sz="675" dirty="0"/>
          </a:p>
        </p:txBody>
      </p:sp>
      <p:sp>
        <p:nvSpPr>
          <p:cNvPr id="53" name="Text 47"/>
          <p:cNvSpPr/>
          <p:nvPr/>
        </p:nvSpPr>
        <p:spPr>
          <a:xfrm>
            <a:off x="4886325" y="43434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Detecção de fraude em texto</a:t>
            </a:r>
            <a:endParaRPr lang="en-US" sz="675" dirty="0"/>
          </a:p>
        </p:txBody>
      </p:sp>
      <p:sp>
        <p:nvSpPr>
          <p:cNvPr id="54" name="Text 48"/>
          <p:cNvSpPr/>
          <p:nvPr/>
        </p:nvSpPr>
        <p:spPr>
          <a:xfrm>
            <a:off x="4886325" y="448627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Análise de sentimentos complexa</a:t>
            </a:r>
            <a:endParaRPr lang="en-US" sz="675" dirty="0"/>
          </a:p>
        </p:txBody>
      </p:sp>
      <p:sp>
        <p:nvSpPr>
          <p:cNvPr id="55" name="Text 49"/>
          <p:cNvSpPr/>
          <p:nvPr/>
        </p:nvSpPr>
        <p:spPr>
          <a:xfrm>
            <a:off x="4886325" y="46291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Classificação de patentes</a:t>
            </a:r>
            <a:endParaRPr lang="en-US" sz="675" dirty="0"/>
          </a:p>
        </p:txBody>
      </p:sp>
      <p:sp>
        <p:nvSpPr>
          <p:cNvPr id="56" name="Shape 50"/>
          <p:cNvSpPr/>
          <p:nvPr/>
        </p:nvSpPr>
        <p:spPr>
          <a:xfrm>
            <a:off x="400050" y="5143500"/>
            <a:ext cx="8343900" cy="31718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264" y="5314950"/>
            <a:ext cx="178594" cy="142875"/>
          </a:xfrm>
          <a:prstGeom prst="rect">
            <a:avLst/>
          </a:prstGeom>
        </p:spPr>
      </p:pic>
      <p:sp>
        <p:nvSpPr>
          <p:cNvPr id="58" name="Text 51"/>
          <p:cNvSpPr/>
          <p:nvPr/>
        </p:nvSpPr>
        <p:spPr>
          <a:xfrm>
            <a:off x="3078007" y="5286375"/>
            <a:ext cx="32951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 Prático: Classificação de Sentimentos</a:t>
            </a:r>
            <a:endParaRPr lang="en-US" sz="1125" dirty="0"/>
          </a:p>
        </p:txBody>
      </p:sp>
      <p:sp>
        <p:nvSpPr>
          <p:cNvPr id="59" name="Text 52"/>
          <p:cNvSpPr/>
          <p:nvPr/>
        </p:nvSpPr>
        <p:spPr>
          <a:xfrm>
            <a:off x="542925" y="5600700"/>
            <a:ext cx="40433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Naïve Bayes:</a:t>
            </a:r>
            <a:endParaRPr lang="en-US" sz="900" dirty="0"/>
          </a:p>
        </p:txBody>
      </p:sp>
      <p:sp>
        <p:nvSpPr>
          <p:cNvPr id="60" name="Shape 53"/>
          <p:cNvSpPr/>
          <p:nvPr/>
        </p:nvSpPr>
        <p:spPr>
          <a:xfrm>
            <a:off x="542925" y="5829300"/>
            <a:ext cx="3971925" cy="23431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61" name="Text 54"/>
          <p:cNvSpPr/>
          <p:nvPr/>
        </p:nvSpPr>
        <p:spPr>
          <a:xfrm>
            <a:off x="628650" y="59150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62" name="Text 55"/>
          <p:cNvSpPr/>
          <p:nvPr/>
        </p:nvSpPr>
        <p:spPr>
          <a:xfrm>
            <a:off x="628650" y="6038255"/>
            <a:ext cx="1048876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sklearn.naive_bayes</a:t>
            </a:r>
            <a:endParaRPr lang="en-US" sz="675" dirty="0"/>
          </a:p>
        </p:txBody>
      </p:sp>
      <p:sp>
        <p:nvSpPr>
          <p:cNvPr id="63" name="Text 56"/>
          <p:cNvSpPr/>
          <p:nvPr/>
        </p:nvSpPr>
        <p:spPr>
          <a:xfrm>
            <a:off x="628650" y="61436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64" name="Text 57"/>
          <p:cNvSpPr/>
          <p:nvPr/>
        </p:nvSpPr>
        <p:spPr>
          <a:xfrm>
            <a:off x="628650" y="6266855"/>
            <a:ext cx="74021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MultinomialNB</a:t>
            </a:r>
            <a:endParaRPr lang="en-US" sz="675" dirty="0"/>
          </a:p>
        </p:txBody>
      </p:sp>
      <p:sp>
        <p:nvSpPr>
          <p:cNvPr id="65" name="Text 58"/>
          <p:cNvSpPr/>
          <p:nvPr/>
        </p:nvSpPr>
        <p:spPr>
          <a:xfrm>
            <a:off x="628650" y="63722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66" name="Text 59"/>
          <p:cNvSpPr/>
          <p:nvPr/>
        </p:nvSpPr>
        <p:spPr>
          <a:xfrm>
            <a:off x="628650" y="6495455"/>
            <a:ext cx="166619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sklearn.feature_extraction.text</a:t>
            </a:r>
            <a:endParaRPr lang="en-US" sz="675" dirty="0"/>
          </a:p>
        </p:txBody>
      </p:sp>
      <p:sp>
        <p:nvSpPr>
          <p:cNvPr id="67" name="Text 60"/>
          <p:cNvSpPr/>
          <p:nvPr/>
        </p:nvSpPr>
        <p:spPr>
          <a:xfrm>
            <a:off x="628650" y="66008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68" name="Text 61"/>
          <p:cNvSpPr/>
          <p:nvPr/>
        </p:nvSpPr>
        <p:spPr>
          <a:xfrm>
            <a:off x="628650" y="6724055"/>
            <a:ext cx="84310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TfidfVectorizer</a:t>
            </a:r>
            <a:endParaRPr lang="en-US" sz="675" dirty="0"/>
          </a:p>
        </p:txBody>
      </p:sp>
      <p:sp>
        <p:nvSpPr>
          <p:cNvPr id="69" name="Text 62"/>
          <p:cNvSpPr/>
          <p:nvPr/>
        </p:nvSpPr>
        <p:spPr>
          <a:xfrm>
            <a:off x="628650" y="69437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Dados</a:t>
            </a:r>
            <a:endParaRPr lang="en-US" sz="675" dirty="0"/>
          </a:p>
        </p:txBody>
      </p:sp>
      <p:sp>
        <p:nvSpPr>
          <p:cNvPr id="70" name="Text 63"/>
          <p:cNvSpPr/>
          <p:nvPr/>
        </p:nvSpPr>
        <p:spPr>
          <a:xfrm>
            <a:off x="628650" y="7181255"/>
            <a:ext cx="58587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textos = [</a:t>
            </a:r>
            <a:endParaRPr lang="en-US" sz="675" dirty="0"/>
          </a:p>
        </p:txBody>
      </p:sp>
      <p:sp>
        <p:nvSpPr>
          <p:cNvPr id="71" name="Text 64"/>
          <p:cNvSpPr/>
          <p:nvPr/>
        </p:nvSpPr>
        <p:spPr>
          <a:xfrm>
            <a:off x="1143084" y="7181255"/>
            <a:ext cx="89453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"Adorei o filme"</a:t>
            </a:r>
            <a:endParaRPr lang="en-US" sz="675" dirty="0"/>
          </a:p>
        </p:txBody>
      </p:sp>
      <p:sp>
        <p:nvSpPr>
          <p:cNvPr id="72" name="Text 65"/>
          <p:cNvSpPr/>
          <p:nvPr/>
        </p:nvSpPr>
        <p:spPr>
          <a:xfrm>
            <a:off x="1966178" y="7181255"/>
            <a:ext cx="17432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</a:t>
            </a:r>
            <a:endParaRPr lang="en-US" sz="675" dirty="0"/>
          </a:p>
        </p:txBody>
      </p:sp>
      <p:sp>
        <p:nvSpPr>
          <p:cNvPr id="73" name="Text 66"/>
          <p:cNvSpPr/>
          <p:nvPr/>
        </p:nvSpPr>
        <p:spPr>
          <a:xfrm>
            <a:off x="2069064" y="7181255"/>
            <a:ext cx="89453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"Filme terrível"</a:t>
            </a:r>
            <a:endParaRPr lang="en-US" sz="675" dirty="0"/>
          </a:p>
        </p:txBody>
      </p:sp>
      <p:sp>
        <p:nvSpPr>
          <p:cNvPr id="74" name="Text 67"/>
          <p:cNvSpPr/>
          <p:nvPr/>
        </p:nvSpPr>
        <p:spPr>
          <a:xfrm>
            <a:off x="2892158" y="7181255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]</a:t>
            </a:r>
            <a:endParaRPr lang="en-US" sz="675" dirty="0"/>
          </a:p>
        </p:txBody>
      </p:sp>
      <p:sp>
        <p:nvSpPr>
          <p:cNvPr id="75" name="Text 68"/>
          <p:cNvSpPr/>
          <p:nvPr/>
        </p:nvSpPr>
        <p:spPr>
          <a:xfrm>
            <a:off x="628650" y="7295555"/>
            <a:ext cx="58587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labels = [</a:t>
            </a:r>
            <a:endParaRPr lang="en-US" sz="675" dirty="0"/>
          </a:p>
        </p:txBody>
      </p:sp>
      <p:sp>
        <p:nvSpPr>
          <p:cNvPr id="76" name="Text 69"/>
          <p:cNvSpPr/>
          <p:nvPr/>
        </p:nvSpPr>
        <p:spPr>
          <a:xfrm>
            <a:off x="1143084" y="7295555"/>
            <a:ext cx="58587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"positivo"</a:t>
            </a:r>
            <a:endParaRPr lang="en-US" sz="675" dirty="0"/>
          </a:p>
        </p:txBody>
      </p:sp>
      <p:sp>
        <p:nvSpPr>
          <p:cNvPr id="77" name="Text 70"/>
          <p:cNvSpPr/>
          <p:nvPr/>
        </p:nvSpPr>
        <p:spPr>
          <a:xfrm>
            <a:off x="1657517" y="7295555"/>
            <a:ext cx="17432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</a:t>
            </a:r>
            <a:endParaRPr lang="en-US" sz="675" dirty="0"/>
          </a:p>
        </p:txBody>
      </p:sp>
      <p:sp>
        <p:nvSpPr>
          <p:cNvPr id="78" name="Text 71"/>
          <p:cNvSpPr/>
          <p:nvPr/>
        </p:nvSpPr>
        <p:spPr>
          <a:xfrm>
            <a:off x="1760404" y="7295555"/>
            <a:ext cx="58587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"negativo"</a:t>
            </a:r>
            <a:endParaRPr lang="en-US" sz="675" dirty="0"/>
          </a:p>
        </p:txBody>
      </p:sp>
      <p:sp>
        <p:nvSpPr>
          <p:cNvPr id="79" name="Text 72"/>
          <p:cNvSpPr/>
          <p:nvPr/>
        </p:nvSpPr>
        <p:spPr>
          <a:xfrm>
            <a:off x="2274838" y="7295555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]</a:t>
            </a:r>
            <a:endParaRPr lang="en-US" sz="675" dirty="0"/>
          </a:p>
        </p:txBody>
      </p:sp>
      <p:sp>
        <p:nvSpPr>
          <p:cNvPr id="80" name="Text 73"/>
          <p:cNvSpPr/>
          <p:nvPr/>
        </p:nvSpPr>
        <p:spPr>
          <a:xfrm>
            <a:off x="628650" y="75152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Pipeline</a:t>
            </a:r>
            <a:endParaRPr lang="en-US" sz="675" dirty="0"/>
          </a:p>
        </p:txBody>
      </p:sp>
      <p:sp>
        <p:nvSpPr>
          <p:cNvPr id="81" name="Text 74"/>
          <p:cNvSpPr/>
          <p:nvPr/>
        </p:nvSpPr>
        <p:spPr>
          <a:xfrm>
            <a:off x="628650" y="7752755"/>
            <a:ext cx="1614739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vectorizer = TfidfVectorizer()</a:t>
            </a:r>
            <a:endParaRPr lang="en-US" sz="675" dirty="0"/>
          </a:p>
        </p:txBody>
      </p:sp>
      <p:sp>
        <p:nvSpPr>
          <p:cNvPr id="82" name="Text 75"/>
          <p:cNvSpPr/>
          <p:nvPr/>
        </p:nvSpPr>
        <p:spPr>
          <a:xfrm>
            <a:off x="628650" y="7867055"/>
            <a:ext cx="1923399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 = vectorizer.fit_transform(textos)</a:t>
            </a:r>
            <a:endParaRPr lang="en-US" sz="675" dirty="0"/>
          </a:p>
        </p:txBody>
      </p:sp>
      <p:sp>
        <p:nvSpPr>
          <p:cNvPr id="83" name="Text 76"/>
          <p:cNvSpPr/>
          <p:nvPr/>
        </p:nvSpPr>
        <p:spPr>
          <a:xfrm>
            <a:off x="628650" y="7981355"/>
            <a:ext cx="202628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 = MultinomialNB().fit(X, labels)</a:t>
            </a:r>
            <a:endParaRPr lang="en-US" sz="675" dirty="0"/>
          </a:p>
        </p:txBody>
      </p:sp>
      <p:sp>
        <p:nvSpPr>
          <p:cNvPr id="84" name="Text 77"/>
          <p:cNvSpPr/>
          <p:nvPr/>
        </p:nvSpPr>
        <p:spPr>
          <a:xfrm>
            <a:off x="4629150" y="5600700"/>
            <a:ext cx="40433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SVM:</a:t>
            </a:r>
            <a:endParaRPr lang="en-US" sz="900" dirty="0"/>
          </a:p>
        </p:txBody>
      </p:sp>
      <p:sp>
        <p:nvSpPr>
          <p:cNvPr id="85" name="Shape 78"/>
          <p:cNvSpPr/>
          <p:nvPr/>
        </p:nvSpPr>
        <p:spPr>
          <a:xfrm>
            <a:off x="4629150" y="5829300"/>
            <a:ext cx="3971925" cy="23431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86" name="Text 79"/>
          <p:cNvSpPr/>
          <p:nvPr/>
        </p:nvSpPr>
        <p:spPr>
          <a:xfrm>
            <a:off x="4714875" y="59150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87" name="Text 80"/>
          <p:cNvSpPr/>
          <p:nvPr/>
        </p:nvSpPr>
        <p:spPr>
          <a:xfrm>
            <a:off x="4714875" y="6038255"/>
            <a:ext cx="63732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sklearn.svm</a:t>
            </a:r>
            <a:endParaRPr lang="en-US" sz="675" dirty="0"/>
          </a:p>
        </p:txBody>
      </p:sp>
      <p:sp>
        <p:nvSpPr>
          <p:cNvPr id="88" name="Text 81"/>
          <p:cNvSpPr/>
          <p:nvPr/>
        </p:nvSpPr>
        <p:spPr>
          <a:xfrm>
            <a:off x="4714875" y="61436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89" name="Text 82"/>
          <p:cNvSpPr/>
          <p:nvPr/>
        </p:nvSpPr>
        <p:spPr>
          <a:xfrm>
            <a:off x="4714875" y="6266855"/>
            <a:ext cx="22578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SVC</a:t>
            </a:r>
            <a:endParaRPr lang="en-US" sz="675" dirty="0"/>
          </a:p>
        </p:txBody>
      </p:sp>
      <p:sp>
        <p:nvSpPr>
          <p:cNvPr id="90" name="Text 83"/>
          <p:cNvSpPr/>
          <p:nvPr/>
        </p:nvSpPr>
        <p:spPr>
          <a:xfrm>
            <a:off x="4714875" y="63722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91" name="Text 84"/>
          <p:cNvSpPr/>
          <p:nvPr/>
        </p:nvSpPr>
        <p:spPr>
          <a:xfrm>
            <a:off x="4714875" y="6495455"/>
            <a:ext cx="89453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sklearn.pipeline</a:t>
            </a:r>
            <a:endParaRPr lang="en-US" sz="675" dirty="0"/>
          </a:p>
        </p:txBody>
      </p:sp>
      <p:sp>
        <p:nvSpPr>
          <p:cNvPr id="92" name="Text 85"/>
          <p:cNvSpPr/>
          <p:nvPr/>
        </p:nvSpPr>
        <p:spPr>
          <a:xfrm>
            <a:off x="4714875" y="66008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93" name="Text 86"/>
          <p:cNvSpPr/>
          <p:nvPr/>
        </p:nvSpPr>
        <p:spPr>
          <a:xfrm>
            <a:off x="4714875" y="6724055"/>
            <a:ext cx="48298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Pipeline</a:t>
            </a:r>
            <a:endParaRPr lang="en-US" sz="675" dirty="0"/>
          </a:p>
        </p:txBody>
      </p:sp>
      <p:sp>
        <p:nvSpPr>
          <p:cNvPr id="94" name="Text 87"/>
          <p:cNvSpPr/>
          <p:nvPr/>
        </p:nvSpPr>
        <p:spPr>
          <a:xfrm>
            <a:off x="4714875" y="69437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Pipeline completo</a:t>
            </a:r>
            <a:endParaRPr lang="en-US" sz="675" dirty="0"/>
          </a:p>
        </p:txBody>
      </p:sp>
      <p:sp>
        <p:nvSpPr>
          <p:cNvPr id="95" name="Text 88"/>
          <p:cNvSpPr/>
          <p:nvPr/>
        </p:nvSpPr>
        <p:spPr>
          <a:xfrm>
            <a:off x="4714875" y="7181255"/>
            <a:ext cx="115176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pipeline = Pipeline([</a:t>
            </a:r>
            <a:endParaRPr lang="en-US" sz="675" dirty="0"/>
          </a:p>
        </p:txBody>
      </p:sp>
      <p:sp>
        <p:nvSpPr>
          <p:cNvPr id="96" name="Text 89"/>
          <p:cNvSpPr/>
          <p:nvPr/>
        </p:nvSpPr>
        <p:spPr>
          <a:xfrm>
            <a:off x="4714875" y="7295555"/>
            <a:ext cx="32866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endParaRPr lang="en-US" sz="675" dirty="0"/>
          </a:p>
        </p:txBody>
      </p:sp>
      <p:sp>
        <p:nvSpPr>
          <p:cNvPr id="97" name="Text 90"/>
          <p:cNvSpPr/>
          <p:nvPr/>
        </p:nvSpPr>
        <p:spPr>
          <a:xfrm>
            <a:off x="4972106" y="7295555"/>
            <a:ext cx="43155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'tfidf'</a:t>
            </a:r>
            <a:endParaRPr lang="en-US" sz="675" dirty="0"/>
          </a:p>
        </p:txBody>
      </p:sp>
      <p:sp>
        <p:nvSpPr>
          <p:cNvPr id="98" name="Text 91"/>
          <p:cNvSpPr/>
          <p:nvPr/>
        </p:nvSpPr>
        <p:spPr>
          <a:xfrm>
            <a:off x="5332223" y="7295555"/>
            <a:ext cx="115176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 TfidfVectorizer()),</a:t>
            </a:r>
            <a:endParaRPr lang="en-US" sz="675" dirty="0"/>
          </a:p>
        </p:txBody>
      </p:sp>
      <p:sp>
        <p:nvSpPr>
          <p:cNvPr id="99" name="Text 92"/>
          <p:cNvSpPr/>
          <p:nvPr/>
        </p:nvSpPr>
        <p:spPr>
          <a:xfrm>
            <a:off x="4714875" y="7409855"/>
            <a:ext cx="32866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endParaRPr lang="en-US" sz="675" dirty="0"/>
          </a:p>
        </p:txBody>
      </p:sp>
      <p:sp>
        <p:nvSpPr>
          <p:cNvPr id="100" name="Text 93"/>
          <p:cNvSpPr/>
          <p:nvPr/>
        </p:nvSpPr>
        <p:spPr>
          <a:xfrm>
            <a:off x="4972106" y="7409855"/>
            <a:ext cx="32866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'svm'</a:t>
            </a:r>
            <a:endParaRPr lang="en-US" sz="675" dirty="0"/>
          </a:p>
        </p:txBody>
      </p:sp>
      <p:sp>
        <p:nvSpPr>
          <p:cNvPr id="101" name="Text 94"/>
          <p:cNvSpPr/>
          <p:nvPr/>
        </p:nvSpPr>
        <p:spPr>
          <a:xfrm>
            <a:off x="5229337" y="7409855"/>
            <a:ext cx="74021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 SVC(kernel=</a:t>
            </a:r>
            <a:endParaRPr lang="en-US" sz="675" dirty="0"/>
          </a:p>
        </p:txBody>
      </p:sp>
      <p:sp>
        <p:nvSpPr>
          <p:cNvPr id="102" name="Text 95"/>
          <p:cNvSpPr/>
          <p:nvPr/>
        </p:nvSpPr>
        <p:spPr>
          <a:xfrm>
            <a:off x="5898114" y="7409855"/>
            <a:ext cx="48298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'linear'</a:t>
            </a:r>
            <a:endParaRPr lang="en-US" sz="675" dirty="0"/>
          </a:p>
        </p:txBody>
      </p:sp>
      <p:sp>
        <p:nvSpPr>
          <p:cNvPr id="103" name="Text 96"/>
          <p:cNvSpPr/>
          <p:nvPr/>
        </p:nvSpPr>
        <p:spPr>
          <a:xfrm>
            <a:off x="6309661" y="7409855"/>
            <a:ext cx="17432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))</a:t>
            </a:r>
            <a:endParaRPr lang="en-US" sz="675" dirty="0"/>
          </a:p>
        </p:txBody>
      </p:sp>
      <p:sp>
        <p:nvSpPr>
          <p:cNvPr id="104" name="Text 97"/>
          <p:cNvSpPr/>
          <p:nvPr/>
        </p:nvSpPr>
        <p:spPr>
          <a:xfrm>
            <a:off x="4714875" y="7524155"/>
            <a:ext cx="17432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])</a:t>
            </a:r>
            <a:endParaRPr lang="en-US" sz="675" dirty="0"/>
          </a:p>
        </p:txBody>
      </p:sp>
      <p:sp>
        <p:nvSpPr>
          <p:cNvPr id="105" name="Text 98"/>
          <p:cNvSpPr/>
          <p:nvPr/>
        </p:nvSpPr>
        <p:spPr>
          <a:xfrm>
            <a:off x="4714875" y="77438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Treinar</a:t>
            </a:r>
            <a:endParaRPr lang="en-US" sz="675" dirty="0"/>
          </a:p>
        </p:txBody>
      </p:sp>
      <p:sp>
        <p:nvSpPr>
          <p:cNvPr id="106" name="Text 99"/>
          <p:cNvSpPr/>
          <p:nvPr/>
        </p:nvSpPr>
        <p:spPr>
          <a:xfrm>
            <a:off x="4714875" y="7981355"/>
            <a:ext cx="1511852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pipeline.fit(textos, labels)</a:t>
            </a:r>
            <a:endParaRPr lang="en-US" sz="675" dirty="0"/>
          </a:p>
        </p:txBody>
      </p:sp>
      <p:sp>
        <p:nvSpPr>
          <p:cNvPr id="107" name="Shape 100"/>
          <p:cNvSpPr/>
          <p:nvPr/>
        </p:nvSpPr>
        <p:spPr>
          <a:xfrm>
            <a:off x="400050" y="8486775"/>
            <a:ext cx="4086225" cy="2686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0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" y="8665369"/>
            <a:ext cx="160734" cy="128588"/>
          </a:xfrm>
          <a:prstGeom prst="rect">
            <a:avLst/>
          </a:prstGeom>
        </p:spPr>
      </p:pic>
      <p:sp>
        <p:nvSpPr>
          <p:cNvPr id="109" name="Text 101"/>
          <p:cNvSpPr/>
          <p:nvPr/>
        </p:nvSpPr>
        <p:spPr>
          <a:xfrm>
            <a:off x="760809" y="8629650"/>
            <a:ext cx="21798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Comparação: Naïve Bayes vs SVM</a:t>
            </a:r>
            <a:endParaRPr lang="en-US" sz="1013" dirty="0"/>
          </a:p>
        </p:txBody>
      </p:sp>
      <p:sp>
        <p:nvSpPr>
          <p:cNvPr id="110" name="Shape 102"/>
          <p:cNvSpPr/>
          <p:nvPr/>
        </p:nvSpPr>
        <p:spPr>
          <a:xfrm>
            <a:off x="550069" y="8951119"/>
            <a:ext cx="3786188" cy="22860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11" name="Text 103"/>
          <p:cNvSpPr/>
          <p:nvPr/>
        </p:nvSpPr>
        <p:spPr>
          <a:xfrm>
            <a:off x="550069" y="8951119"/>
            <a:ext cx="1637202" cy="2286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67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Aspecto</a:t>
            </a:r>
            <a:endParaRPr lang="en-US" sz="675" dirty="0"/>
          </a:p>
        </p:txBody>
      </p:sp>
      <p:sp>
        <p:nvSpPr>
          <p:cNvPr id="112" name="Text 104"/>
          <p:cNvSpPr/>
          <p:nvPr/>
        </p:nvSpPr>
        <p:spPr>
          <a:xfrm>
            <a:off x="2115834" y="8951119"/>
            <a:ext cx="1247980" cy="228600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675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Naïve Bayes</a:t>
            </a:r>
            <a:endParaRPr lang="en-US" sz="675" dirty="0"/>
          </a:p>
        </p:txBody>
      </p:sp>
      <p:sp>
        <p:nvSpPr>
          <p:cNvPr id="113" name="Text 105"/>
          <p:cNvSpPr/>
          <p:nvPr/>
        </p:nvSpPr>
        <p:spPr>
          <a:xfrm>
            <a:off x="3292376" y="8951119"/>
            <a:ext cx="1115318" cy="228600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algn="l" indent="0" marL="0">
              <a:buNone/>
            </a:pPr>
            <a:r>
              <a:rPr lang="en-US" sz="675" b="1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SVM</a:t>
            </a:r>
            <a:endParaRPr lang="en-US" sz="675" dirty="0"/>
          </a:p>
        </p:txBody>
      </p:sp>
      <p:sp>
        <p:nvSpPr>
          <p:cNvPr id="114" name="Text 106"/>
          <p:cNvSpPr/>
          <p:nvPr/>
        </p:nvSpPr>
        <p:spPr>
          <a:xfrm>
            <a:off x="550069" y="9179719"/>
            <a:ext cx="1637202" cy="23217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Velocidade</a:t>
            </a:r>
            <a:endParaRPr lang="en-US" sz="675" dirty="0"/>
          </a:p>
        </p:txBody>
      </p:sp>
      <p:sp>
        <p:nvSpPr>
          <p:cNvPr id="115" name="Text 107"/>
          <p:cNvSpPr/>
          <p:nvPr/>
        </p:nvSpPr>
        <p:spPr>
          <a:xfrm>
            <a:off x="2115834" y="9179719"/>
            <a:ext cx="1247980" cy="232172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Muito rápido</a:t>
            </a:r>
            <a:endParaRPr lang="en-US" sz="675" dirty="0"/>
          </a:p>
        </p:txBody>
      </p:sp>
      <p:sp>
        <p:nvSpPr>
          <p:cNvPr id="116" name="Text 108"/>
          <p:cNvSpPr/>
          <p:nvPr/>
        </p:nvSpPr>
        <p:spPr>
          <a:xfrm>
            <a:off x="3292376" y="9179719"/>
            <a:ext cx="1115318" cy="232172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Moderado</a:t>
            </a:r>
            <a:endParaRPr lang="en-US" sz="675" dirty="0"/>
          </a:p>
        </p:txBody>
      </p:sp>
      <p:sp>
        <p:nvSpPr>
          <p:cNvPr id="117" name="Shape 109"/>
          <p:cNvSpPr/>
          <p:nvPr/>
        </p:nvSpPr>
        <p:spPr>
          <a:xfrm>
            <a:off x="550069" y="9411891"/>
            <a:ext cx="3786188" cy="235744"/>
          </a:xfrm>
          <a:prstGeom prst="rect">
            <a:avLst/>
          </a:prstGeom>
          <a:solidFill>
            <a:srgbClr val="F9FAFB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18" name="Text 110"/>
          <p:cNvSpPr/>
          <p:nvPr/>
        </p:nvSpPr>
        <p:spPr>
          <a:xfrm>
            <a:off x="550069" y="9408319"/>
            <a:ext cx="1637202" cy="232172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Precisão</a:t>
            </a:r>
            <a:endParaRPr lang="en-US" sz="675" dirty="0"/>
          </a:p>
        </p:txBody>
      </p:sp>
      <p:sp>
        <p:nvSpPr>
          <p:cNvPr id="119" name="Text 111"/>
          <p:cNvSpPr/>
          <p:nvPr/>
        </p:nvSpPr>
        <p:spPr>
          <a:xfrm>
            <a:off x="2115834" y="9408319"/>
            <a:ext cx="1247980" cy="232172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Boa</a:t>
            </a:r>
            <a:endParaRPr lang="en-US" sz="675" dirty="0"/>
          </a:p>
        </p:txBody>
      </p:sp>
      <p:sp>
        <p:nvSpPr>
          <p:cNvPr id="120" name="Text 112"/>
          <p:cNvSpPr/>
          <p:nvPr/>
        </p:nvSpPr>
        <p:spPr>
          <a:xfrm>
            <a:off x="3292376" y="9408319"/>
            <a:ext cx="1115318" cy="232172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Muito boa</a:t>
            </a:r>
            <a:endParaRPr lang="en-US" sz="675" dirty="0"/>
          </a:p>
        </p:txBody>
      </p:sp>
      <p:sp>
        <p:nvSpPr>
          <p:cNvPr id="121" name="Text 113"/>
          <p:cNvSpPr/>
          <p:nvPr/>
        </p:nvSpPr>
        <p:spPr>
          <a:xfrm>
            <a:off x="550069" y="9640491"/>
            <a:ext cx="1637202" cy="235744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Dados necessários</a:t>
            </a:r>
            <a:endParaRPr lang="en-US" sz="675" dirty="0"/>
          </a:p>
        </p:txBody>
      </p:sp>
      <p:sp>
        <p:nvSpPr>
          <p:cNvPr id="122" name="Text 114"/>
          <p:cNvSpPr/>
          <p:nvPr/>
        </p:nvSpPr>
        <p:spPr>
          <a:xfrm>
            <a:off x="2115834" y="9640491"/>
            <a:ext cx="1247980" cy="235744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Poucos</a:t>
            </a:r>
            <a:endParaRPr lang="en-US" sz="675" dirty="0"/>
          </a:p>
        </p:txBody>
      </p:sp>
      <p:sp>
        <p:nvSpPr>
          <p:cNvPr id="123" name="Text 115"/>
          <p:cNvSpPr/>
          <p:nvPr/>
        </p:nvSpPr>
        <p:spPr>
          <a:xfrm>
            <a:off x="3292376" y="9640491"/>
            <a:ext cx="1115318" cy="235744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Moderados</a:t>
            </a:r>
            <a:endParaRPr lang="en-US" sz="675" dirty="0"/>
          </a:p>
        </p:txBody>
      </p:sp>
      <p:sp>
        <p:nvSpPr>
          <p:cNvPr id="124" name="Shape 116"/>
          <p:cNvSpPr/>
          <p:nvPr/>
        </p:nvSpPr>
        <p:spPr>
          <a:xfrm>
            <a:off x="550069" y="9876234"/>
            <a:ext cx="3786188" cy="232172"/>
          </a:xfrm>
          <a:prstGeom prst="rect">
            <a:avLst/>
          </a:prstGeom>
          <a:solidFill>
            <a:srgbClr val="F9FAFB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25" name="Text 117"/>
          <p:cNvSpPr/>
          <p:nvPr/>
        </p:nvSpPr>
        <p:spPr>
          <a:xfrm>
            <a:off x="550069" y="9872663"/>
            <a:ext cx="1637202" cy="228600"/>
          </a:xfrm>
          <a:prstGeom prst="rect">
            <a:avLst/>
          </a:prstGeom>
          <a:noFill/>
          <a:ln/>
        </p:spPr>
        <p:txBody>
          <a:bodyPr wrap="squar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Interpretabilidade</a:t>
            </a:r>
            <a:endParaRPr lang="en-US" sz="675" dirty="0"/>
          </a:p>
        </p:txBody>
      </p:sp>
      <p:sp>
        <p:nvSpPr>
          <p:cNvPr id="126" name="Text 118"/>
          <p:cNvSpPr/>
          <p:nvPr/>
        </p:nvSpPr>
        <p:spPr>
          <a:xfrm>
            <a:off x="2115834" y="9872663"/>
            <a:ext cx="1247980" cy="228600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Alta</a:t>
            </a:r>
            <a:endParaRPr lang="en-US" sz="675" dirty="0"/>
          </a:p>
        </p:txBody>
      </p:sp>
      <p:sp>
        <p:nvSpPr>
          <p:cNvPr id="127" name="Text 119"/>
          <p:cNvSpPr/>
          <p:nvPr/>
        </p:nvSpPr>
        <p:spPr>
          <a:xfrm>
            <a:off x="3292376" y="9872663"/>
            <a:ext cx="1115318" cy="228600"/>
          </a:xfrm>
          <a:prstGeom prst="rect">
            <a:avLst/>
          </a:prstGeom>
          <a:noFill/>
          <a:ln/>
        </p:spPr>
        <p:txBody>
          <a:bodyPr wrap="none" lIns="102108" tIns="68072" rIns="102108" bIns="68072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Baixa</a:t>
            </a:r>
            <a:endParaRPr lang="en-US" sz="675" dirty="0"/>
          </a:p>
        </p:txBody>
      </p:sp>
      <p:sp>
        <p:nvSpPr>
          <p:cNvPr id="128" name="Shape 120"/>
          <p:cNvSpPr/>
          <p:nvPr/>
        </p:nvSpPr>
        <p:spPr>
          <a:xfrm>
            <a:off x="4657725" y="8486775"/>
            <a:ext cx="4086225" cy="2686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8665369"/>
            <a:ext cx="128588" cy="128588"/>
          </a:xfrm>
          <a:prstGeom prst="rect">
            <a:avLst/>
          </a:prstGeom>
        </p:spPr>
      </p:pic>
      <p:sp>
        <p:nvSpPr>
          <p:cNvPr id="130" name="Text 121"/>
          <p:cNvSpPr/>
          <p:nvPr/>
        </p:nvSpPr>
        <p:spPr>
          <a:xfrm>
            <a:off x="4986338" y="8629650"/>
            <a:ext cx="112927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Aplicações Reais</a:t>
            </a:r>
            <a:endParaRPr lang="en-US" sz="1013" dirty="0"/>
          </a:p>
        </p:txBody>
      </p:sp>
      <p:sp>
        <p:nvSpPr>
          <p:cNvPr id="131" name="Shape 122"/>
          <p:cNvSpPr/>
          <p:nvPr/>
        </p:nvSpPr>
        <p:spPr>
          <a:xfrm>
            <a:off x="4800600" y="8943975"/>
            <a:ext cx="3800475" cy="4572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32" name="Text 123"/>
          <p:cNvSpPr/>
          <p:nvPr/>
        </p:nvSpPr>
        <p:spPr>
          <a:xfrm>
            <a:off x="4886325" y="902970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Gmail - Filtro de Spam</a:t>
            </a:r>
            <a:endParaRPr lang="en-US" sz="788" dirty="0"/>
          </a:p>
        </p:txBody>
      </p:sp>
      <p:sp>
        <p:nvSpPr>
          <p:cNvPr id="133" name="Text 124"/>
          <p:cNvSpPr/>
          <p:nvPr/>
        </p:nvSpPr>
        <p:spPr>
          <a:xfrm>
            <a:off x="4886325" y="92011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 Naïve Bayes para classificar emails como spam ou não-spam em tempo real</a:t>
            </a:r>
            <a:endParaRPr lang="en-US" sz="675" dirty="0"/>
          </a:p>
        </p:txBody>
      </p:sp>
      <p:sp>
        <p:nvSpPr>
          <p:cNvPr id="134" name="Shape 125"/>
          <p:cNvSpPr/>
          <p:nvPr/>
        </p:nvSpPr>
        <p:spPr>
          <a:xfrm>
            <a:off x="4800600" y="9486900"/>
            <a:ext cx="3800475" cy="4572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135" name="Text 126"/>
          <p:cNvSpPr/>
          <p:nvPr/>
        </p:nvSpPr>
        <p:spPr>
          <a:xfrm>
            <a:off x="4886325" y="9572625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Reuters - Classificação de Notícias</a:t>
            </a:r>
            <a:endParaRPr lang="en-US" sz="788" dirty="0"/>
          </a:p>
        </p:txBody>
      </p:sp>
      <p:sp>
        <p:nvSpPr>
          <p:cNvPr id="136" name="Text 127"/>
          <p:cNvSpPr/>
          <p:nvPr/>
        </p:nvSpPr>
        <p:spPr>
          <a:xfrm>
            <a:off x="4886325" y="974407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SVM para categorizar automaticamente artigos por tópico (economia, esportes, etc.)</a:t>
            </a:r>
            <a:endParaRPr lang="en-US" sz="675" dirty="0"/>
          </a:p>
        </p:txBody>
      </p:sp>
      <p:sp>
        <p:nvSpPr>
          <p:cNvPr id="137" name="Shape 128"/>
          <p:cNvSpPr/>
          <p:nvPr/>
        </p:nvSpPr>
        <p:spPr>
          <a:xfrm>
            <a:off x="4800600" y="10029825"/>
            <a:ext cx="3800475" cy="4572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38" name="Text 129"/>
          <p:cNvSpPr/>
          <p:nvPr/>
        </p:nvSpPr>
        <p:spPr>
          <a:xfrm>
            <a:off x="4886325" y="1011555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- Reviews</a:t>
            </a:r>
            <a:endParaRPr lang="en-US" sz="788" dirty="0"/>
          </a:p>
        </p:txBody>
      </p:sp>
      <p:sp>
        <p:nvSpPr>
          <p:cNvPr id="139" name="Text 130"/>
          <p:cNvSpPr/>
          <p:nvPr/>
        </p:nvSpPr>
        <p:spPr>
          <a:xfrm>
            <a:off x="4886325" y="102870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Combinação de ambos para análise de sentimentos em avaliações de produtos</a:t>
            </a:r>
            <a:endParaRPr lang="en-US" sz="675" dirty="0"/>
          </a:p>
        </p:txBody>
      </p:sp>
      <p:sp>
        <p:nvSpPr>
          <p:cNvPr id="140" name="Text 131"/>
          <p:cNvSpPr/>
          <p:nvPr/>
        </p:nvSpPr>
        <p:spPr>
          <a:xfrm>
            <a:off x="4886325" y="10658475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Bancos - Detecção de Fraude</a:t>
            </a:r>
            <a:endParaRPr lang="en-US" sz="788" dirty="0"/>
          </a:p>
        </p:txBody>
      </p:sp>
      <p:sp>
        <p:nvSpPr>
          <p:cNvPr id="141" name="Text 132"/>
          <p:cNvSpPr/>
          <p:nvPr/>
        </p:nvSpPr>
        <p:spPr>
          <a:xfrm>
            <a:off x="4886325" y="108299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SVM para analisar descrições de transações e detectar padrões suspeitos</a:t>
            </a:r>
            <a:endParaRPr lang="en-US" sz="675" dirty="0"/>
          </a:p>
        </p:txBody>
      </p:sp>
      <p:sp>
        <p:nvSpPr>
          <p:cNvPr id="142" name="Shape 133"/>
          <p:cNvSpPr/>
          <p:nvPr/>
        </p:nvSpPr>
        <p:spPr>
          <a:xfrm>
            <a:off x="400050" y="11344275"/>
            <a:ext cx="8343900" cy="414338"/>
          </a:xfrm>
          <a:prstGeom prst="rect">
            <a:avLst/>
          </a:prstGeom>
          <a:solidFill>
            <a:srgbClr val="FFFBEB"/>
          </a:solidFill>
          <a:ln w="99">
            <a:solidFill>
              <a:srgbClr val="FDE68A"/>
            </a:solidFill>
            <a:prstDash val="solid"/>
          </a:ln>
        </p:spPr>
      </p:sp>
      <p:pic>
        <p:nvPicPr>
          <p:cNvPr id="14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894" y="11480006"/>
            <a:ext cx="128588" cy="128588"/>
          </a:xfrm>
          <a:prstGeom prst="rect">
            <a:avLst/>
          </a:prstGeom>
        </p:spPr>
      </p:pic>
      <p:sp>
        <p:nvSpPr>
          <p:cNvPr id="144" name="Text 134"/>
          <p:cNvSpPr/>
          <p:nvPr/>
        </p:nvSpPr>
        <p:spPr>
          <a:xfrm>
            <a:off x="1346206" y="11480006"/>
            <a:ext cx="128643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Escolha do Algoritmo:</a:t>
            </a:r>
            <a:endParaRPr lang="en-US" sz="900" dirty="0"/>
          </a:p>
        </p:txBody>
      </p:sp>
      <p:sp>
        <p:nvSpPr>
          <p:cNvPr id="145" name="Text 135"/>
          <p:cNvSpPr/>
          <p:nvPr/>
        </p:nvSpPr>
        <p:spPr>
          <a:xfrm>
            <a:off x="2561202" y="11480006"/>
            <a:ext cx="552234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Naïve Bayes para prototipagem rápida e dados limitados; </a:t>
            </a:r>
            <a:endParaRPr lang="en-US" sz="900" dirty="0"/>
          </a:p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SVM para maior precisão em aplicações críticas.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145161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1450" y="171450"/>
            <a:ext cx="8801100" cy="14173200"/>
          </a:xfrm>
          <a:prstGeom prst="rect">
            <a:avLst/>
          </a:prstGeom>
          <a:solidFill>
            <a:srgbClr val="FFFFFF">
              <a:alpha val="95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90" y="421481"/>
            <a:ext cx="241102" cy="214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0716" y="400050"/>
            <a:ext cx="406083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Agrupamento e Descoberta de Tópicos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400050" y="771525"/>
            <a:ext cx="8415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Encontrando Padrões em Grandes Volumes de Texto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4229100" y="1028700"/>
            <a:ext cx="685800" cy="285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8" name="Shape 4"/>
          <p:cNvSpPr/>
          <p:nvPr/>
        </p:nvSpPr>
        <p:spPr>
          <a:xfrm>
            <a:off x="400050" y="1228725"/>
            <a:ext cx="8343900" cy="22574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400175"/>
            <a:ext cx="107156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7231" y="1371600"/>
            <a:ext cx="226236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que é Agrupamento de Texto?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542925" y="1707356"/>
            <a:ext cx="148746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Agrupamento (Clustering)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958950" y="1707356"/>
            <a:ext cx="166633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 uma técnica de aprendizado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542925" y="1707356"/>
            <a:ext cx="328556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não supervisionado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1387673" y="1878806"/>
            <a:ext cx="303849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 organiza documentos similares em grupos, revelando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542925" y="2050256"/>
            <a:ext cx="9160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tópicos ocultos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1387506" y="2050256"/>
            <a:ext cx="19851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1514587" y="2050256"/>
            <a:ext cx="118954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estruturas temáticas</a:t>
            </a:r>
            <a:endParaRPr lang="en-US" sz="900" dirty="0"/>
          </a:p>
        </p:txBody>
      </p:sp>
      <p:sp>
        <p:nvSpPr>
          <p:cNvPr id="18" name="Text 13"/>
          <p:cNvSpPr/>
          <p:nvPr/>
        </p:nvSpPr>
        <p:spPr>
          <a:xfrm>
            <a:off x="2632695" y="2050256"/>
            <a:ext cx="66241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nos dados.</a:t>
            </a:r>
            <a:endParaRPr lang="en-US" sz="900" dirty="0"/>
          </a:p>
        </p:txBody>
      </p:sp>
      <p:sp>
        <p:nvSpPr>
          <p:cNvPr id="19" name="Shape 14"/>
          <p:cNvSpPr/>
          <p:nvPr/>
        </p:nvSpPr>
        <p:spPr>
          <a:xfrm>
            <a:off x="542925" y="2286000"/>
            <a:ext cx="3943350" cy="10572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0" name="Text 15"/>
          <p:cNvSpPr/>
          <p:nvPr/>
        </p:nvSpPr>
        <p:spPr>
          <a:xfrm>
            <a:off x="628650" y="2371725"/>
            <a:ext cx="3843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Objetivos:</a:t>
            </a:r>
            <a:endParaRPr lang="en-US" sz="900" dirty="0"/>
          </a:p>
        </p:txBody>
      </p:sp>
      <p:sp>
        <p:nvSpPr>
          <p:cNvPr id="21" name="Text 16"/>
          <p:cNvSpPr/>
          <p:nvPr/>
        </p:nvSpPr>
        <p:spPr>
          <a:xfrm>
            <a:off x="628650" y="260032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Descobrir tópicos automaticamente</a:t>
            </a:r>
            <a:endParaRPr lang="en-US" sz="788" dirty="0"/>
          </a:p>
        </p:txBody>
      </p:sp>
      <p:sp>
        <p:nvSpPr>
          <p:cNvPr id="22" name="Text 17"/>
          <p:cNvSpPr/>
          <p:nvPr/>
        </p:nvSpPr>
        <p:spPr>
          <a:xfrm>
            <a:off x="628650" y="277177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Organizar grandes coleções de documentos</a:t>
            </a:r>
            <a:endParaRPr lang="en-US" sz="788" dirty="0"/>
          </a:p>
        </p:txBody>
      </p:sp>
      <p:sp>
        <p:nvSpPr>
          <p:cNvPr id="23" name="Text 18"/>
          <p:cNvSpPr/>
          <p:nvPr/>
        </p:nvSpPr>
        <p:spPr>
          <a:xfrm>
            <a:off x="628650" y="294322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Identificar padrões temáticos</a:t>
            </a:r>
            <a:endParaRPr lang="en-US" sz="788" dirty="0"/>
          </a:p>
        </p:txBody>
      </p:sp>
      <p:sp>
        <p:nvSpPr>
          <p:cNvPr id="24" name="Text 19"/>
          <p:cNvSpPr/>
          <p:nvPr/>
        </p:nvSpPr>
        <p:spPr>
          <a:xfrm>
            <a:off x="628650" y="3114675"/>
            <a:ext cx="3843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Exploração exploratória de dados</a:t>
            </a:r>
            <a:endParaRPr lang="en-US" sz="788" dirty="0"/>
          </a:p>
        </p:txBody>
      </p:sp>
      <p:sp>
        <p:nvSpPr>
          <p:cNvPr id="25" name="Shape 20"/>
          <p:cNvSpPr/>
          <p:nvPr/>
        </p:nvSpPr>
        <p:spPr>
          <a:xfrm>
            <a:off x="4657725" y="1685925"/>
            <a:ext cx="3943350" cy="1428750"/>
          </a:xfrm>
          <a:prstGeom prst="rect">
            <a:avLst/>
          </a:prstGeom>
          <a:solidFill>
            <a:srgbClr val="F8FAFC"/>
          </a:solidFill>
          <a:ln w="198">
            <a:solidFill>
              <a:srgbClr val="CBD5E1"/>
            </a:solidFill>
            <a:prstDash val="dash"/>
          </a:ln>
        </p:spPr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38" y="1757363"/>
            <a:ext cx="2143125" cy="1285875"/>
          </a:xfrm>
          <a:prstGeom prst="rect">
            <a:avLst/>
          </a:prstGeom>
        </p:spPr>
      </p:pic>
      <p:sp>
        <p:nvSpPr>
          <p:cNvPr id="27" name="Shape 21"/>
          <p:cNvSpPr/>
          <p:nvPr/>
        </p:nvSpPr>
        <p:spPr>
          <a:xfrm>
            <a:off x="400050" y="3657600"/>
            <a:ext cx="4086225" cy="30289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" y="3814763"/>
            <a:ext cx="171450" cy="171450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800100" y="3800475"/>
            <a:ext cx="66688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K-Means</a:t>
            </a:r>
            <a:endParaRPr lang="en-US" sz="1125" dirty="0"/>
          </a:p>
        </p:txBody>
      </p:sp>
      <p:sp>
        <p:nvSpPr>
          <p:cNvPr id="30" name="Text 23"/>
          <p:cNvSpPr/>
          <p:nvPr/>
        </p:nvSpPr>
        <p:spPr>
          <a:xfrm>
            <a:off x="542925" y="4114800"/>
            <a:ext cx="38719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Como Funciona:</a:t>
            </a:r>
            <a:endParaRPr lang="en-US" sz="900" dirty="0"/>
          </a:p>
        </p:txBody>
      </p:sp>
      <p:sp>
        <p:nvSpPr>
          <p:cNvPr id="31" name="Text 24"/>
          <p:cNvSpPr/>
          <p:nvPr/>
        </p:nvSpPr>
        <p:spPr>
          <a:xfrm>
            <a:off x="654128" y="4357688"/>
            <a:ext cx="38833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</a:t>
            </a:r>
            <a:endParaRPr lang="en-US" sz="788" dirty="0"/>
          </a:p>
        </p:txBody>
      </p:sp>
      <p:sp>
        <p:nvSpPr>
          <p:cNvPr id="32" name="Text 25"/>
          <p:cNvSpPr/>
          <p:nvPr/>
        </p:nvSpPr>
        <p:spPr>
          <a:xfrm>
            <a:off x="971020" y="4357688"/>
            <a:ext cx="12708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</a:t>
            </a:r>
            <a:endParaRPr lang="en-US" sz="788" dirty="0"/>
          </a:p>
        </p:txBody>
      </p:sp>
      <p:sp>
        <p:nvSpPr>
          <p:cNvPr id="33" name="Text 26"/>
          <p:cNvSpPr/>
          <p:nvPr/>
        </p:nvSpPr>
        <p:spPr>
          <a:xfrm>
            <a:off x="1026663" y="4357688"/>
            <a:ext cx="102211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centroides aleatórios</a:t>
            </a:r>
            <a:endParaRPr lang="en-US" sz="788" dirty="0"/>
          </a:p>
        </p:txBody>
      </p:sp>
      <p:sp>
        <p:nvSpPr>
          <p:cNvPr id="34" name="Text 27"/>
          <p:cNvSpPr/>
          <p:nvPr/>
        </p:nvSpPr>
        <p:spPr>
          <a:xfrm>
            <a:off x="542925" y="451485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Atribui cada documento ao centroide mais próximo</a:t>
            </a:r>
            <a:endParaRPr lang="en-US" sz="788" dirty="0"/>
          </a:p>
        </p:txBody>
      </p:sp>
      <p:sp>
        <p:nvSpPr>
          <p:cNvPr id="35" name="Text 28"/>
          <p:cNvSpPr/>
          <p:nvPr/>
        </p:nvSpPr>
        <p:spPr>
          <a:xfrm>
            <a:off x="542925" y="468630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Recalcula centroides como média dos grupos</a:t>
            </a:r>
            <a:endParaRPr lang="en-US" sz="788" dirty="0"/>
          </a:p>
        </p:txBody>
      </p:sp>
      <p:sp>
        <p:nvSpPr>
          <p:cNvPr id="36" name="Text 29"/>
          <p:cNvSpPr/>
          <p:nvPr/>
        </p:nvSpPr>
        <p:spPr>
          <a:xfrm>
            <a:off x="542925" y="485775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Repete até convergência</a:t>
            </a:r>
            <a:endParaRPr lang="en-US" sz="788" dirty="0"/>
          </a:p>
        </p:txBody>
      </p:sp>
      <p:sp>
        <p:nvSpPr>
          <p:cNvPr id="37" name="Shape 30"/>
          <p:cNvSpPr/>
          <p:nvPr/>
        </p:nvSpPr>
        <p:spPr>
          <a:xfrm>
            <a:off x="542925" y="5114925"/>
            <a:ext cx="3800475" cy="6858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8" name="Text 31"/>
          <p:cNvSpPr/>
          <p:nvPr/>
        </p:nvSpPr>
        <p:spPr>
          <a:xfrm>
            <a:off x="600075" y="5172075"/>
            <a:ext cx="37576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Vantagens:</a:t>
            </a:r>
            <a:endParaRPr lang="en-US" sz="788" dirty="0"/>
          </a:p>
        </p:txBody>
      </p:sp>
      <p:sp>
        <p:nvSpPr>
          <p:cNvPr id="39" name="Text 32"/>
          <p:cNvSpPr/>
          <p:nvPr/>
        </p:nvSpPr>
        <p:spPr>
          <a:xfrm>
            <a:off x="600075" y="5343525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Rápido e eficiente</a:t>
            </a:r>
            <a:endParaRPr lang="en-US" sz="675" dirty="0"/>
          </a:p>
        </p:txBody>
      </p:sp>
      <p:sp>
        <p:nvSpPr>
          <p:cNvPr id="40" name="Text 33"/>
          <p:cNvSpPr/>
          <p:nvPr/>
        </p:nvSpPr>
        <p:spPr>
          <a:xfrm>
            <a:off x="600075" y="5486400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Simples de implementar</a:t>
            </a:r>
            <a:endParaRPr lang="en-US" sz="675" dirty="0"/>
          </a:p>
        </p:txBody>
      </p:sp>
      <p:sp>
        <p:nvSpPr>
          <p:cNvPr id="41" name="Text 34"/>
          <p:cNvSpPr/>
          <p:nvPr/>
        </p:nvSpPr>
        <p:spPr>
          <a:xfrm>
            <a:off x="600075" y="5629275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Funciona bem com clusters esféricos</a:t>
            </a:r>
            <a:endParaRPr lang="en-US" sz="675" dirty="0"/>
          </a:p>
        </p:txBody>
      </p:sp>
      <p:sp>
        <p:nvSpPr>
          <p:cNvPr id="42" name="Shape 35"/>
          <p:cNvSpPr/>
          <p:nvPr/>
        </p:nvSpPr>
        <p:spPr>
          <a:xfrm>
            <a:off x="542925" y="5857875"/>
            <a:ext cx="3800475" cy="6858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43" name="Text 36"/>
          <p:cNvSpPr/>
          <p:nvPr/>
        </p:nvSpPr>
        <p:spPr>
          <a:xfrm>
            <a:off x="600075" y="5915025"/>
            <a:ext cx="37576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Limitações:</a:t>
            </a:r>
            <a:endParaRPr lang="en-US" sz="788" dirty="0"/>
          </a:p>
        </p:txBody>
      </p:sp>
      <p:sp>
        <p:nvSpPr>
          <p:cNvPr id="44" name="Text 37"/>
          <p:cNvSpPr/>
          <p:nvPr/>
        </p:nvSpPr>
        <p:spPr>
          <a:xfrm>
            <a:off x="600075" y="6086475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Precisa definir k antecipadamente</a:t>
            </a:r>
            <a:endParaRPr lang="en-US" sz="675" dirty="0"/>
          </a:p>
        </p:txBody>
      </p:sp>
      <p:sp>
        <p:nvSpPr>
          <p:cNvPr id="45" name="Text 38"/>
          <p:cNvSpPr/>
          <p:nvPr/>
        </p:nvSpPr>
        <p:spPr>
          <a:xfrm>
            <a:off x="600075" y="6229350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Sensível à inicialização</a:t>
            </a:r>
            <a:endParaRPr lang="en-US" sz="675" dirty="0"/>
          </a:p>
        </p:txBody>
      </p:sp>
      <p:sp>
        <p:nvSpPr>
          <p:cNvPr id="46" name="Text 39"/>
          <p:cNvSpPr/>
          <p:nvPr/>
        </p:nvSpPr>
        <p:spPr>
          <a:xfrm>
            <a:off x="600075" y="6372225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Assume clusters de tamanho similar</a:t>
            </a:r>
            <a:endParaRPr lang="en-US" sz="675" dirty="0"/>
          </a:p>
        </p:txBody>
      </p:sp>
      <p:sp>
        <p:nvSpPr>
          <p:cNvPr id="47" name="Shape 40"/>
          <p:cNvSpPr/>
          <p:nvPr/>
        </p:nvSpPr>
        <p:spPr>
          <a:xfrm>
            <a:off x="4657725" y="3657600"/>
            <a:ext cx="4086225" cy="30289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3814763"/>
            <a:ext cx="192881" cy="171450"/>
          </a:xfrm>
          <a:prstGeom prst="rect">
            <a:avLst/>
          </a:prstGeom>
        </p:spPr>
      </p:pic>
      <p:sp>
        <p:nvSpPr>
          <p:cNvPr id="49" name="Text 41"/>
          <p:cNvSpPr/>
          <p:nvPr/>
        </p:nvSpPr>
        <p:spPr>
          <a:xfrm>
            <a:off x="5079206" y="3800475"/>
            <a:ext cx="183379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Agrupamento Hierárquico</a:t>
            </a:r>
            <a:endParaRPr lang="en-US" sz="1125" dirty="0"/>
          </a:p>
        </p:txBody>
      </p:sp>
      <p:sp>
        <p:nvSpPr>
          <p:cNvPr id="50" name="Text 42"/>
          <p:cNvSpPr/>
          <p:nvPr/>
        </p:nvSpPr>
        <p:spPr>
          <a:xfrm>
            <a:off x="4800600" y="4114800"/>
            <a:ext cx="38719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Como Funciona:</a:t>
            </a:r>
            <a:endParaRPr lang="en-US" sz="900" dirty="0"/>
          </a:p>
        </p:txBody>
      </p:sp>
      <p:sp>
        <p:nvSpPr>
          <p:cNvPr id="51" name="Text 43"/>
          <p:cNvSpPr/>
          <p:nvPr/>
        </p:nvSpPr>
        <p:spPr>
          <a:xfrm>
            <a:off x="4800600" y="4357688"/>
            <a:ext cx="74384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Aglomerativo:</a:t>
            </a:r>
            <a:endParaRPr lang="en-US" sz="788" dirty="0"/>
          </a:p>
        </p:txBody>
      </p:sp>
      <p:sp>
        <p:nvSpPr>
          <p:cNvPr id="52" name="Text 44"/>
          <p:cNvSpPr/>
          <p:nvPr/>
        </p:nvSpPr>
        <p:spPr>
          <a:xfrm>
            <a:off x="4800600" y="4357688"/>
            <a:ext cx="3601148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Começa com cada documento como cluster, vai unindo os mais similares</a:t>
            </a:r>
            <a:endParaRPr lang="en-US" sz="788" dirty="0"/>
          </a:p>
        </p:txBody>
      </p:sp>
      <p:sp>
        <p:nvSpPr>
          <p:cNvPr id="53" name="Text 45"/>
          <p:cNvSpPr/>
          <p:nvPr/>
        </p:nvSpPr>
        <p:spPr>
          <a:xfrm>
            <a:off x="4800600" y="4700588"/>
            <a:ext cx="48828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Divisivo:</a:t>
            </a:r>
            <a:endParaRPr lang="en-US" sz="788" dirty="0"/>
          </a:p>
        </p:txBody>
      </p:sp>
      <p:sp>
        <p:nvSpPr>
          <p:cNvPr id="54" name="Text 46"/>
          <p:cNvSpPr/>
          <p:nvPr/>
        </p:nvSpPr>
        <p:spPr>
          <a:xfrm>
            <a:off x="5217449" y="4700588"/>
            <a:ext cx="221707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Começa com todos em um cluster, vai dividindo</a:t>
            </a:r>
            <a:endParaRPr lang="en-US" sz="788" dirty="0"/>
          </a:p>
        </p:txBody>
      </p:sp>
      <p:sp>
        <p:nvSpPr>
          <p:cNvPr id="55" name="Shape 47"/>
          <p:cNvSpPr/>
          <p:nvPr/>
        </p:nvSpPr>
        <p:spPr>
          <a:xfrm>
            <a:off x="4800600" y="4943475"/>
            <a:ext cx="3800475" cy="6858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6" name="Text 48"/>
          <p:cNvSpPr/>
          <p:nvPr/>
        </p:nvSpPr>
        <p:spPr>
          <a:xfrm>
            <a:off x="4857750" y="5000625"/>
            <a:ext cx="37576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Vantagens:</a:t>
            </a:r>
            <a:endParaRPr lang="en-US" sz="788" dirty="0"/>
          </a:p>
        </p:txBody>
      </p:sp>
      <p:sp>
        <p:nvSpPr>
          <p:cNvPr id="57" name="Text 49"/>
          <p:cNvSpPr/>
          <p:nvPr/>
        </p:nvSpPr>
        <p:spPr>
          <a:xfrm>
            <a:off x="4857750" y="5172075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Não precisa definir k</a:t>
            </a:r>
            <a:endParaRPr lang="en-US" sz="675" dirty="0"/>
          </a:p>
        </p:txBody>
      </p:sp>
      <p:sp>
        <p:nvSpPr>
          <p:cNvPr id="58" name="Text 50"/>
          <p:cNvSpPr/>
          <p:nvPr/>
        </p:nvSpPr>
        <p:spPr>
          <a:xfrm>
            <a:off x="4857750" y="5314950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Produz dendrograma</a:t>
            </a:r>
            <a:endParaRPr lang="en-US" sz="675" dirty="0"/>
          </a:p>
        </p:txBody>
      </p:sp>
      <p:sp>
        <p:nvSpPr>
          <p:cNvPr id="59" name="Text 51"/>
          <p:cNvSpPr/>
          <p:nvPr/>
        </p:nvSpPr>
        <p:spPr>
          <a:xfrm>
            <a:off x="4857750" y="5457825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Determinístico</a:t>
            </a:r>
            <a:endParaRPr lang="en-US" sz="675" dirty="0"/>
          </a:p>
        </p:txBody>
      </p:sp>
      <p:sp>
        <p:nvSpPr>
          <p:cNvPr id="60" name="Shape 52"/>
          <p:cNvSpPr/>
          <p:nvPr/>
        </p:nvSpPr>
        <p:spPr>
          <a:xfrm>
            <a:off x="4800600" y="5686425"/>
            <a:ext cx="3800475" cy="6858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61" name="Text 53"/>
          <p:cNvSpPr/>
          <p:nvPr/>
        </p:nvSpPr>
        <p:spPr>
          <a:xfrm>
            <a:off x="4857750" y="5743575"/>
            <a:ext cx="37576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Limitações:</a:t>
            </a:r>
            <a:endParaRPr lang="en-US" sz="788" dirty="0"/>
          </a:p>
        </p:txBody>
      </p:sp>
      <p:sp>
        <p:nvSpPr>
          <p:cNvPr id="62" name="Text 54"/>
          <p:cNvSpPr/>
          <p:nvPr/>
        </p:nvSpPr>
        <p:spPr>
          <a:xfrm>
            <a:off x="4857750" y="5915025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Computacionalmente caro O(n³)</a:t>
            </a:r>
            <a:endParaRPr lang="en-US" sz="675" dirty="0"/>
          </a:p>
        </p:txBody>
      </p:sp>
      <p:sp>
        <p:nvSpPr>
          <p:cNvPr id="63" name="Text 55"/>
          <p:cNvSpPr/>
          <p:nvPr/>
        </p:nvSpPr>
        <p:spPr>
          <a:xfrm>
            <a:off x="4857750" y="6057900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Difícil de desfazer decisões</a:t>
            </a:r>
            <a:endParaRPr lang="en-US" sz="675" dirty="0"/>
          </a:p>
        </p:txBody>
      </p:sp>
      <p:sp>
        <p:nvSpPr>
          <p:cNvPr id="64" name="Text 56"/>
          <p:cNvSpPr/>
          <p:nvPr/>
        </p:nvSpPr>
        <p:spPr>
          <a:xfrm>
            <a:off x="4857750" y="6200775"/>
            <a:ext cx="3757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Sensível a outliers</a:t>
            </a:r>
            <a:endParaRPr lang="en-US" sz="675" dirty="0"/>
          </a:p>
        </p:txBody>
      </p:sp>
      <p:sp>
        <p:nvSpPr>
          <p:cNvPr id="65" name="Shape 57"/>
          <p:cNvSpPr/>
          <p:nvPr/>
        </p:nvSpPr>
        <p:spPr>
          <a:xfrm>
            <a:off x="400050" y="6858000"/>
            <a:ext cx="8343900" cy="36290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5906" y="7029450"/>
            <a:ext cx="178594" cy="142875"/>
          </a:xfrm>
          <a:prstGeom prst="rect">
            <a:avLst/>
          </a:prstGeom>
        </p:spPr>
      </p:pic>
      <p:sp>
        <p:nvSpPr>
          <p:cNvPr id="67" name="Text 58"/>
          <p:cNvSpPr/>
          <p:nvPr/>
        </p:nvSpPr>
        <p:spPr>
          <a:xfrm>
            <a:off x="3911650" y="7000875"/>
            <a:ext cx="162785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Implementação Prática</a:t>
            </a:r>
            <a:endParaRPr lang="en-US" sz="1125" dirty="0"/>
          </a:p>
        </p:txBody>
      </p:sp>
      <p:sp>
        <p:nvSpPr>
          <p:cNvPr id="68" name="Text 59"/>
          <p:cNvSpPr/>
          <p:nvPr/>
        </p:nvSpPr>
        <p:spPr>
          <a:xfrm>
            <a:off x="542925" y="7315200"/>
            <a:ext cx="40433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K-Means para Documentos:</a:t>
            </a:r>
            <a:endParaRPr lang="en-US" sz="900" dirty="0"/>
          </a:p>
        </p:txBody>
      </p:sp>
      <p:sp>
        <p:nvSpPr>
          <p:cNvPr id="69" name="Shape 60"/>
          <p:cNvSpPr/>
          <p:nvPr/>
        </p:nvSpPr>
        <p:spPr>
          <a:xfrm>
            <a:off x="542925" y="7543800"/>
            <a:ext cx="3971925" cy="26860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70" name="Text 61"/>
          <p:cNvSpPr/>
          <p:nvPr/>
        </p:nvSpPr>
        <p:spPr>
          <a:xfrm>
            <a:off x="628650" y="76295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71" name="Text 62"/>
          <p:cNvSpPr/>
          <p:nvPr/>
        </p:nvSpPr>
        <p:spPr>
          <a:xfrm>
            <a:off x="628650" y="7752755"/>
            <a:ext cx="84310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sklearn.cluster</a:t>
            </a:r>
            <a:endParaRPr lang="en-US" sz="675" dirty="0"/>
          </a:p>
        </p:txBody>
      </p:sp>
      <p:sp>
        <p:nvSpPr>
          <p:cNvPr id="72" name="Text 63"/>
          <p:cNvSpPr/>
          <p:nvPr/>
        </p:nvSpPr>
        <p:spPr>
          <a:xfrm>
            <a:off x="628650" y="78581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73" name="Text 64"/>
          <p:cNvSpPr/>
          <p:nvPr/>
        </p:nvSpPr>
        <p:spPr>
          <a:xfrm>
            <a:off x="628650" y="7981355"/>
            <a:ext cx="38009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KMeans</a:t>
            </a:r>
            <a:endParaRPr lang="en-US" sz="675" dirty="0"/>
          </a:p>
        </p:txBody>
      </p:sp>
      <p:sp>
        <p:nvSpPr>
          <p:cNvPr id="74" name="Text 65"/>
          <p:cNvSpPr/>
          <p:nvPr/>
        </p:nvSpPr>
        <p:spPr>
          <a:xfrm>
            <a:off x="628650" y="80867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75" name="Text 66"/>
          <p:cNvSpPr/>
          <p:nvPr/>
        </p:nvSpPr>
        <p:spPr>
          <a:xfrm>
            <a:off x="628650" y="8209955"/>
            <a:ext cx="1666196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sklearn.feature_extraction.text</a:t>
            </a:r>
            <a:endParaRPr lang="en-US" sz="675" dirty="0"/>
          </a:p>
        </p:txBody>
      </p:sp>
      <p:sp>
        <p:nvSpPr>
          <p:cNvPr id="76" name="Text 67"/>
          <p:cNvSpPr/>
          <p:nvPr/>
        </p:nvSpPr>
        <p:spPr>
          <a:xfrm>
            <a:off x="628650" y="83153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77" name="Text 68"/>
          <p:cNvSpPr/>
          <p:nvPr/>
        </p:nvSpPr>
        <p:spPr>
          <a:xfrm>
            <a:off x="628650" y="8438555"/>
            <a:ext cx="84310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TfidfVectorizer</a:t>
            </a:r>
            <a:endParaRPr lang="en-US" sz="675" dirty="0"/>
          </a:p>
        </p:txBody>
      </p:sp>
      <p:sp>
        <p:nvSpPr>
          <p:cNvPr id="78" name="Text 69"/>
          <p:cNvSpPr/>
          <p:nvPr/>
        </p:nvSpPr>
        <p:spPr>
          <a:xfrm>
            <a:off x="628650" y="86582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Documentos</a:t>
            </a:r>
            <a:endParaRPr lang="en-US" sz="675" dirty="0"/>
          </a:p>
        </p:txBody>
      </p:sp>
      <p:sp>
        <p:nvSpPr>
          <p:cNvPr id="79" name="Text 70"/>
          <p:cNvSpPr/>
          <p:nvPr/>
        </p:nvSpPr>
        <p:spPr>
          <a:xfrm>
            <a:off x="628650" y="8895755"/>
            <a:ext cx="48298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docs = [</a:t>
            </a:r>
            <a:endParaRPr lang="en-US" sz="675" dirty="0"/>
          </a:p>
        </p:txBody>
      </p:sp>
      <p:sp>
        <p:nvSpPr>
          <p:cNvPr id="80" name="Text 71"/>
          <p:cNvSpPr/>
          <p:nvPr/>
        </p:nvSpPr>
        <p:spPr>
          <a:xfrm>
            <a:off x="1040197" y="8895755"/>
            <a:ext cx="115176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"IA machine learning"</a:t>
            </a:r>
            <a:endParaRPr lang="en-US" sz="675" dirty="0"/>
          </a:p>
        </p:txBody>
      </p:sp>
      <p:sp>
        <p:nvSpPr>
          <p:cNvPr id="81" name="Text 72"/>
          <p:cNvSpPr/>
          <p:nvPr/>
        </p:nvSpPr>
        <p:spPr>
          <a:xfrm>
            <a:off x="2120522" y="8895755"/>
            <a:ext cx="174324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</a:t>
            </a:r>
            <a:endParaRPr lang="en-US" sz="675" dirty="0"/>
          </a:p>
        </p:txBody>
      </p:sp>
      <p:sp>
        <p:nvSpPr>
          <p:cNvPr id="82" name="Text 73"/>
          <p:cNvSpPr/>
          <p:nvPr/>
        </p:nvSpPr>
        <p:spPr>
          <a:xfrm>
            <a:off x="2223408" y="8895755"/>
            <a:ext cx="110030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"futebol copa mundo"</a:t>
            </a:r>
            <a:endParaRPr lang="en-US" sz="675" dirty="0"/>
          </a:p>
        </p:txBody>
      </p:sp>
      <p:sp>
        <p:nvSpPr>
          <p:cNvPr id="83" name="Text 74"/>
          <p:cNvSpPr/>
          <p:nvPr/>
        </p:nvSpPr>
        <p:spPr>
          <a:xfrm>
            <a:off x="3252276" y="8895755"/>
            <a:ext cx="38009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 ...]</a:t>
            </a:r>
            <a:endParaRPr lang="en-US" sz="675" dirty="0"/>
          </a:p>
        </p:txBody>
      </p:sp>
      <p:sp>
        <p:nvSpPr>
          <p:cNvPr id="84" name="Text 75"/>
          <p:cNvSpPr/>
          <p:nvPr/>
        </p:nvSpPr>
        <p:spPr>
          <a:xfrm>
            <a:off x="628650" y="91154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Vetorização</a:t>
            </a:r>
            <a:endParaRPr lang="en-US" sz="675" dirty="0"/>
          </a:p>
        </p:txBody>
      </p:sp>
      <p:sp>
        <p:nvSpPr>
          <p:cNvPr id="85" name="Text 76"/>
          <p:cNvSpPr/>
          <p:nvPr/>
        </p:nvSpPr>
        <p:spPr>
          <a:xfrm>
            <a:off x="628650" y="9352955"/>
            <a:ext cx="2489290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vectorizer = TfidfVectorizer(max_features=1000)</a:t>
            </a:r>
            <a:endParaRPr lang="en-US" sz="675" dirty="0"/>
          </a:p>
        </p:txBody>
      </p:sp>
      <p:sp>
        <p:nvSpPr>
          <p:cNvPr id="86" name="Text 77"/>
          <p:cNvSpPr/>
          <p:nvPr/>
        </p:nvSpPr>
        <p:spPr>
          <a:xfrm>
            <a:off x="628650" y="9467255"/>
            <a:ext cx="1820512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 = vectorizer.fit_transform(docs)</a:t>
            </a:r>
            <a:endParaRPr lang="en-US" sz="675" dirty="0"/>
          </a:p>
        </p:txBody>
      </p:sp>
      <p:sp>
        <p:nvSpPr>
          <p:cNvPr id="87" name="Text 78"/>
          <p:cNvSpPr/>
          <p:nvPr/>
        </p:nvSpPr>
        <p:spPr>
          <a:xfrm>
            <a:off x="628650" y="96869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Clustering</a:t>
            </a:r>
            <a:endParaRPr lang="en-US" sz="675" dirty="0"/>
          </a:p>
        </p:txBody>
      </p:sp>
      <p:sp>
        <p:nvSpPr>
          <p:cNvPr id="88" name="Text 79"/>
          <p:cNvSpPr/>
          <p:nvPr/>
        </p:nvSpPr>
        <p:spPr>
          <a:xfrm>
            <a:off x="628650" y="9924455"/>
            <a:ext cx="2437833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kmeans = KMeans(n_clusters=3, random_state=42)</a:t>
            </a:r>
            <a:endParaRPr lang="en-US" sz="675" dirty="0"/>
          </a:p>
        </p:txBody>
      </p:sp>
      <p:sp>
        <p:nvSpPr>
          <p:cNvPr id="89" name="Text 80"/>
          <p:cNvSpPr/>
          <p:nvPr/>
        </p:nvSpPr>
        <p:spPr>
          <a:xfrm>
            <a:off x="628650" y="10038755"/>
            <a:ext cx="1717625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clusters = kmeans.fit_predict(X)</a:t>
            </a:r>
            <a:endParaRPr lang="en-US" sz="675" dirty="0"/>
          </a:p>
        </p:txBody>
      </p:sp>
      <p:sp>
        <p:nvSpPr>
          <p:cNvPr id="90" name="Text 81"/>
          <p:cNvSpPr/>
          <p:nvPr/>
        </p:nvSpPr>
        <p:spPr>
          <a:xfrm>
            <a:off x="4629150" y="7315200"/>
            <a:ext cx="404336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Agrupamento Hierárquico:</a:t>
            </a:r>
            <a:endParaRPr lang="en-US" sz="900" dirty="0"/>
          </a:p>
        </p:txBody>
      </p:sp>
      <p:sp>
        <p:nvSpPr>
          <p:cNvPr id="91" name="Shape 82"/>
          <p:cNvSpPr/>
          <p:nvPr/>
        </p:nvSpPr>
        <p:spPr>
          <a:xfrm>
            <a:off x="4629150" y="7543800"/>
            <a:ext cx="3971925" cy="2800350"/>
          </a:xfrm>
          <a:prstGeom prst="rect">
            <a:avLst/>
          </a:prstGeom>
          <a:solidFill>
            <a:srgbClr val="1F2937"/>
          </a:solidFill>
          <a:ln/>
        </p:spPr>
      </p:sp>
      <p:sp>
        <p:nvSpPr>
          <p:cNvPr id="92" name="Text 83"/>
          <p:cNvSpPr/>
          <p:nvPr/>
        </p:nvSpPr>
        <p:spPr>
          <a:xfrm>
            <a:off x="4714875" y="76295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93" name="Text 84"/>
          <p:cNvSpPr/>
          <p:nvPr/>
        </p:nvSpPr>
        <p:spPr>
          <a:xfrm>
            <a:off x="4714875" y="7752755"/>
            <a:ext cx="84310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sklearn.cluster</a:t>
            </a:r>
            <a:endParaRPr lang="en-US" sz="675" dirty="0"/>
          </a:p>
        </p:txBody>
      </p:sp>
      <p:sp>
        <p:nvSpPr>
          <p:cNvPr id="94" name="Text 85"/>
          <p:cNvSpPr/>
          <p:nvPr/>
        </p:nvSpPr>
        <p:spPr>
          <a:xfrm>
            <a:off x="4714875" y="78581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95" name="Text 86"/>
          <p:cNvSpPr/>
          <p:nvPr/>
        </p:nvSpPr>
        <p:spPr>
          <a:xfrm>
            <a:off x="4714875" y="7981355"/>
            <a:ext cx="125464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AgglomerativeClustering</a:t>
            </a:r>
            <a:endParaRPr lang="en-US" sz="675" dirty="0"/>
          </a:p>
        </p:txBody>
      </p:sp>
      <p:sp>
        <p:nvSpPr>
          <p:cNvPr id="96" name="Text 87"/>
          <p:cNvSpPr/>
          <p:nvPr/>
        </p:nvSpPr>
        <p:spPr>
          <a:xfrm>
            <a:off x="4714875" y="80867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97" name="Text 88"/>
          <p:cNvSpPr/>
          <p:nvPr/>
        </p:nvSpPr>
        <p:spPr>
          <a:xfrm>
            <a:off x="4714875" y="8209955"/>
            <a:ext cx="94598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matplotlib.pyplot</a:t>
            </a:r>
            <a:endParaRPr lang="en-US" sz="675" dirty="0"/>
          </a:p>
        </p:txBody>
      </p:sp>
      <p:sp>
        <p:nvSpPr>
          <p:cNvPr id="98" name="Text 89"/>
          <p:cNvSpPr/>
          <p:nvPr/>
        </p:nvSpPr>
        <p:spPr>
          <a:xfrm>
            <a:off x="4714875" y="83153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</a:t>
            </a:r>
            <a:endParaRPr lang="en-US" sz="675" dirty="0"/>
          </a:p>
        </p:txBody>
      </p:sp>
      <p:sp>
        <p:nvSpPr>
          <p:cNvPr id="99" name="Text 90"/>
          <p:cNvSpPr/>
          <p:nvPr/>
        </p:nvSpPr>
        <p:spPr>
          <a:xfrm>
            <a:off x="4714875" y="8438555"/>
            <a:ext cx="225782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plt</a:t>
            </a:r>
            <a:endParaRPr lang="en-US" sz="675" dirty="0"/>
          </a:p>
        </p:txBody>
      </p:sp>
      <p:sp>
        <p:nvSpPr>
          <p:cNvPr id="100" name="Text 91"/>
          <p:cNvSpPr/>
          <p:nvPr/>
        </p:nvSpPr>
        <p:spPr>
          <a:xfrm>
            <a:off x="4714875" y="85439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0A5F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from</a:t>
            </a:r>
            <a:endParaRPr lang="en-US" sz="675" dirty="0"/>
          </a:p>
        </p:txBody>
      </p:sp>
      <p:sp>
        <p:nvSpPr>
          <p:cNvPr id="101" name="Text 92"/>
          <p:cNvSpPr/>
          <p:nvPr/>
        </p:nvSpPr>
        <p:spPr>
          <a:xfrm>
            <a:off x="4714875" y="8667155"/>
            <a:ext cx="1254649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scipy.cluster.hierarchy</a:t>
            </a:r>
            <a:endParaRPr lang="en-US" sz="675" dirty="0"/>
          </a:p>
        </p:txBody>
      </p:sp>
      <p:sp>
        <p:nvSpPr>
          <p:cNvPr id="102" name="Text 93"/>
          <p:cNvSpPr/>
          <p:nvPr/>
        </p:nvSpPr>
        <p:spPr>
          <a:xfrm>
            <a:off x="4714875" y="87725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E5E7E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</a:t>
            </a:r>
            <a:endParaRPr lang="en-US" sz="675" dirty="0"/>
          </a:p>
        </p:txBody>
      </p:sp>
      <p:sp>
        <p:nvSpPr>
          <p:cNvPr id="103" name="Text 94"/>
          <p:cNvSpPr/>
          <p:nvPr/>
        </p:nvSpPr>
        <p:spPr>
          <a:xfrm>
            <a:off x="4714875" y="8895755"/>
            <a:ext cx="585871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dendrogram</a:t>
            </a:r>
            <a:endParaRPr lang="en-US" sz="675" dirty="0"/>
          </a:p>
        </p:txBody>
      </p:sp>
      <p:sp>
        <p:nvSpPr>
          <p:cNvPr id="104" name="Text 95"/>
          <p:cNvSpPr/>
          <p:nvPr/>
        </p:nvSpPr>
        <p:spPr>
          <a:xfrm>
            <a:off x="4714875" y="91154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Clustering hierárquico</a:t>
            </a:r>
            <a:endParaRPr lang="en-US" sz="675" dirty="0"/>
          </a:p>
        </p:txBody>
      </p:sp>
      <p:sp>
        <p:nvSpPr>
          <p:cNvPr id="105" name="Text 96"/>
          <p:cNvSpPr/>
          <p:nvPr/>
        </p:nvSpPr>
        <p:spPr>
          <a:xfrm>
            <a:off x="4714875" y="9352955"/>
            <a:ext cx="2077743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hierarchical = AgglomerativeClustering(</a:t>
            </a:r>
            <a:endParaRPr lang="en-US" sz="675" dirty="0"/>
          </a:p>
        </p:txBody>
      </p:sp>
      <p:sp>
        <p:nvSpPr>
          <p:cNvPr id="106" name="Text 97"/>
          <p:cNvSpPr/>
          <p:nvPr/>
        </p:nvSpPr>
        <p:spPr>
          <a:xfrm>
            <a:off x="4714875" y="9467255"/>
            <a:ext cx="1408965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n_clusters=3, linkage=</a:t>
            </a:r>
            <a:endParaRPr lang="en-US" sz="675" dirty="0"/>
          </a:p>
        </p:txBody>
      </p:sp>
      <p:sp>
        <p:nvSpPr>
          <p:cNvPr id="107" name="Text 98"/>
          <p:cNvSpPr/>
          <p:nvPr/>
        </p:nvSpPr>
        <p:spPr>
          <a:xfrm>
            <a:off x="6052403" y="9467255"/>
            <a:ext cx="380098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CD34D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'ward'</a:t>
            </a:r>
            <a:endParaRPr lang="en-US" sz="675" dirty="0"/>
          </a:p>
        </p:txBody>
      </p:sp>
      <p:sp>
        <p:nvSpPr>
          <p:cNvPr id="108" name="Text 99"/>
          <p:cNvSpPr/>
          <p:nvPr/>
        </p:nvSpPr>
        <p:spPr>
          <a:xfrm>
            <a:off x="4714875" y="9581555"/>
            <a:ext cx="122895" cy="964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</a:t>
            </a:r>
            <a:endParaRPr lang="en-US" sz="675" dirty="0"/>
          </a:p>
        </p:txBody>
      </p:sp>
      <p:sp>
        <p:nvSpPr>
          <p:cNvPr id="109" name="Text 100"/>
          <p:cNvSpPr/>
          <p:nvPr/>
        </p:nvSpPr>
        <p:spPr>
          <a:xfrm>
            <a:off x="4714875" y="9695855"/>
            <a:ext cx="2540719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clusters = hierarchical.fit_predict(X.toarray())</a:t>
            </a:r>
            <a:endParaRPr lang="en-US" sz="675" dirty="0"/>
          </a:p>
        </p:txBody>
      </p:sp>
      <p:sp>
        <p:nvSpPr>
          <p:cNvPr id="110" name="Text 101"/>
          <p:cNvSpPr/>
          <p:nvPr/>
        </p:nvSpPr>
        <p:spPr>
          <a:xfrm>
            <a:off x="4714875" y="99155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4D39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Visualizar dendrograma</a:t>
            </a:r>
            <a:endParaRPr lang="en-US" sz="675" dirty="0"/>
          </a:p>
        </p:txBody>
      </p:sp>
      <p:sp>
        <p:nvSpPr>
          <p:cNvPr id="111" name="Text 102"/>
          <p:cNvSpPr/>
          <p:nvPr/>
        </p:nvSpPr>
        <p:spPr>
          <a:xfrm>
            <a:off x="4714875" y="10153055"/>
            <a:ext cx="1820512" cy="964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dendrogram(hierarchical.children_)</a:t>
            </a:r>
            <a:endParaRPr lang="en-US" sz="675" dirty="0"/>
          </a:p>
        </p:txBody>
      </p:sp>
      <p:sp>
        <p:nvSpPr>
          <p:cNvPr id="112" name="Shape 103"/>
          <p:cNvSpPr/>
          <p:nvPr/>
        </p:nvSpPr>
        <p:spPr>
          <a:xfrm>
            <a:off x="400050" y="10658475"/>
            <a:ext cx="4086225" cy="2686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1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" y="10837069"/>
            <a:ext cx="128588" cy="128588"/>
          </a:xfrm>
          <a:prstGeom prst="rect">
            <a:avLst/>
          </a:prstGeom>
        </p:spPr>
      </p:pic>
      <p:sp>
        <p:nvSpPr>
          <p:cNvPr id="114" name="Text 104"/>
          <p:cNvSpPr/>
          <p:nvPr/>
        </p:nvSpPr>
        <p:spPr>
          <a:xfrm>
            <a:off x="728663" y="10801350"/>
            <a:ext cx="170760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Aplicações no Mundo Real</a:t>
            </a:r>
            <a:endParaRPr lang="en-US" sz="1013" dirty="0"/>
          </a:p>
        </p:txBody>
      </p:sp>
      <p:sp>
        <p:nvSpPr>
          <p:cNvPr id="115" name="Shape 105"/>
          <p:cNvSpPr/>
          <p:nvPr/>
        </p:nvSpPr>
        <p:spPr>
          <a:xfrm>
            <a:off x="542925" y="11115675"/>
            <a:ext cx="3800475" cy="4572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16" name="Text 106"/>
          <p:cNvSpPr/>
          <p:nvPr/>
        </p:nvSpPr>
        <p:spPr>
          <a:xfrm>
            <a:off x="628650" y="1120140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News</a:t>
            </a:r>
            <a:endParaRPr lang="en-US" sz="788" dirty="0"/>
          </a:p>
        </p:txBody>
      </p:sp>
      <p:sp>
        <p:nvSpPr>
          <p:cNvPr id="117" name="Text 107"/>
          <p:cNvSpPr/>
          <p:nvPr/>
        </p:nvSpPr>
        <p:spPr>
          <a:xfrm>
            <a:off x="628650" y="113728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 notícias similares automaticamente para evitar duplicatas</a:t>
            </a:r>
            <a:endParaRPr lang="en-US" sz="675" dirty="0"/>
          </a:p>
        </p:txBody>
      </p:sp>
      <p:sp>
        <p:nvSpPr>
          <p:cNvPr id="118" name="Shape 108"/>
          <p:cNvSpPr/>
          <p:nvPr/>
        </p:nvSpPr>
        <p:spPr>
          <a:xfrm>
            <a:off x="542925" y="11658600"/>
            <a:ext cx="3800475" cy="4572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119" name="Text 109"/>
          <p:cNvSpPr/>
          <p:nvPr/>
        </p:nvSpPr>
        <p:spPr>
          <a:xfrm>
            <a:off x="628650" y="11744325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Netflix - Recomendações</a:t>
            </a:r>
            <a:endParaRPr lang="en-US" sz="788" dirty="0"/>
          </a:p>
        </p:txBody>
      </p:sp>
      <p:sp>
        <p:nvSpPr>
          <p:cNvPr id="120" name="Text 110"/>
          <p:cNvSpPr/>
          <p:nvPr/>
        </p:nvSpPr>
        <p:spPr>
          <a:xfrm>
            <a:off x="628650" y="1191577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 usuários com gostos similares baseado em descrições de filmes</a:t>
            </a:r>
            <a:endParaRPr lang="en-US" sz="675" dirty="0"/>
          </a:p>
        </p:txBody>
      </p:sp>
      <p:sp>
        <p:nvSpPr>
          <p:cNvPr id="121" name="Shape 111"/>
          <p:cNvSpPr/>
          <p:nvPr/>
        </p:nvSpPr>
        <p:spPr>
          <a:xfrm>
            <a:off x="542925" y="12201525"/>
            <a:ext cx="3800475" cy="4572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22" name="Text 112"/>
          <p:cNvSpPr/>
          <p:nvPr/>
        </p:nvSpPr>
        <p:spPr>
          <a:xfrm>
            <a:off x="628650" y="1228725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Pesquisa Acadêmica</a:t>
            </a:r>
            <a:endParaRPr lang="en-US" sz="788" dirty="0"/>
          </a:p>
        </p:txBody>
      </p:sp>
      <p:sp>
        <p:nvSpPr>
          <p:cNvPr id="123" name="Text 113"/>
          <p:cNvSpPr/>
          <p:nvPr/>
        </p:nvSpPr>
        <p:spPr>
          <a:xfrm>
            <a:off x="628650" y="124587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Organiza papers por área de pesquisa automaticamente</a:t>
            </a:r>
            <a:endParaRPr lang="en-US" sz="675" dirty="0"/>
          </a:p>
        </p:txBody>
      </p:sp>
      <p:sp>
        <p:nvSpPr>
          <p:cNvPr id="124" name="Text 114"/>
          <p:cNvSpPr/>
          <p:nvPr/>
        </p:nvSpPr>
        <p:spPr>
          <a:xfrm>
            <a:off x="628650" y="12830175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E-commerce</a:t>
            </a:r>
            <a:endParaRPr lang="en-US" sz="788" dirty="0"/>
          </a:p>
        </p:txBody>
      </p:sp>
      <p:sp>
        <p:nvSpPr>
          <p:cNvPr id="125" name="Text 115"/>
          <p:cNvSpPr/>
          <p:nvPr/>
        </p:nvSpPr>
        <p:spPr>
          <a:xfrm>
            <a:off x="628650" y="130016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Agrupa produtos similares baseado em descrições e reviews</a:t>
            </a:r>
            <a:endParaRPr lang="en-US" sz="675" dirty="0"/>
          </a:p>
        </p:txBody>
      </p:sp>
      <p:sp>
        <p:nvSpPr>
          <p:cNvPr id="126" name="Shape 116"/>
          <p:cNvSpPr/>
          <p:nvPr/>
        </p:nvSpPr>
        <p:spPr>
          <a:xfrm>
            <a:off x="4657725" y="10658475"/>
            <a:ext cx="4086225" cy="2686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0600" y="10837069"/>
            <a:ext cx="128588" cy="128588"/>
          </a:xfrm>
          <a:prstGeom prst="rect">
            <a:avLst/>
          </a:prstGeom>
        </p:spPr>
      </p:pic>
      <p:sp>
        <p:nvSpPr>
          <p:cNvPr id="128" name="Text 117"/>
          <p:cNvSpPr/>
          <p:nvPr/>
        </p:nvSpPr>
        <p:spPr>
          <a:xfrm>
            <a:off x="4986338" y="10801350"/>
            <a:ext cx="15196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Como Avaliar Clusters?</a:t>
            </a:r>
            <a:endParaRPr lang="en-US" sz="1013" dirty="0"/>
          </a:p>
        </p:txBody>
      </p:sp>
      <p:sp>
        <p:nvSpPr>
          <p:cNvPr id="129" name="Shape 118"/>
          <p:cNvSpPr/>
          <p:nvPr/>
        </p:nvSpPr>
        <p:spPr>
          <a:xfrm>
            <a:off x="4800600" y="11115675"/>
            <a:ext cx="3800475" cy="45720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130" name="Text 119"/>
          <p:cNvSpPr/>
          <p:nvPr/>
        </p:nvSpPr>
        <p:spPr>
          <a:xfrm>
            <a:off x="4886325" y="1120140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Silhouette Score</a:t>
            </a:r>
            <a:endParaRPr lang="en-US" sz="788" dirty="0"/>
          </a:p>
        </p:txBody>
      </p:sp>
      <p:sp>
        <p:nvSpPr>
          <p:cNvPr id="131" name="Text 120"/>
          <p:cNvSpPr/>
          <p:nvPr/>
        </p:nvSpPr>
        <p:spPr>
          <a:xfrm>
            <a:off x="4886325" y="1137285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Mede quão bem separados estão os clusters (-1 a 1, maior é melhor)</a:t>
            </a:r>
            <a:endParaRPr lang="en-US" sz="675" dirty="0"/>
          </a:p>
        </p:txBody>
      </p:sp>
      <p:sp>
        <p:nvSpPr>
          <p:cNvPr id="132" name="Shape 121"/>
          <p:cNvSpPr/>
          <p:nvPr/>
        </p:nvSpPr>
        <p:spPr>
          <a:xfrm>
            <a:off x="4800600" y="11658600"/>
            <a:ext cx="3800475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33" name="Text 122"/>
          <p:cNvSpPr/>
          <p:nvPr/>
        </p:nvSpPr>
        <p:spPr>
          <a:xfrm>
            <a:off x="4886325" y="11744325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Inércia (Within-cluster sum of squares)</a:t>
            </a:r>
            <a:endParaRPr lang="en-US" sz="788" dirty="0"/>
          </a:p>
        </p:txBody>
      </p:sp>
      <p:sp>
        <p:nvSpPr>
          <p:cNvPr id="134" name="Text 123"/>
          <p:cNvSpPr/>
          <p:nvPr/>
        </p:nvSpPr>
        <p:spPr>
          <a:xfrm>
            <a:off x="4886325" y="1191577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Soma das distâncias ao centroide (menor é melhor)</a:t>
            </a:r>
            <a:endParaRPr lang="en-US" sz="675" dirty="0"/>
          </a:p>
        </p:txBody>
      </p:sp>
      <p:sp>
        <p:nvSpPr>
          <p:cNvPr id="135" name="Shape 124"/>
          <p:cNvSpPr/>
          <p:nvPr/>
        </p:nvSpPr>
        <p:spPr>
          <a:xfrm>
            <a:off x="4800600" y="12201525"/>
            <a:ext cx="3800475" cy="457200"/>
          </a:xfrm>
          <a:prstGeom prst="rect">
            <a:avLst/>
          </a:prstGeom>
          <a:solidFill>
            <a:srgbClr val="EEF2FF"/>
          </a:solidFill>
          <a:ln/>
        </p:spPr>
      </p:sp>
      <p:sp>
        <p:nvSpPr>
          <p:cNvPr id="136" name="Text 125"/>
          <p:cNvSpPr/>
          <p:nvPr/>
        </p:nvSpPr>
        <p:spPr>
          <a:xfrm>
            <a:off x="4886325" y="12287250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30A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Método do Cotovelo</a:t>
            </a:r>
            <a:endParaRPr lang="en-US" sz="788" dirty="0"/>
          </a:p>
        </p:txBody>
      </p:sp>
      <p:sp>
        <p:nvSpPr>
          <p:cNvPr id="137" name="Text 126"/>
          <p:cNvSpPr/>
          <p:nvPr/>
        </p:nvSpPr>
        <p:spPr>
          <a:xfrm>
            <a:off x="4886325" y="12458700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Gráfico da inércia vs número de clusters para encontrar k ótimo</a:t>
            </a:r>
            <a:endParaRPr lang="en-US" sz="675" dirty="0"/>
          </a:p>
        </p:txBody>
      </p:sp>
      <p:sp>
        <p:nvSpPr>
          <p:cNvPr id="138" name="Shape 127"/>
          <p:cNvSpPr/>
          <p:nvPr/>
        </p:nvSpPr>
        <p:spPr>
          <a:xfrm>
            <a:off x="4800600" y="12744450"/>
            <a:ext cx="3800475" cy="45720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39" name="Text 128"/>
          <p:cNvSpPr/>
          <p:nvPr/>
        </p:nvSpPr>
        <p:spPr>
          <a:xfrm>
            <a:off x="4886325" y="12830175"/>
            <a:ext cx="37004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Avaliação Manual</a:t>
            </a:r>
            <a:endParaRPr lang="en-US" sz="788" dirty="0"/>
          </a:p>
        </p:txBody>
      </p:sp>
      <p:sp>
        <p:nvSpPr>
          <p:cNvPr id="140" name="Text 129"/>
          <p:cNvSpPr/>
          <p:nvPr/>
        </p:nvSpPr>
        <p:spPr>
          <a:xfrm>
            <a:off x="4886325" y="13001625"/>
            <a:ext cx="37004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Inspeção humana da coerência temática dos clusters</a:t>
            </a:r>
            <a:endParaRPr lang="en-US" sz="675" dirty="0"/>
          </a:p>
        </p:txBody>
      </p:sp>
      <p:sp>
        <p:nvSpPr>
          <p:cNvPr id="141" name="Shape 130"/>
          <p:cNvSpPr/>
          <p:nvPr/>
        </p:nvSpPr>
        <p:spPr>
          <a:xfrm>
            <a:off x="400050" y="13515975"/>
            <a:ext cx="8343900" cy="585788"/>
          </a:xfrm>
          <a:prstGeom prst="rect">
            <a:avLst/>
          </a:prstGeom>
          <a:solidFill>
            <a:srgbClr val="EFF6FF"/>
          </a:solidFill>
          <a:ln w="99">
            <a:solidFill>
              <a:srgbClr val="BFDBFE"/>
            </a:solidFill>
            <a:prstDash val="solid"/>
          </a:ln>
        </p:spPr>
      </p:sp>
      <p:pic>
        <p:nvPicPr>
          <p:cNvPr id="14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4350" y="13737431"/>
            <a:ext cx="128588" cy="128588"/>
          </a:xfrm>
          <a:prstGeom prst="rect">
            <a:avLst/>
          </a:prstGeom>
        </p:spPr>
      </p:pic>
      <p:sp>
        <p:nvSpPr>
          <p:cNvPr id="143" name="Text 131"/>
          <p:cNvSpPr/>
          <p:nvPr/>
        </p:nvSpPr>
        <p:spPr>
          <a:xfrm>
            <a:off x="828787" y="13651706"/>
            <a:ext cx="76393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Dica Prática:</a:t>
            </a:r>
            <a:endParaRPr lang="en-US" sz="900" dirty="0"/>
          </a:p>
        </p:txBody>
      </p:sp>
      <p:sp>
        <p:nvSpPr>
          <p:cNvPr id="144" name="Text 132"/>
          <p:cNvSpPr/>
          <p:nvPr/>
        </p:nvSpPr>
        <p:spPr>
          <a:xfrm>
            <a:off x="1521284" y="13651706"/>
            <a:ext cx="707967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K-means para exploração rápida e agrupamento hierárquico </a:t>
            </a:r>
            <a:endParaRPr lang="en-US" sz="900" dirty="0"/>
          </a:p>
          <a:p>
            <a:pPr algn="ctr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quando precisar entender a estrutura dos dados em diferentes níveis de granularidade.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2025-06-09T20:02:27Z</dcterms:created>
  <dcterms:modified xsi:type="dcterms:W3CDTF">2025-06-09T20:02:27Z</dcterms:modified>
</cp:coreProperties>
</file>