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8"/>
  </p:notesMasterIdLst>
  <p:sldIdLst>
    <p:sldId id="268" r:id="rId2"/>
    <p:sldId id="273" r:id="rId3"/>
    <p:sldId id="271" r:id="rId4"/>
    <p:sldId id="259" r:id="rId5"/>
    <p:sldId id="267" r:id="rId6"/>
    <p:sldId id="260" r:id="rId7"/>
    <p:sldId id="265" r:id="rId8"/>
    <p:sldId id="274" r:id="rId9"/>
    <p:sldId id="275" r:id="rId10"/>
    <p:sldId id="301" r:id="rId11"/>
    <p:sldId id="302" r:id="rId12"/>
    <p:sldId id="303" r:id="rId13"/>
    <p:sldId id="304" r:id="rId14"/>
    <p:sldId id="277" r:id="rId15"/>
    <p:sldId id="30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12075-EAE6-4D88-B3C4-AE8E8148A69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A5B67-8597-41C4-93C3-E91085A86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2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708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20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2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6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8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8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2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7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4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2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7E7B-D75C-4D9D-B4E9-7286A68EF8D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6361A1-08C6-4D1C-BB89-4E918B36E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AC14F43-9D64-D2DB-CCDD-591F15778CD7}"/>
              </a:ext>
            </a:extLst>
          </p:cNvPr>
          <p:cNvSpPr txBox="1"/>
          <p:nvPr/>
        </p:nvSpPr>
        <p:spPr>
          <a:xfrm>
            <a:off x="3166188" y="384501"/>
            <a:ext cx="5561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 Technical Campus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BF6CC-5590-6F00-43E0-AAD484781123}"/>
              </a:ext>
            </a:extLst>
          </p:cNvPr>
          <p:cNvSpPr txBox="1"/>
          <p:nvPr/>
        </p:nvSpPr>
        <p:spPr>
          <a:xfrm>
            <a:off x="1408922" y="1227129"/>
            <a:ext cx="8304245" cy="105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0835" algn="ctr">
              <a:lnSpc>
                <a:spcPts val="1395"/>
              </a:lnSpc>
              <a:spcBef>
                <a:spcPts val="100"/>
              </a:spcBef>
            </a:pPr>
            <a:r>
              <a:rPr lang="en-US" sz="2000" b="1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UGC AUTONOMOUS</a:t>
            </a:r>
          </a:p>
          <a:p>
            <a:pPr marL="330835" algn="ctr">
              <a:lnSpc>
                <a:spcPts val="1395"/>
              </a:lnSpc>
              <a:spcBef>
                <a:spcPts val="100"/>
              </a:spcBef>
            </a:pPr>
            <a:endParaRPr lang="en-US" sz="2000" b="1" spc="5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0835" algn="ctr">
              <a:lnSpc>
                <a:spcPts val="1395"/>
              </a:lnSpc>
              <a:spcBef>
                <a:spcPts val="100"/>
              </a:spcBef>
            </a:pPr>
            <a: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Accredited</a:t>
            </a:r>
            <a:r>
              <a:rPr lang="en-US" sz="20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NAAC</a:t>
            </a:r>
            <a:r>
              <a:rPr lang="en-US"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marL="330835" algn="ctr">
              <a:lnSpc>
                <a:spcPts val="1395"/>
              </a:lnSpc>
              <a:spcBef>
                <a:spcPts val="100"/>
              </a:spcBef>
            </a:pPr>
            <a:endParaRPr lang="en-US" sz="2000" b="1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0835" algn="ctr">
              <a:lnSpc>
                <a:spcPts val="1395"/>
              </a:lnSpc>
              <a:spcBef>
                <a:spcPts val="100"/>
              </a:spcBef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r>
              <a:rPr lang="en-US" sz="2000" b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AICTE,</a:t>
            </a:r>
            <a:r>
              <a:rPr lang="en-US"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lang="en-US" sz="2000" b="1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Affiliated</a:t>
            </a:r>
            <a:r>
              <a:rPr lang="en-US" sz="20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JNTU,</a:t>
            </a:r>
            <a:r>
              <a:rPr lang="en-US" sz="20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9DD20A-EEB1-C3B1-0A6C-96069122D716}"/>
              </a:ext>
            </a:extLst>
          </p:cNvPr>
          <p:cNvSpPr txBox="1"/>
          <p:nvPr/>
        </p:nvSpPr>
        <p:spPr>
          <a:xfrm>
            <a:off x="746449" y="2175450"/>
            <a:ext cx="9470571" cy="2526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620" algn="ctr">
              <a:lnSpc>
                <a:spcPct val="150000"/>
              </a:lnSpc>
              <a:spcBef>
                <a:spcPts val="105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134620" algn="ctr">
              <a:spcBef>
                <a:spcPts val="105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</a:t>
            </a:r>
          </a:p>
          <a:p>
            <a:pPr marL="134620" algn="ctr">
              <a:spcBef>
                <a:spcPts val="105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Project on</a:t>
            </a:r>
          </a:p>
          <a:p>
            <a:pPr marL="134620" algn="ctr">
              <a:lnSpc>
                <a:spcPct val="150000"/>
              </a:lnSpc>
              <a:spcBef>
                <a:spcPts val="105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RISK PREDICTION USING MACHINE LEARNING ALGORITHMS</a:t>
            </a:r>
          </a:p>
          <a:p>
            <a:pPr marL="134620">
              <a:lnSpc>
                <a:spcPct val="150000"/>
              </a:lnSpc>
              <a:spcBef>
                <a:spcPts val="105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NO:12</a:t>
            </a:r>
            <a:endParaRPr lang="en-US" sz="2000" spc="-5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620">
              <a:lnSpc>
                <a:spcPct val="100000"/>
              </a:lnSpc>
              <a:spcBef>
                <a:spcPts val="105"/>
              </a:spcBef>
            </a:pPr>
            <a:endParaRPr lang="en-US" sz="1800" spc="-5" dirty="0">
              <a:latin typeface="Candara body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5A36BB-F7A9-5DEB-1D09-6DA2A5EFC017}"/>
              </a:ext>
            </a:extLst>
          </p:cNvPr>
          <p:cNvSpPr txBox="1"/>
          <p:nvPr/>
        </p:nvSpPr>
        <p:spPr>
          <a:xfrm>
            <a:off x="746449" y="4701783"/>
            <a:ext cx="3442996" cy="1314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5080" indent="-57150">
              <a:lnSpc>
                <a:spcPct val="150000"/>
              </a:lnSpc>
              <a:spcBef>
                <a:spcPts val="80"/>
              </a:spcBef>
            </a:pPr>
            <a:r>
              <a:rPr lang="en-US" sz="1800" b="1" spc="2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 THE GUIDANCE OF: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850" marR="5080" indent="-57150">
              <a:lnSpc>
                <a:spcPct val="150000"/>
              </a:lnSpc>
              <a:spcBef>
                <a:spcPts val="80"/>
              </a:spcBef>
            </a:pPr>
            <a:r>
              <a:rPr lang="en-I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K.SHILPA</a:t>
            </a:r>
            <a:endParaRPr lang="it-IT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69850" marR="5080" indent="-57150">
              <a:lnSpc>
                <a:spcPct val="150000"/>
              </a:lnSpc>
              <a:spcBef>
                <a:spcPts val="80"/>
              </a:spcBef>
            </a:pPr>
            <a:r>
              <a:rPr lang="it-IT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(Assistant Professor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D465A-ABF1-4F13-67F2-28A5BADDFC2D}"/>
              </a:ext>
            </a:extLst>
          </p:cNvPr>
          <p:cNvSpPr txBox="1"/>
          <p:nvPr/>
        </p:nvSpPr>
        <p:spPr>
          <a:xfrm>
            <a:off x="6923314" y="4574364"/>
            <a:ext cx="3788229" cy="217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5080" indent="-51435">
              <a:lnSpc>
                <a:spcPct val="150000"/>
              </a:lnSpc>
              <a:spcBef>
                <a:spcPts val="85"/>
              </a:spcBef>
            </a:pPr>
            <a:r>
              <a:rPr lang="en-IN" sz="1800" b="1" spc="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Presented </a:t>
            </a:r>
            <a:r>
              <a:rPr lang="en-IN" sz="1800" b="1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by: </a:t>
            </a:r>
            <a:r>
              <a:rPr lang="en-IN" sz="1800" b="1" spc="-5" dirty="0">
                <a:solidFill>
                  <a:srgbClr val="FF33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63500" marR="5080" indent="-51435">
              <a:lnSpc>
                <a:spcPct val="150000"/>
              </a:lnSpc>
              <a:spcBef>
                <a:spcPts val="85"/>
              </a:spcBef>
            </a:pPr>
            <a:r>
              <a:rPr lang="en-IN" sz="1800" b="1" spc="-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207R1A05D4  HEMA BINDU</a:t>
            </a:r>
          </a:p>
          <a:p>
            <a:pPr marL="63500" marR="5080" indent="-51435">
              <a:lnSpc>
                <a:spcPct val="150000"/>
              </a:lnSpc>
              <a:spcBef>
                <a:spcPts val="85"/>
              </a:spcBef>
            </a:pPr>
            <a:r>
              <a:rPr lang="en-IN" b="1" spc="-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207R1A05E7  KAREMI TEJA</a:t>
            </a:r>
            <a:endParaRPr lang="en-IN" sz="1800" b="1" spc="-5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ct val="150000"/>
              </a:lnSpc>
              <a:spcBef>
                <a:spcPts val="85"/>
              </a:spcBef>
            </a:pPr>
            <a:r>
              <a:rPr lang="en-IN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207R1A05D</a:t>
            </a:r>
            <a:r>
              <a:rPr lang="en-I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IN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CH.</a:t>
            </a:r>
            <a:r>
              <a:rPr lang="en-IN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NAVATEJ </a:t>
            </a:r>
            <a:endParaRPr lang="en-IN" sz="18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ct val="150000"/>
              </a:lnSpc>
              <a:spcBef>
                <a:spcPts val="85"/>
              </a:spcBef>
            </a:pPr>
            <a:endParaRPr lang="en-IN" sz="1800" dirty="0">
              <a:latin typeface="Candara body"/>
              <a:ea typeface="Cambria Math" panose="02040503050406030204" pitchFamily="18" charset="0"/>
              <a:cs typeface="Times New Roman" panose="02020603050405020304"/>
            </a:endParaRPr>
          </a:p>
        </p:txBody>
      </p:sp>
      <p:pic>
        <p:nvPicPr>
          <p:cNvPr id="25" name="object 14">
            <a:extLst>
              <a:ext uri="{FF2B5EF4-FFF2-40B4-BE49-F238E27FC236}">
                <a16:creationId xmlns:a16="http://schemas.microsoft.com/office/drawing/2014/main" id="{959502D4-026E-4114-D977-0AD32AA748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1248" y="589404"/>
            <a:ext cx="1303699" cy="1586046"/>
          </a:xfrm>
          <a:prstGeom prst="rect">
            <a:avLst/>
          </a:prstGeom>
        </p:spPr>
      </p:pic>
      <p:pic>
        <p:nvPicPr>
          <p:cNvPr id="26" name="object 13">
            <a:extLst>
              <a:ext uri="{FF2B5EF4-FFF2-40B4-BE49-F238E27FC236}">
                <a16:creationId xmlns:a16="http://schemas.microsoft.com/office/drawing/2014/main" id="{6D7C21CE-A552-701E-8494-12E0B480C05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251" y="618887"/>
            <a:ext cx="1364620" cy="15860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E2AF45-1DD0-6013-FF2B-4AF33366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0343" y="1838130"/>
            <a:ext cx="6488178" cy="301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7396A-E025-3282-D976-FE098D8AAC91}"/>
              </a:ext>
            </a:extLst>
          </p:cNvPr>
          <p:cNvSpPr txBox="1"/>
          <p:nvPr/>
        </p:nvSpPr>
        <p:spPr>
          <a:xfrm>
            <a:off x="1110343" y="636428"/>
            <a:ext cx="629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F569D2-CB94-A58C-CEC6-65FEF399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384" y="1726163"/>
            <a:ext cx="6878216" cy="476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04639-E8A6-5F9B-0FA8-28BEB939A6A9}"/>
              </a:ext>
            </a:extLst>
          </p:cNvPr>
          <p:cNvSpPr txBox="1"/>
          <p:nvPr/>
        </p:nvSpPr>
        <p:spPr>
          <a:xfrm>
            <a:off x="1183433" y="757725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9EB8B8-184B-CACD-6064-6C5C0C17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97" y="1418254"/>
            <a:ext cx="6904652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A8620B-26EE-09D2-4481-C2C06D63553E}"/>
              </a:ext>
            </a:extLst>
          </p:cNvPr>
          <p:cNvSpPr txBox="1"/>
          <p:nvPr/>
        </p:nvSpPr>
        <p:spPr>
          <a:xfrm>
            <a:off x="933061" y="664420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F74C7-6C43-54ED-D657-F00488D9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4075" y="1396630"/>
            <a:ext cx="3788934" cy="447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5BD46-6264-F2A8-1413-C1A7CCFF344F}"/>
              </a:ext>
            </a:extLst>
          </p:cNvPr>
          <p:cNvSpPr txBox="1"/>
          <p:nvPr/>
        </p:nvSpPr>
        <p:spPr>
          <a:xfrm>
            <a:off x="1259633" y="627097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0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60D9AF-E46D-7D5F-2DC1-A141E9378A1B}"/>
              </a:ext>
            </a:extLst>
          </p:cNvPr>
          <p:cNvSpPr txBox="1"/>
          <p:nvPr/>
        </p:nvSpPr>
        <p:spPr>
          <a:xfrm>
            <a:off x="727788" y="1245386"/>
            <a:ext cx="8565502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aim of this paper was to predict the stroke of a person in advance to prevent life of a person. 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dataset of 200 records was used with the cross-validation technique with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folds.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contains the details like blood pressure, heart beat, patient name, patient age, previous details of patient like previous operation details.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uses five machine learning algorithms and among those Naïve Bayes algorithm gives high accuracy.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system will be very useful to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predict the stroke of person earlier and save the life of patient.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670C9-9073-C951-77EA-D637FDDD14D2}"/>
              </a:ext>
            </a:extLst>
          </p:cNvPr>
          <p:cNvSpPr txBox="1"/>
          <p:nvPr/>
        </p:nvSpPr>
        <p:spPr>
          <a:xfrm>
            <a:off x="727788" y="449815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BB207-AD0A-B36D-0624-528CC6D664AA}"/>
              </a:ext>
            </a:extLst>
          </p:cNvPr>
          <p:cNvSpPr txBox="1"/>
          <p:nvPr/>
        </p:nvSpPr>
        <p:spPr>
          <a:xfrm>
            <a:off x="578499" y="1287854"/>
            <a:ext cx="9022701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T. Hansen, and A.-M.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“Thrombophilia testing in young patients with ischemic stroke,” Thrombosis research, vol. 137, pp. 108–112, 2016.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P. Govindarajan, R. 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Soundarapandian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Gandomi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Patan, P. Jayaraman, and R. Manikandan, “Classification of stroke disease using machine learning algorithms,” Neural Computing and Applications, pp. 1–12.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L. T. Kohn, J. Corrigan, M. S. Donaldson, et al., To err is human: building a safer health system, vol. 6. National academy press Washington, DC, 2000.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Kumar, “Stroke prediction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2016 International Conference on Control, Instrumentation, Communication and Computational Technologies (ICCICCT), pp. 600–602, IEEE, 2016.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P.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Sandercock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Niewada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Członkowska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international stroke trial database,” Trials, vol. 13, no. 1, pp. 1–1, 2012.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4DC91-C2CF-FDC9-ACF7-37389CF257DA}"/>
              </a:ext>
            </a:extLst>
          </p:cNvPr>
          <p:cNvSpPr txBox="1"/>
          <p:nvPr/>
        </p:nvSpPr>
        <p:spPr>
          <a:xfrm>
            <a:off x="578499" y="541590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30947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This “thank you speech” is a must read! | PlanetSpark">
            <a:extLst>
              <a:ext uri="{FF2B5EF4-FFF2-40B4-BE49-F238E27FC236}">
                <a16:creationId xmlns:a16="http://schemas.microsoft.com/office/drawing/2014/main" id="{525B9D27-F5AE-1393-3901-4280AF3AA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11" y="1109662"/>
            <a:ext cx="84201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11506200" y="6172200"/>
            <a:ext cx="476250" cy="476250"/>
            <a:chOff x="17259300" y="9258300"/>
            <a:chExt cx="714375" cy="714375"/>
          </a:xfrm>
        </p:grpSpPr>
        <p:sp>
          <p:nvSpPr>
            <p:cNvPr id="10" name="object 10"/>
            <p:cNvSpPr/>
            <p:nvPr/>
          </p:nvSpPr>
          <p:spPr>
            <a:xfrm>
              <a:off x="17259300" y="9258300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357187" y="714375"/>
                  </a:moveTo>
                  <a:lnTo>
                    <a:pt x="308724" y="711113"/>
                  </a:lnTo>
                  <a:lnTo>
                    <a:pt x="262242" y="701614"/>
                  </a:lnTo>
                  <a:lnTo>
                    <a:pt x="218165" y="686301"/>
                  </a:lnTo>
                  <a:lnTo>
                    <a:pt x="176920" y="665602"/>
                  </a:lnTo>
                  <a:lnTo>
                    <a:pt x="138932" y="639942"/>
                  </a:lnTo>
                  <a:lnTo>
                    <a:pt x="104627" y="609747"/>
                  </a:lnTo>
                  <a:lnTo>
                    <a:pt x="74432" y="575442"/>
                  </a:lnTo>
                  <a:lnTo>
                    <a:pt x="48772" y="537454"/>
                  </a:lnTo>
                  <a:lnTo>
                    <a:pt x="28073" y="496209"/>
                  </a:lnTo>
                  <a:lnTo>
                    <a:pt x="12760" y="452132"/>
                  </a:lnTo>
                  <a:lnTo>
                    <a:pt x="3261" y="405650"/>
                  </a:lnTo>
                  <a:lnTo>
                    <a:pt x="0" y="357187"/>
                  </a:lnTo>
                  <a:lnTo>
                    <a:pt x="3261" y="308724"/>
                  </a:lnTo>
                  <a:lnTo>
                    <a:pt x="12760" y="262242"/>
                  </a:lnTo>
                  <a:lnTo>
                    <a:pt x="28073" y="218165"/>
                  </a:lnTo>
                  <a:lnTo>
                    <a:pt x="48772" y="176920"/>
                  </a:lnTo>
                  <a:lnTo>
                    <a:pt x="74432" y="138932"/>
                  </a:lnTo>
                  <a:lnTo>
                    <a:pt x="104627" y="104627"/>
                  </a:lnTo>
                  <a:lnTo>
                    <a:pt x="138932" y="74432"/>
                  </a:lnTo>
                  <a:lnTo>
                    <a:pt x="176920" y="48772"/>
                  </a:lnTo>
                  <a:lnTo>
                    <a:pt x="218165" y="28073"/>
                  </a:lnTo>
                  <a:lnTo>
                    <a:pt x="262242" y="12760"/>
                  </a:lnTo>
                  <a:lnTo>
                    <a:pt x="308724" y="3261"/>
                  </a:lnTo>
                  <a:lnTo>
                    <a:pt x="357187" y="0"/>
                  </a:lnTo>
                  <a:lnTo>
                    <a:pt x="405650" y="3261"/>
                  </a:lnTo>
                  <a:lnTo>
                    <a:pt x="452132" y="12760"/>
                  </a:lnTo>
                  <a:lnTo>
                    <a:pt x="496209" y="28073"/>
                  </a:lnTo>
                  <a:lnTo>
                    <a:pt x="537454" y="48772"/>
                  </a:lnTo>
                  <a:lnTo>
                    <a:pt x="575442" y="74432"/>
                  </a:lnTo>
                  <a:lnTo>
                    <a:pt x="609747" y="104627"/>
                  </a:lnTo>
                  <a:lnTo>
                    <a:pt x="639942" y="138932"/>
                  </a:lnTo>
                  <a:lnTo>
                    <a:pt x="665602" y="176920"/>
                  </a:lnTo>
                  <a:lnTo>
                    <a:pt x="686301" y="218165"/>
                  </a:lnTo>
                  <a:lnTo>
                    <a:pt x="701614" y="262242"/>
                  </a:lnTo>
                  <a:lnTo>
                    <a:pt x="711113" y="308724"/>
                  </a:lnTo>
                  <a:lnTo>
                    <a:pt x="714375" y="357187"/>
                  </a:lnTo>
                  <a:lnTo>
                    <a:pt x="711113" y="405650"/>
                  </a:lnTo>
                  <a:lnTo>
                    <a:pt x="701614" y="452132"/>
                  </a:lnTo>
                  <a:lnTo>
                    <a:pt x="686301" y="496209"/>
                  </a:lnTo>
                  <a:lnTo>
                    <a:pt x="665602" y="537454"/>
                  </a:lnTo>
                  <a:lnTo>
                    <a:pt x="639942" y="575442"/>
                  </a:lnTo>
                  <a:lnTo>
                    <a:pt x="609747" y="609747"/>
                  </a:lnTo>
                  <a:lnTo>
                    <a:pt x="575442" y="639942"/>
                  </a:lnTo>
                  <a:lnTo>
                    <a:pt x="537454" y="665602"/>
                  </a:lnTo>
                  <a:lnTo>
                    <a:pt x="496209" y="686301"/>
                  </a:lnTo>
                  <a:lnTo>
                    <a:pt x="452132" y="701614"/>
                  </a:lnTo>
                  <a:lnTo>
                    <a:pt x="405650" y="711113"/>
                  </a:lnTo>
                  <a:lnTo>
                    <a:pt x="357187" y="714375"/>
                  </a:lnTo>
                  <a:close/>
                </a:path>
              </a:pathLst>
            </a:custGeom>
            <a:solidFill>
              <a:srgbClr val="044BA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07615" y="9436935"/>
              <a:ext cx="419100" cy="352425"/>
            </a:xfrm>
            <a:custGeom>
              <a:avLst/>
              <a:gdLst/>
              <a:ahLst/>
              <a:cxnLst/>
              <a:rect l="l" t="t" r="r" b="b"/>
              <a:pathLst>
                <a:path w="419100" h="352425">
                  <a:moveTo>
                    <a:pt x="419057" y="176212"/>
                  </a:moveTo>
                  <a:lnTo>
                    <a:pt x="244594" y="352425"/>
                  </a:lnTo>
                  <a:lnTo>
                    <a:pt x="209701" y="317182"/>
                  </a:lnTo>
                  <a:lnTo>
                    <a:pt x="324628" y="201103"/>
                  </a:lnTo>
                  <a:lnTo>
                    <a:pt x="0" y="201219"/>
                  </a:lnTo>
                  <a:lnTo>
                    <a:pt x="0" y="151321"/>
                  </a:lnTo>
                  <a:lnTo>
                    <a:pt x="324628" y="151321"/>
                  </a:lnTo>
                  <a:lnTo>
                    <a:pt x="209701" y="35242"/>
                  </a:lnTo>
                  <a:lnTo>
                    <a:pt x="244594" y="0"/>
                  </a:lnTo>
                  <a:lnTo>
                    <a:pt x="419057" y="176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4000" y="145712"/>
            <a:ext cx="5876311" cy="377882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2400" b="1" spc="-24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1" spc="1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4406856" y="7467186"/>
            <a:ext cx="30479" cy="416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74800" y="1397000"/>
            <a:ext cx="6096000" cy="4197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Diadrams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2815B-EBD9-8A90-9F25-2ED5A6C3A5D8}"/>
              </a:ext>
            </a:extLst>
          </p:cNvPr>
          <p:cNvSpPr txBox="1"/>
          <p:nvPr/>
        </p:nvSpPr>
        <p:spPr>
          <a:xfrm>
            <a:off x="1566507" y="675173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5554EF-9351-BE40-9EEC-AE50795F51B7}"/>
              </a:ext>
            </a:extLst>
          </p:cNvPr>
          <p:cNvSpPr txBox="1"/>
          <p:nvPr/>
        </p:nvSpPr>
        <p:spPr>
          <a:xfrm>
            <a:off x="961053" y="1668062"/>
            <a:ext cx="8976049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144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developing the web application for predicting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of a person,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is majorly for stroke risk prediction.</a:t>
            </a:r>
          </a:p>
          <a:p>
            <a:pPr marL="285750" indent="-285750" algn="just">
              <a:lnSpc>
                <a:spcPct val="150000"/>
              </a:lnSpc>
              <a:buClr>
                <a:srgbClr val="20144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caused by stroke is increasing day by day, so it is very important to predict the stroke earlier.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20144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developing the web application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the life of a person caused by stroke.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20144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Predict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isk caused by a person is done by using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achine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 algorithms. </a:t>
            </a:r>
          </a:p>
          <a:p>
            <a:pPr marL="285750" indent="-28575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D3C2D-6EF6-AEBD-411B-6D4B2125D418}"/>
              </a:ext>
            </a:extLst>
          </p:cNvPr>
          <p:cNvSpPr txBox="1"/>
          <p:nvPr/>
        </p:nvSpPr>
        <p:spPr>
          <a:xfrm>
            <a:off x="961053" y="841700"/>
            <a:ext cx="2388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F4F723-3F95-7001-4919-2E033F731704}"/>
              </a:ext>
            </a:extLst>
          </p:cNvPr>
          <p:cNvSpPr txBox="1"/>
          <p:nvPr/>
        </p:nvSpPr>
        <p:spPr>
          <a:xfrm>
            <a:off x="800878" y="1406317"/>
            <a:ext cx="89480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1449"/>
              </a:buClr>
              <a:buSzPct val="100000"/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system, there is no application to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 the stroke and prevent the life of patient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And it got difficult in saving the life of a patient.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proper information about the health details of the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en-IN" b="0" i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 proper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to detect stroke and become more difficult to detect the stroke.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website, only the manual research was done.  </a:t>
            </a:r>
            <a:endParaRPr lang="en-IN" sz="1800" b="0" i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201449"/>
              </a:buClr>
              <a:buSzPct val="100000"/>
              <a:buFont typeface="Wingdings" panose="05000000000000000000" pitchFamily="2" charset="2"/>
              <a:buChar char="Ø"/>
            </a:pPr>
            <a:endParaRPr lang="en-IN" sz="24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62767-2952-4014-CA71-28778759FE45}"/>
              </a:ext>
            </a:extLst>
          </p:cNvPr>
          <p:cNvSpPr txBox="1"/>
          <p:nvPr/>
        </p:nvSpPr>
        <p:spPr>
          <a:xfrm>
            <a:off x="800878" y="1036985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9"/>
          <p:cNvGrpSpPr/>
          <p:nvPr/>
        </p:nvGrpSpPr>
        <p:grpSpPr>
          <a:xfrm>
            <a:off x="11506200" y="6172200"/>
            <a:ext cx="476250" cy="476250"/>
            <a:chOff x="17259300" y="9258300"/>
            <a:chExt cx="714375" cy="714375"/>
          </a:xfrm>
        </p:grpSpPr>
        <p:sp>
          <p:nvSpPr>
            <p:cNvPr id="7" name="object 10"/>
            <p:cNvSpPr/>
            <p:nvPr/>
          </p:nvSpPr>
          <p:spPr>
            <a:xfrm>
              <a:off x="17259300" y="9258300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357187" y="714375"/>
                  </a:moveTo>
                  <a:lnTo>
                    <a:pt x="308724" y="711113"/>
                  </a:lnTo>
                  <a:lnTo>
                    <a:pt x="262242" y="701614"/>
                  </a:lnTo>
                  <a:lnTo>
                    <a:pt x="218165" y="686301"/>
                  </a:lnTo>
                  <a:lnTo>
                    <a:pt x="176920" y="665602"/>
                  </a:lnTo>
                  <a:lnTo>
                    <a:pt x="138932" y="639942"/>
                  </a:lnTo>
                  <a:lnTo>
                    <a:pt x="104627" y="609747"/>
                  </a:lnTo>
                  <a:lnTo>
                    <a:pt x="74432" y="575442"/>
                  </a:lnTo>
                  <a:lnTo>
                    <a:pt x="48772" y="537454"/>
                  </a:lnTo>
                  <a:lnTo>
                    <a:pt x="28073" y="496209"/>
                  </a:lnTo>
                  <a:lnTo>
                    <a:pt x="12760" y="452132"/>
                  </a:lnTo>
                  <a:lnTo>
                    <a:pt x="3261" y="405650"/>
                  </a:lnTo>
                  <a:lnTo>
                    <a:pt x="0" y="357187"/>
                  </a:lnTo>
                  <a:lnTo>
                    <a:pt x="3261" y="308724"/>
                  </a:lnTo>
                  <a:lnTo>
                    <a:pt x="12760" y="262242"/>
                  </a:lnTo>
                  <a:lnTo>
                    <a:pt x="28073" y="218165"/>
                  </a:lnTo>
                  <a:lnTo>
                    <a:pt x="48772" y="176920"/>
                  </a:lnTo>
                  <a:lnTo>
                    <a:pt x="74432" y="138932"/>
                  </a:lnTo>
                  <a:lnTo>
                    <a:pt x="104627" y="104627"/>
                  </a:lnTo>
                  <a:lnTo>
                    <a:pt x="138932" y="74432"/>
                  </a:lnTo>
                  <a:lnTo>
                    <a:pt x="176920" y="48772"/>
                  </a:lnTo>
                  <a:lnTo>
                    <a:pt x="218165" y="28073"/>
                  </a:lnTo>
                  <a:lnTo>
                    <a:pt x="262242" y="12760"/>
                  </a:lnTo>
                  <a:lnTo>
                    <a:pt x="308724" y="3261"/>
                  </a:lnTo>
                  <a:lnTo>
                    <a:pt x="357187" y="0"/>
                  </a:lnTo>
                  <a:lnTo>
                    <a:pt x="405650" y="3261"/>
                  </a:lnTo>
                  <a:lnTo>
                    <a:pt x="452132" y="12760"/>
                  </a:lnTo>
                  <a:lnTo>
                    <a:pt x="496209" y="28073"/>
                  </a:lnTo>
                  <a:lnTo>
                    <a:pt x="537454" y="48772"/>
                  </a:lnTo>
                  <a:lnTo>
                    <a:pt x="575442" y="74432"/>
                  </a:lnTo>
                  <a:lnTo>
                    <a:pt x="609747" y="104627"/>
                  </a:lnTo>
                  <a:lnTo>
                    <a:pt x="639942" y="138932"/>
                  </a:lnTo>
                  <a:lnTo>
                    <a:pt x="665602" y="176920"/>
                  </a:lnTo>
                  <a:lnTo>
                    <a:pt x="686301" y="218165"/>
                  </a:lnTo>
                  <a:lnTo>
                    <a:pt x="701614" y="262242"/>
                  </a:lnTo>
                  <a:lnTo>
                    <a:pt x="711113" y="308724"/>
                  </a:lnTo>
                  <a:lnTo>
                    <a:pt x="714375" y="357187"/>
                  </a:lnTo>
                  <a:lnTo>
                    <a:pt x="711113" y="405650"/>
                  </a:lnTo>
                  <a:lnTo>
                    <a:pt x="701614" y="452132"/>
                  </a:lnTo>
                  <a:lnTo>
                    <a:pt x="686301" y="496209"/>
                  </a:lnTo>
                  <a:lnTo>
                    <a:pt x="665602" y="537454"/>
                  </a:lnTo>
                  <a:lnTo>
                    <a:pt x="639942" y="575442"/>
                  </a:lnTo>
                  <a:lnTo>
                    <a:pt x="609747" y="609747"/>
                  </a:lnTo>
                  <a:lnTo>
                    <a:pt x="575442" y="639942"/>
                  </a:lnTo>
                  <a:lnTo>
                    <a:pt x="537454" y="665602"/>
                  </a:lnTo>
                  <a:lnTo>
                    <a:pt x="496209" y="686301"/>
                  </a:lnTo>
                  <a:lnTo>
                    <a:pt x="452132" y="701614"/>
                  </a:lnTo>
                  <a:lnTo>
                    <a:pt x="405650" y="711113"/>
                  </a:lnTo>
                  <a:lnTo>
                    <a:pt x="357187" y="714375"/>
                  </a:lnTo>
                  <a:close/>
                </a:path>
              </a:pathLst>
            </a:custGeom>
            <a:solidFill>
              <a:srgbClr val="044BA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11"/>
            <p:cNvSpPr/>
            <p:nvPr/>
          </p:nvSpPr>
          <p:spPr>
            <a:xfrm>
              <a:off x="17407615" y="9436935"/>
              <a:ext cx="419100" cy="352425"/>
            </a:xfrm>
            <a:custGeom>
              <a:avLst/>
              <a:gdLst/>
              <a:ahLst/>
              <a:cxnLst/>
              <a:rect l="l" t="t" r="r" b="b"/>
              <a:pathLst>
                <a:path w="419100" h="352425">
                  <a:moveTo>
                    <a:pt x="419057" y="176212"/>
                  </a:moveTo>
                  <a:lnTo>
                    <a:pt x="244594" y="352425"/>
                  </a:lnTo>
                  <a:lnTo>
                    <a:pt x="209701" y="317182"/>
                  </a:lnTo>
                  <a:lnTo>
                    <a:pt x="324628" y="201103"/>
                  </a:lnTo>
                  <a:lnTo>
                    <a:pt x="0" y="201219"/>
                  </a:lnTo>
                  <a:lnTo>
                    <a:pt x="0" y="151321"/>
                  </a:lnTo>
                  <a:lnTo>
                    <a:pt x="324628" y="151321"/>
                  </a:lnTo>
                  <a:lnTo>
                    <a:pt x="209701" y="35242"/>
                  </a:lnTo>
                  <a:lnTo>
                    <a:pt x="244594" y="0"/>
                  </a:lnTo>
                  <a:lnTo>
                    <a:pt x="419057" y="176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E98E52-4D14-A7CA-BADA-8E28B759CD95}"/>
              </a:ext>
            </a:extLst>
          </p:cNvPr>
          <p:cNvSpPr txBox="1"/>
          <p:nvPr/>
        </p:nvSpPr>
        <p:spPr>
          <a:xfrm>
            <a:off x="1166326" y="1540731"/>
            <a:ext cx="839755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existing system as there is not implementation of the application it is more difficult </a:t>
            </a:r>
            <a:r>
              <a:rPr lang="en-IN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 detect the stroke.</a:t>
            </a:r>
            <a:endParaRPr lang="en-IN" sz="18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IN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detection of stroke of patient become more difficult and may lead to death.</a:t>
            </a:r>
            <a:endParaRPr lang="en-IN" sz="18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Consumption of time is more.</a:t>
            </a:r>
            <a:endParaRPr lang="en-IN" sz="18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DFDA7-1662-93AD-C0B8-DBAF0211654C}"/>
              </a:ext>
            </a:extLst>
          </p:cNvPr>
          <p:cNvSpPr txBox="1"/>
          <p:nvPr/>
        </p:nvSpPr>
        <p:spPr>
          <a:xfrm>
            <a:off x="1166326" y="767056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B46CDA3-F810-8F58-F4F9-E23B8B06C32E}"/>
              </a:ext>
            </a:extLst>
          </p:cNvPr>
          <p:cNvSpPr txBox="1"/>
          <p:nvPr/>
        </p:nvSpPr>
        <p:spPr>
          <a:xfrm>
            <a:off x="961053" y="1744086"/>
            <a:ext cx="8500188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>
                <a:srgbClr val="20144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proposed System , after many experiments a web Application has been created using Machine Learning algorithms.</a:t>
            </a:r>
          </a:p>
          <a:p>
            <a:pPr marL="285750" lvl="0" indent="-285750" algn="just">
              <a:lnSpc>
                <a:spcPct val="150000"/>
              </a:lnSpc>
              <a:buClr>
                <a:srgbClr val="20144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is created  by taking data from many websites.</a:t>
            </a:r>
          </a:p>
          <a:p>
            <a:pPr marL="285750" lvl="0" indent="-285750" algn="just">
              <a:lnSpc>
                <a:spcPct val="150000"/>
              </a:lnSpc>
              <a:buClr>
                <a:srgbClr val="20144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applications takes various inputs of every particular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 like blood pressure 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heart rate and the details of any previous stroke of that patient to prevent the stroke.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E6530-78FB-E4AF-A2D9-C3C5E163BA7E}"/>
              </a:ext>
            </a:extLst>
          </p:cNvPr>
          <p:cNvSpPr txBox="1"/>
          <p:nvPr/>
        </p:nvSpPr>
        <p:spPr>
          <a:xfrm>
            <a:off x="961053" y="935494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7C2860E-2479-612C-AA19-D2C8F914904A}"/>
              </a:ext>
            </a:extLst>
          </p:cNvPr>
          <p:cNvSpPr txBox="1"/>
          <p:nvPr/>
        </p:nvSpPr>
        <p:spPr>
          <a:xfrm>
            <a:off x="895738" y="1634718"/>
            <a:ext cx="808031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Machine Learning algorithms it take less time for prediction.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stroke can be predicted easily.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algorithms makes more accurate application and efficiency.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EF346-3E49-7A56-0F6D-0623CBB95255}"/>
              </a:ext>
            </a:extLst>
          </p:cNvPr>
          <p:cNvSpPr txBox="1"/>
          <p:nvPr/>
        </p:nvSpPr>
        <p:spPr>
          <a:xfrm>
            <a:off x="895738" y="813709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A34F0-DBDB-6FC6-D51F-3AAC42C4AF80}"/>
              </a:ext>
            </a:extLst>
          </p:cNvPr>
          <p:cNvSpPr txBox="1"/>
          <p:nvPr/>
        </p:nvSpPr>
        <p:spPr>
          <a:xfrm>
            <a:off x="709127" y="1074180"/>
            <a:ext cx="85748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l">
              <a:lnSpc>
                <a:spcPct val="150000"/>
              </a:lnSpc>
              <a:buClr>
                <a:schemeClr val="tx1"/>
              </a:buClr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               :    Windows 7.1 /10 </a:t>
            </a:r>
          </a:p>
          <a:p>
            <a:pPr marL="742950" indent="-2857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Programming Language     :    Python</a:t>
            </a:r>
          </a:p>
          <a:p>
            <a:pPr marL="742950" indent="-2857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Fronted Technologies         :     HTML , CSS , JavaScript</a:t>
            </a:r>
          </a:p>
          <a:p>
            <a:pPr marL="742950" indent="-2857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Backend Technologies       :     MySQL</a:t>
            </a:r>
          </a:p>
          <a:p>
            <a:pPr marL="742950" indent="-2857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Framework                         :     Django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ct val="150000"/>
              </a:lnSpc>
              <a:buClr>
                <a:schemeClr val="tx1"/>
              </a:buClr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</a:t>
            </a:r>
            <a:endParaRPr lang="en-IN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Processor                            :    Intel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Dual Core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I5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above</a:t>
            </a:r>
            <a:endParaRPr lang="en-IN" sz="1800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742950" indent="-2857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  Hard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disk                             :</a:t>
            </a:r>
            <a:r>
              <a:rPr lang="en-US" sz="1800" spc="3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1800" spc="315" dirty="0"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0GB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above</a:t>
            </a:r>
          </a:p>
          <a:p>
            <a:pPr marL="742950" indent="-2857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  RAM                                   :</a:t>
            </a:r>
            <a:r>
              <a:rPr lang="en-US" sz="1800" dirty="0"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      4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GB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above</a:t>
            </a:r>
            <a:endParaRPr lang="en-IN" sz="1800" dirty="0"/>
          </a:p>
          <a:p>
            <a:pPr algn="just"/>
            <a:endParaRPr lang="en-IN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D84660-04D1-228A-83D0-8CBA7B620C51}"/>
              </a:ext>
            </a:extLst>
          </p:cNvPr>
          <p:cNvSpPr txBox="1"/>
          <p:nvPr/>
        </p:nvSpPr>
        <p:spPr>
          <a:xfrm>
            <a:off x="1222309" y="490063"/>
            <a:ext cx="60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4127C-4763-5B19-BAFE-948603D15E4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759" y="1613888"/>
            <a:ext cx="6553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397E18-714B-67E9-A9DB-5E3A7C41961B}"/>
              </a:ext>
            </a:extLst>
          </p:cNvPr>
          <p:cNvSpPr txBox="1"/>
          <p:nvPr/>
        </p:nvSpPr>
        <p:spPr>
          <a:xfrm>
            <a:off x="1231640" y="544760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796</Words>
  <Application>Microsoft Office PowerPoint</Application>
  <PresentationFormat>Widescreen</PresentationFormat>
  <Paragraphs>87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Candara</vt:lpstr>
      <vt:lpstr>Candara body</vt:lpstr>
      <vt:lpstr>Times New Roman</vt:lpstr>
      <vt:lpstr>Trebuchet MS</vt:lpstr>
      <vt:lpstr>Wingdings</vt:lpstr>
      <vt:lpstr>Wingdings 3</vt:lpstr>
      <vt:lpstr>Facet</vt:lpstr>
      <vt:lpstr>PowerPoint Presentation</vt:lpstr>
      <vt:lpstr>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dabbara ramya</dc:creator>
  <cp:lastModifiedBy>dabbara ramya</cp:lastModifiedBy>
  <cp:revision>3</cp:revision>
  <dcterms:created xsi:type="dcterms:W3CDTF">2023-11-13T06:30:31Z</dcterms:created>
  <dcterms:modified xsi:type="dcterms:W3CDTF">2024-02-27T14:57:38Z</dcterms:modified>
</cp:coreProperties>
</file>