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73" r:id="rId5"/>
    <p:sldId id="271" r:id="rId6"/>
    <p:sldId id="259" r:id="rId7"/>
    <p:sldId id="267" r:id="rId8"/>
    <p:sldId id="260" r:id="rId9"/>
    <p:sldId id="265" r:id="rId10"/>
    <p:sldId id="274" r:id="rId11"/>
    <p:sldId id="275" r:id="rId12"/>
    <p:sldId id="276" r:id="rId13"/>
    <p:sldId id="279" r:id="rId14"/>
    <p:sldId id="313" r:id="rId15"/>
    <p:sldId id="314" r:id="rId16"/>
    <p:sldId id="315" r:id="rId17"/>
    <p:sldId id="316" r:id="rId18"/>
    <p:sldId id="298" r:id="rId19"/>
    <p:sldId id="299" r:id="rId20"/>
    <p:sldId id="300"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17" r:id="rId38"/>
    <p:sldId id="301" r:id="rId39"/>
    <p:sldId id="302" r:id="rId40"/>
    <p:sldId id="277" r:id="rId41"/>
    <p:sldId id="263" r:id="rId4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093E3B-3A3D-4F2C-8415-9A2F11FECCBE}">
          <p14:sldIdLst>
            <p14:sldId id="268"/>
            <p14:sldId id="273"/>
            <p14:sldId id="271"/>
            <p14:sldId id="259"/>
            <p14:sldId id="267"/>
            <p14:sldId id="260"/>
            <p14:sldId id="265"/>
            <p14:sldId id="274"/>
            <p14:sldId id="275"/>
            <p14:sldId id="276"/>
            <p14:sldId id="279"/>
            <p14:sldId id="313"/>
            <p14:sldId id="314"/>
            <p14:sldId id="315"/>
            <p14:sldId id="316"/>
            <p14:sldId id="298"/>
            <p14:sldId id="299"/>
            <p14:sldId id="300"/>
            <p14:sldId id="318"/>
            <p14:sldId id="319"/>
            <p14:sldId id="320"/>
            <p14:sldId id="321"/>
            <p14:sldId id="322"/>
            <p14:sldId id="323"/>
            <p14:sldId id="324"/>
            <p14:sldId id="325"/>
            <p14:sldId id="326"/>
            <p14:sldId id="327"/>
            <p14:sldId id="328"/>
            <p14:sldId id="329"/>
            <p14:sldId id="330"/>
            <p14:sldId id="331"/>
            <p14:sldId id="332"/>
            <p14:sldId id="333"/>
            <p14:sldId id="317"/>
            <p14:sldId id="301"/>
            <p14:sldId id="302"/>
          </p14:sldIdLst>
        </p14:section>
        <p14:section name="Untitled Section" id="{B243E671-D1EC-4571-9179-C4F92B0F587E}">
          <p14:sldIdLst>
            <p14:sldId id="277"/>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86369" autoAdjust="0"/>
  </p:normalViewPr>
  <p:slideViewPr>
    <p:cSldViewPr>
      <p:cViewPr varScale="1">
        <p:scale>
          <a:sx n="48" d="100"/>
          <a:sy n="48" d="100"/>
        </p:scale>
        <p:origin x="638" y="29"/>
      </p:cViewPr>
      <p:guideLst>
        <p:guide orient="horz" pos="2884"/>
        <p:guide pos="2160"/>
      </p:guideLst>
    </p:cSldViewPr>
  </p:slideViewPr>
  <p:outlineViewPr>
    <p:cViewPr>
      <p:scale>
        <a:sx n="33" d="100"/>
        <a:sy n="33" d="100"/>
      </p:scale>
      <p:origin x="0" y="-56"/>
    </p:cViewPr>
  </p:outlineViewPr>
  <p:notesTextViewPr>
    <p:cViewPr>
      <p:scale>
        <a:sx n="100" d="100"/>
        <a:sy n="100" d="100"/>
      </p:scale>
      <p:origin x="0" y="0"/>
    </p:cViewPr>
  </p:notesTextViewPr>
  <p:sorterViewPr>
    <p:cViewPr>
      <p:scale>
        <a:sx n="100" d="100"/>
        <a:sy n="100" d="100"/>
      </p:scale>
      <p:origin x="0" y="-2011"/>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30AB3DB4-9975-4C0C-B89B-8181029BEAA1}" type="datetimeFigureOut">
              <a:rPr lang="en-IN" smtClean="0"/>
            </a:fld>
            <a:endParaRPr lang="en-IN" dirty="0"/>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18606E6-2B62-4676-A1FE-DD6F96A1D0A5}"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8606E6-2B62-4676-A1FE-DD6F96A1D0A5}" type="slidenum">
              <a:rPr lang="en-IN" smtClean="0"/>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8606E6-2B62-4676-A1FE-DD6F96A1D0A5}" type="slidenum">
              <a:rPr lang="en-IN" smtClean="0"/>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8606E6-2B62-4676-A1FE-DD6F96A1D0A5}"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IN" smtClean="0"/>
            </a:fld>
            <a:endParaRPr lang="en-IN" dirty="0"/>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panose="020B0604020202020204"/>
              </a:rPr>
              <a:t>“</a:t>
            </a:r>
            <a:endParaRPr lang="en-US" sz="12000" baseline="0" dirty="0">
              <a:ln w="3175" cmpd="sng">
                <a:noFill/>
              </a:ln>
              <a:solidFill>
                <a:schemeClr val="accent1"/>
              </a:solidFill>
              <a:effectLst/>
              <a:latin typeface="Arial" panose="020B0604020202020204"/>
            </a:endParaRP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panose="020B0604020202020204"/>
              </a:rPr>
              <a:t>”</a:t>
            </a:r>
            <a:endParaRPr lang="en-US" sz="12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fld>
            <a:endParaRPr lang="en-IN" dirty="0"/>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panose="020B0604020202020204"/>
              </a:rPr>
              <a:t>“</a:t>
            </a:r>
            <a:endParaRPr lang="en-US" sz="12000" baseline="0" dirty="0">
              <a:ln w="3175" cmpd="sng">
                <a:noFill/>
              </a:ln>
              <a:solidFill>
                <a:schemeClr val="accent1"/>
              </a:solidFill>
              <a:effectLst/>
              <a:latin typeface="Arial" panose="020B0604020202020204"/>
            </a:endParaRP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panose="020B0604020202020204"/>
              </a:rPr>
              <a:t>”</a:t>
            </a:r>
            <a:endParaRPr lang="en-US" sz="12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IN" dirty="0"/>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236"/>
            <a:ext cx="3535011" cy="10279644"/>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fld>
            <a:endParaRPr lang="en-US" dirty="0"/>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6858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705100"/>
            <a:ext cx="13367531" cy="1921335"/>
          </a:xfrm>
        </p:spPr>
        <p:txBody>
          <a:bodyPr>
            <a:normAutofit/>
          </a:bodyPr>
          <a:lstStyle/>
          <a:p>
            <a:pPr algn="r"/>
            <a:br>
              <a:rPr lang="en-IN" b="1" dirty="0">
                <a:solidFill>
                  <a:schemeClr val="bg2">
                    <a:lumMod val="25000"/>
                  </a:schemeClr>
                </a:solidFill>
              </a:rPr>
            </a:br>
            <a:r>
              <a:rPr lang="en-IN" b="1" dirty="0">
                <a:solidFill>
                  <a:schemeClr val="bg2">
                    <a:lumMod val="25000"/>
                  </a:schemeClr>
                </a:solidFill>
              </a:rPr>
              <a:t> </a:t>
            </a:r>
            <a:endParaRPr lang="en-IN" dirty="0">
              <a:solidFill>
                <a:srgbClr val="C00000"/>
              </a:solidFill>
            </a:endParaRPr>
          </a:p>
        </p:txBody>
      </p:sp>
      <p:pic>
        <p:nvPicPr>
          <p:cNvPr id="4" name="Picture 3"/>
          <p:cNvPicPr/>
          <p:nvPr/>
        </p:nvPicPr>
        <p:blipFill>
          <a:blip r:embed="rId1"/>
          <a:stretch>
            <a:fillRect/>
          </a:stretch>
        </p:blipFill>
        <p:spPr>
          <a:xfrm>
            <a:off x="381000" y="521348"/>
            <a:ext cx="3086100" cy="1538531"/>
          </a:xfrm>
          <a:prstGeom prst="rect">
            <a:avLst/>
          </a:prstGeom>
        </p:spPr>
      </p:pic>
      <p:pic>
        <p:nvPicPr>
          <p:cNvPr id="5" name="Picture 4"/>
          <p:cNvPicPr/>
          <p:nvPr/>
        </p:nvPicPr>
        <p:blipFill>
          <a:blip r:embed="rId2"/>
          <a:stretch>
            <a:fillRect/>
          </a:stretch>
        </p:blipFill>
        <p:spPr>
          <a:xfrm>
            <a:off x="15730219" y="521348"/>
            <a:ext cx="2038985" cy="1357290"/>
          </a:xfrm>
          <a:prstGeom prst="rect">
            <a:avLst/>
          </a:prstGeom>
        </p:spPr>
      </p:pic>
      <p:sp>
        <p:nvSpPr>
          <p:cNvPr id="8" name="Rectangle 7"/>
          <p:cNvSpPr/>
          <p:nvPr/>
        </p:nvSpPr>
        <p:spPr>
          <a:xfrm>
            <a:off x="1524000" y="421389"/>
            <a:ext cx="14554200" cy="7509748"/>
          </a:xfrm>
          <a:prstGeom prst="rect">
            <a:avLst/>
          </a:prstGeom>
        </p:spPr>
        <p:txBody>
          <a:bodyPr wrap="square">
            <a:spAutoFit/>
          </a:bodyPr>
          <a:lstStyle/>
          <a:p>
            <a:pPr lvl="0" eaLnBrk="0" fontAlgn="base" hangingPunct="0">
              <a:spcBef>
                <a:spcPct val="0"/>
              </a:spcBef>
              <a:spcAft>
                <a:spcPct val="0"/>
              </a:spcAft>
              <a:tabLst>
                <a:tab pos="3976370" algn="l"/>
              </a:tabLst>
            </a:pPr>
            <a:r>
              <a:rPr lang="en-US" altLang="en-US" sz="3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5400" b="1" dirty="0">
                <a:latin typeface="Times New Roman" panose="02020603050405020304" pitchFamily="18" charset="0"/>
                <a:ea typeface="Calibri" panose="020F0502020204030204" pitchFamily="34" charset="0"/>
                <a:cs typeface="Times New Roman" panose="02020603050405020304" pitchFamily="18" charset="0"/>
              </a:rPr>
              <a:t>CMR TECHNICAL </a:t>
            </a:r>
            <a:r>
              <a:rPr lang="en-US" altLang="en-US" sz="54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CAMPUS</a:t>
            </a:r>
            <a:endParaRPr lang="en-US" altLang="en-US" sz="48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US" altLang="en-US" sz="32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48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UGC AUTONOMOUS</a:t>
            </a:r>
            <a:endParaRPr lang="en-US" altLang="en-US" sz="4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US" altLang="en-US" sz="3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Accredited by NAAC with A Grade</a:t>
            </a:r>
            <a:endParaRPr lang="en-US" altLang="en-US"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32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Approved by AICTE, New Delhi and Affiliated to JNTUH, HYDERABAD</a:t>
            </a:r>
            <a:endParaRPr lang="en-US" altLang="en-US" sz="32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IN" sz="3200" b="1" dirty="0">
                <a:gradFill>
                  <a:gsLst>
                    <a:gs pos="0">
                      <a:srgbClr val="012D86"/>
                    </a:gs>
                    <a:gs pos="100000">
                      <a:srgbClr val="0E2557"/>
                    </a:gs>
                  </a:gsLst>
                  <a:lin scaled="0"/>
                </a:gradFill>
                <a:latin typeface="Times New Roman" panose="02020603050405020304" pitchFamily="18" charset="0"/>
                <a:ea typeface="Garamond"/>
                <a:cs typeface="Times New Roman" panose="02020603050405020304" pitchFamily="18" charset="0"/>
                <a:sym typeface="Garamond"/>
              </a:rPr>
              <a:t>                  </a:t>
            </a:r>
            <a:r>
              <a:rPr lang="en-IN" sz="3200" b="1" dirty="0" err="1">
                <a:gradFill>
                  <a:gsLst>
                    <a:gs pos="0">
                      <a:srgbClr val="012D86"/>
                    </a:gs>
                    <a:gs pos="100000">
                      <a:srgbClr val="0E2557"/>
                    </a:gs>
                  </a:gsLst>
                  <a:lin scaled="0"/>
                </a:gradFill>
                <a:latin typeface="Times New Roman" panose="02020603050405020304" pitchFamily="18" charset="0"/>
                <a:ea typeface="Garamond"/>
                <a:cs typeface="Times New Roman" panose="02020603050405020304" pitchFamily="18" charset="0"/>
                <a:sym typeface="Garamond"/>
              </a:rPr>
              <a:t>Kandlakoya</a:t>
            </a:r>
            <a:r>
              <a:rPr lang="en-IN" sz="3200" b="1" dirty="0">
                <a:gradFill>
                  <a:gsLst>
                    <a:gs pos="0">
                      <a:srgbClr val="012D86"/>
                    </a:gs>
                    <a:gs pos="100000">
                      <a:srgbClr val="0E2557"/>
                    </a:gs>
                  </a:gsLst>
                  <a:lin scaled="0"/>
                </a:gradFill>
                <a:latin typeface="Times New Roman" panose="02020603050405020304" pitchFamily="18" charset="0"/>
                <a:ea typeface="Garamond"/>
                <a:cs typeface="Times New Roman" panose="02020603050405020304" pitchFamily="18" charset="0"/>
                <a:sym typeface="Garamond"/>
              </a:rPr>
              <a:t> (V), </a:t>
            </a:r>
            <a:r>
              <a:rPr lang="en-IN" sz="3200" b="1" dirty="0" err="1">
                <a:gradFill>
                  <a:gsLst>
                    <a:gs pos="0">
                      <a:srgbClr val="012D86"/>
                    </a:gs>
                    <a:gs pos="100000">
                      <a:srgbClr val="0E2557"/>
                    </a:gs>
                  </a:gsLst>
                  <a:lin scaled="0"/>
                </a:gradFill>
                <a:latin typeface="Times New Roman" panose="02020603050405020304" pitchFamily="18" charset="0"/>
                <a:ea typeface="Garamond"/>
                <a:cs typeface="Times New Roman" panose="02020603050405020304" pitchFamily="18" charset="0"/>
                <a:sym typeface="Garamond"/>
              </a:rPr>
              <a:t>Medchal</a:t>
            </a:r>
            <a:r>
              <a:rPr lang="en-IN" sz="3200" b="1" dirty="0">
                <a:gradFill>
                  <a:gsLst>
                    <a:gs pos="0">
                      <a:srgbClr val="012D86"/>
                    </a:gs>
                    <a:gs pos="100000">
                      <a:srgbClr val="0E2557"/>
                    </a:gs>
                  </a:gsLst>
                  <a:lin scaled="0"/>
                </a:gradFill>
                <a:latin typeface="Times New Roman" panose="02020603050405020304" pitchFamily="18" charset="0"/>
                <a:ea typeface="Garamond"/>
                <a:cs typeface="Times New Roman" panose="02020603050405020304" pitchFamily="18" charset="0"/>
                <a:sym typeface="Garamond"/>
              </a:rPr>
              <a:t> Road, Hyderabad -501401</a:t>
            </a:r>
            <a:r>
              <a:rPr lang="en-US" altLang="en-IN" sz="3200" b="1" dirty="0">
                <a:gradFill>
                  <a:gsLst>
                    <a:gs pos="0">
                      <a:srgbClr val="012D86"/>
                    </a:gs>
                    <a:gs pos="100000">
                      <a:srgbClr val="0E2557"/>
                    </a:gs>
                  </a:gsLst>
                  <a:lin scaled="0"/>
                </a:gradFill>
                <a:latin typeface="Times New Roman" panose="02020603050405020304" pitchFamily="18" charset="0"/>
                <a:ea typeface="Garamond"/>
                <a:cs typeface="Times New Roman" panose="02020603050405020304" pitchFamily="18" charset="0"/>
                <a:sym typeface="Garamond"/>
              </a:rPr>
              <a:t>,Telangana</a:t>
            </a:r>
            <a:endParaRPr lang="en-US" altLang="en-US" sz="32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endParaRPr lang="en-US" altLang="en-US" sz="3200" b="1" dirty="0">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US" altLang="en-US" sz="32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32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US" altLang="en-US" sz="32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32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976370" algn="l"/>
              </a:tabLst>
            </a:pPr>
            <a:r>
              <a:rPr lang="en-US" altLang="en-US" sz="32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32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tabLst>
                <a:tab pos="3976370" algn="l"/>
              </a:tabLst>
            </a:pPr>
            <a:endParaRPr lang="en-IN" sz="3200" dirty="0"/>
          </a:p>
        </p:txBody>
      </p:sp>
      <p:sp>
        <p:nvSpPr>
          <p:cNvPr id="11" name="TextBox 10"/>
          <p:cNvSpPr txBox="1"/>
          <p:nvPr/>
        </p:nvSpPr>
        <p:spPr>
          <a:xfrm>
            <a:off x="2209800" y="7721317"/>
            <a:ext cx="8229600" cy="3385542"/>
          </a:xfrm>
          <a:prstGeom prst="rect">
            <a:avLst/>
          </a:prstGeom>
          <a:noFill/>
        </p:spPr>
        <p:txBody>
          <a:bodyPr wrap="square" rtlCol="0">
            <a:spAutoFit/>
          </a:bodyPr>
          <a:lstStyle/>
          <a:p>
            <a:endParaRPr lang="en-IN" sz="40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C.HEMA BINDU</a:t>
            </a:r>
            <a:r>
              <a:rPr lang="en-IN" sz="2800" b="1" dirty="0">
                <a:latin typeface="Times New Roman" panose="02020603050405020304" pitchFamily="18" charset="0"/>
                <a:cs typeface="Times New Roman" panose="02020603050405020304" pitchFamily="18" charset="0"/>
              </a:rPr>
              <a:t>(207R1A05D4)</a:t>
            </a:r>
            <a:endParaRPr lang="en-IN" sz="28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KAREMI TEJA </a:t>
            </a:r>
            <a:r>
              <a:rPr lang="en-IN" sz="2800" b="1" dirty="0">
                <a:latin typeface="Times New Roman" panose="02020603050405020304" pitchFamily="18" charset="0"/>
                <a:cs typeface="Times New Roman" panose="02020603050405020304" pitchFamily="18" charset="0"/>
              </a:rPr>
              <a:t>(207R1A05E7)</a:t>
            </a:r>
            <a:endParaRPr lang="en-IN" sz="28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CH NAVATEJ </a:t>
            </a:r>
            <a:r>
              <a:rPr lang="en-IN" sz="2800" b="1" dirty="0">
                <a:latin typeface="Times New Roman" panose="02020603050405020304" pitchFamily="18" charset="0"/>
                <a:cs typeface="Times New Roman" panose="02020603050405020304" pitchFamily="18" charset="0"/>
              </a:rPr>
              <a:t>(207R1A05D2)</a:t>
            </a:r>
            <a:endParaRPr lang="en-IN" sz="2800" b="1" dirty="0">
              <a:latin typeface="Times New Roman" panose="02020603050405020304" pitchFamily="18" charset="0"/>
              <a:cs typeface="Times New Roman" panose="02020603050405020304" pitchFamily="18" charset="0"/>
            </a:endParaRPr>
          </a:p>
          <a:p>
            <a:endParaRPr lang="en-IN" sz="3600" dirty="0"/>
          </a:p>
          <a:p>
            <a:endParaRPr lang="en-IN" dirty="0"/>
          </a:p>
        </p:txBody>
      </p:sp>
      <p:sp>
        <p:nvSpPr>
          <p:cNvPr id="12" name="TextBox 11"/>
          <p:cNvSpPr txBox="1"/>
          <p:nvPr/>
        </p:nvSpPr>
        <p:spPr>
          <a:xfrm>
            <a:off x="11887200" y="8323082"/>
            <a:ext cx="6172200" cy="1877437"/>
          </a:xfrm>
          <a:prstGeom prst="rect">
            <a:avLst/>
          </a:prstGeom>
          <a:noFill/>
        </p:spPr>
        <p:txBody>
          <a:bodyPr wrap="square" rtlCol="0">
            <a:spAutoFit/>
          </a:bodyPr>
          <a:lstStyle/>
          <a:p>
            <a:r>
              <a:rPr lang="en-IN" sz="2800" dirty="0"/>
              <a:t> </a:t>
            </a:r>
            <a:r>
              <a:rPr lang="en-IN" sz="3200" b="1" dirty="0">
                <a:latin typeface="Times New Roman" panose="02020603050405020304" pitchFamily="18" charset="0"/>
                <a:cs typeface="Times New Roman" panose="02020603050405020304" pitchFamily="18" charset="0"/>
              </a:rPr>
              <a:t>UNDER THE GUIDANCE OF:</a:t>
            </a:r>
            <a:endParaRPr lang="en-IN" sz="32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K.SHILPA </a:t>
            </a:r>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(ASSISTANT PROFESSOR)</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0" y="5396344"/>
            <a:ext cx="17602200" cy="1323439"/>
          </a:xfrm>
          <a:prstGeom prst="rect">
            <a:avLst/>
          </a:prstGeom>
          <a:noFill/>
        </p:spPr>
        <p:txBody>
          <a:bodyPr wrap="square">
            <a:spAutoFit/>
          </a:bodyPr>
          <a:lstStyle/>
          <a:p>
            <a:r>
              <a:rPr lang="en-IN" sz="4000" b="1" dirty="0">
                <a:solidFill>
                  <a:srgbClr val="FF0000"/>
                </a:solidFill>
                <a:latin typeface="Times New Roman" panose="02020603050405020304" pitchFamily="18" charset="0"/>
                <a:cs typeface="Times New Roman" panose="02020603050405020304" pitchFamily="18" charset="0"/>
              </a:rPr>
              <a:t>SOCIAL  MEDIA  AND MISLEADING INFORMATION IN A DEMOCRACY</a:t>
            </a:r>
            <a:endParaRPr lang="en-IN" sz="4000" b="1" dirty="0">
              <a:solidFill>
                <a:srgbClr val="FF0000"/>
              </a:solidFill>
              <a:latin typeface="Times New Roman" panose="02020603050405020304" pitchFamily="18" charset="0"/>
              <a:cs typeface="Times New Roman" panose="02020603050405020304" pitchFamily="18" charset="0"/>
            </a:endParaRPr>
          </a:p>
          <a:p>
            <a:r>
              <a:rPr lang="en-IN" sz="4000" b="1" dirty="0">
                <a:solidFill>
                  <a:srgbClr val="FF0000"/>
                </a:solidFill>
                <a:latin typeface="Times New Roman" panose="02020603050405020304" pitchFamily="18" charset="0"/>
                <a:cs typeface="Times New Roman" panose="02020603050405020304" pitchFamily="18" charset="0"/>
              </a:rPr>
              <a:t>                               A MECHANISM DESIGN APPROACH</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705600" y="4544837"/>
            <a:ext cx="5381625" cy="583565"/>
          </a:xfrm>
          <a:prstGeom prst="rect">
            <a:avLst/>
          </a:prstGeom>
          <a:noFill/>
        </p:spPr>
        <p:txBody>
          <a:bodyPr wrap="square">
            <a:spAutoFit/>
          </a:bodyPr>
          <a:lstStyle/>
          <a:p>
            <a:r>
              <a:rPr lang="en-IN" altLang="en-US" sz="3200" b="1" dirty="0">
                <a:solidFill>
                  <a:srgbClr val="002060"/>
                </a:solidFill>
                <a:effectLst>
                  <a:outerShdw blurRad="38100" dist="19050" dir="2700000" algn="tl" rotWithShape="0">
                    <a:sysClr val="windowText" lastClr="000000">
                      <a:alpha val="40000"/>
                    </a:sysClr>
                  </a:outerShdw>
                </a:effectLst>
                <a:latin typeface="Times New Roman" panose="02020603050405020304" pitchFamily="18" charset="0"/>
                <a:cs typeface="Times New Roman" panose="02020603050405020304" pitchFamily="18" charset="0"/>
              </a:rPr>
              <a:t>Mini Project Review-0</a:t>
            </a:r>
            <a:r>
              <a:rPr lang="en-US" altLang="en-IN" sz="3200" b="1" dirty="0">
                <a:solidFill>
                  <a:srgbClr val="002060"/>
                </a:solidFill>
                <a:effectLst>
                  <a:outerShdw blurRad="38100" dist="19050" dir="2700000" algn="tl" rotWithShape="0">
                    <a:sysClr val="windowText" lastClr="000000">
                      <a:alpha val="40000"/>
                    </a:sysClr>
                  </a:outerShdw>
                </a:effectLst>
                <a:latin typeface="Times New Roman" panose="02020603050405020304" pitchFamily="18" charset="0"/>
                <a:cs typeface="Times New Roman" panose="02020603050405020304" pitchFamily="18" charset="0"/>
              </a:rPr>
              <a:t>3</a:t>
            </a:r>
            <a:endParaRPr lang="en-US" altLang="en-IN" sz="3200" b="1" dirty="0">
              <a:solidFill>
                <a:srgbClr val="002060"/>
              </a:solidFill>
              <a:effectLst>
                <a:outerShdw blurRad="38100" dist="19050" dir="2700000" algn="tl" rotWithShape="0">
                  <a:sysClr val="windowText" lastClr="000000">
                    <a:alpha val="40000"/>
                  </a:sys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3733800" y="3738521"/>
            <a:ext cx="10672762" cy="646331"/>
          </a:xfrm>
          <a:prstGeom prst="rect">
            <a:avLst/>
          </a:prstGeom>
          <a:noFill/>
        </p:spPr>
        <p:txBody>
          <a:bodyPr wrap="square">
            <a:spAutoFit/>
          </a:bodyPr>
          <a:lstStyle/>
          <a:p>
            <a:pPr lvl="0" algn="ctr" defTabSz="457200">
              <a:defRPr/>
            </a:pPr>
            <a:r>
              <a:rPr lang="en-IN" sz="3600" dirty="0">
                <a:solidFill>
                  <a:sysClr val="windowText" lastClr="000000"/>
                </a:solidFill>
                <a:latin typeface="Times New Roman" panose="02020603050405020304" pitchFamily="18" charset="0"/>
                <a:ea typeface="Garamond"/>
                <a:cs typeface="Times New Roman" panose="02020603050405020304" pitchFamily="18" charset="0"/>
                <a:sym typeface="Garamond"/>
              </a:rPr>
              <a:t>Department of Computer Science and Engineering</a:t>
            </a:r>
            <a:endParaRPr lang="en-IN" sz="3600" dirty="0">
              <a:solidFill>
                <a:sysClr val="windowText" lastClr="000000"/>
              </a:solidFill>
              <a:latin typeface="Times New Roman" panose="02020603050405020304" pitchFamily="18" charset="0"/>
              <a:ea typeface="Garamond"/>
              <a:cs typeface="Times New Roman" panose="02020603050405020304" pitchFamily="18" charset="0"/>
              <a:sym typeface="Garamond"/>
            </a:endParaRPr>
          </a:p>
        </p:txBody>
      </p:sp>
      <p:sp>
        <p:nvSpPr>
          <p:cNvPr id="16" name="TextBox 15"/>
          <p:cNvSpPr txBox="1"/>
          <p:nvPr/>
        </p:nvSpPr>
        <p:spPr>
          <a:xfrm>
            <a:off x="4619624" y="7010327"/>
            <a:ext cx="8401051" cy="523220"/>
          </a:xfrm>
          <a:prstGeom prst="rect">
            <a:avLst/>
          </a:prstGeom>
          <a:noFill/>
        </p:spPr>
        <p:txBody>
          <a:bodyPr wrap="square">
            <a:sp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rgbClr val="002060"/>
                </a:solidFill>
                <a:effectLst/>
                <a:uLnTx/>
                <a:uFillTx/>
                <a:latin typeface="Times New Roman" panose="02020603050405020304" pitchFamily="18" charset="0"/>
                <a:ea typeface="SimSun" panose="02010600030101010101" pitchFamily="2" charset="-122"/>
                <a:cs typeface="+mn-cs"/>
              </a:rPr>
              <a:t>BATCH NO-12</a:t>
            </a:r>
            <a:endParaRPr kumimoji="0" lang="en-US" sz="2800" b="1" i="0" u="none" strike="noStrike" kern="1200" cap="none" spc="0" normalizeH="0" baseline="0" noProof="0" dirty="0">
              <a:ln>
                <a:noFill/>
              </a:ln>
              <a:solidFill>
                <a:srgbClr val="002060"/>
              </a:solidFill>
              <a:effectLst/>
              <a:uLnTx/>
              <a:uFillTx/>
              <a:latin typeface="Times New Roman" panose="02020603050405020304" pitchFamily="18" charset="0"/>
              <a:ea typeface="SimSun" panose="02010600030101010101" pitchFamily="2" charset="-122"/>
              <a:cs typeface="+mn-cs"/>
            </a:endParaRPr>
          </a:p>
        </p:txBody>
      </p:sp>
      <p:sp>
        <p:nvSpPr>
          <p:cNvPr id="18" name="TextBox 17"/>
          <p:cNvSpPr txBox="1"/>
          <p:nvPr/>
        </p:nvSpPr>
        <p:spPr>
          <a:xfrm>
            <a:off x="2209800" y="8213648"/>
            <a:ext cx="9194006" cy="646331"/>
          </a:xfrm>
          <a:prstGeom prst="rect">
            <a:avLst/>
          </a:prstGeom>
          <a:noFill/>
        </p:spPr>
        <p:txBody>
          <a:bodyPr wrap="square">
            <a:spAutoFit/>
          </a:bodyPr>
          <a:lstStyle/>
          <a:p>
            <a:r>
              <a:rPr lang="en-US" sz="3600" b="1" dirty="0">
                <a:solidFill>
                  <a:srgbClr val="002060"/>
                </a:solidFill>
                <a:latin typeface="Times New Roman" panose="02020603050405020304" pitchFamily="18" charset="0"/>
                <a:ea typeface="SimSun" panose="02010600030101010101" pitchFamily="2" charset="-122"/>
              </a:rPr>
              <a:t>PRESENTED BY:</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438400" y="2781300"/>
            <a:ext cx="13715999" cy="3352800"/>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nvGraphicFramePr>
        <p:xfrm>
          <a:off x="2362199" y="1104900"/>
          <a:ext cx="12268201" cy="822960"/>
        </p:xfrm>
        <a:graphic>
          <a:graphicData uri="http://schemas.openxmlformats.org/drawingml/2006/table">
            <a:tbl>
              <a:tblPr firstRow="1" bandRow="1">
                <a:tableStyleId>{5C22544A-7EE6-4342-B048-85BDC9FD1C3A}</a:tableStyleId>
              </a:tblPr>
              <a:tblGrid>
                <a:gridCol w="12268201"/>
              </a:tblGrid>
              <a:tr h="370840">
                <a:tc>
                  <a:txBody>
                    <a:bodyPr/>
                    <a:lstStyle/>
                    <a:p>
                      <a:r>
                        <a:rPr lang="en-US" sz="4800" dirty="0">
                          <a:solidFill>
                            <a:schemeClr val="tx1"/>
                          </a:solidFill>
                          <a:latin typeface="Times New Roman" panose="02020603050405020304" pitchFamily="18" charset="0"/>
                          <a:cs typeface="Times New Roman" panose="02020603050405020304" pitchFamily="18" charset="0"/>
                        </a:rPr>
                        <a:t>N</a:t>
                      </a:r>
                      <a:r>
                        <a:rPr lang="en-IN" sz="4800" dirty="0">
                          <a:solidFill>
                            <a:schemeClr val="tx1"/>
                          </a:solidFill>
                          <a:latin typeface="Times New Roman" panose="02020603050405020304" pitchFamily="18" charset="0"/>
                          <a:cs typeface="Times New Roman" panose="02020603050405020304" pitchFamily="18" charset="0"/>
                        </a:rPr>
                        <a:t>OVELTY OF PROJECT:</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4" name="object 9"/>
          <p:cNvGrpSpPr/>
          <p:nvPr/>
        </p:nvGrpSpPr>
        <p:grpSpPr>
          <a:xfrm>
            <a:off x="17259300" y="9258300"/>
            <a:ext cx="714375" cy="714375"/>
            <a:chOff x="17259300" y="9258300"/>
            <a:chExt cx="714375" cy="714375"/>
          </a:xfrm>
        </p:grpSpPr>
        <p:sp>
          <p:nvSpPr>
            <p:cNvPr id="5"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6"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8" name="TextBox 7"/>
          <p:cNvSpPr txBox="1"/>
          <p:nvPr/>
        </p:nvSpPr>
        <p:spPr>
          <a:xfrm>
            <a:off x="2438400" y="2781300"/>
            <a:ext cx="15388315" cy="1569660"/>
          </a:xfrm>
          <a:prstGeom prst="rect">
            <a:avLst/>
          </a:prstGeom>
          <a:noFill/>
        </p:spPr>
        <p:txBody>
          <a:bodyPr wrap="square">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Social media has become an important platform for sharing information and expressing opinions in modern democracies. However, the emergence of misleading information on these platforms has raised concerns about the impact on democratic processes.</a:t>
            </a:r>
            <a:endParaRPr lang="en-IN"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438400" y="4879392"/>
            <a:ext cx="15849600" cy="584775"/>
          </a:xfrm>
          <a:prstGeom prst="rect">
            <a:avLst/>
          </a:prstGeom>
          <a:noFill/>
        </p:spPr>
        <p:txBody>
          <a:bodyPr wrap="square">
            <a:spAutoFit/>
          </a:bodyPr>
          <a:lstStyle/>
          <a:p>
            <a:r>
              <a:rPr lang="en-US" sz="3200" b="1" dirty="0">
                <a:latin typeface="Times New Roman" panose="02020603050405020304" pitchFamily="18" charset="0"/>
                <a:ea typeface="Times New Roman" panose="02020603050405020304" pitchFamily="18" charset="0"/>
              </a:rPr>
              <a:t>B</a:t>
            </a:r>
            <a:r>
              <a:rPr lang="en-US" sz="3200" b="1" dirty="0">
                <a:effectLst/>
                <a:latin typeface="Times New Roman" panose="02020603050405020304" pitchFamily="18" charset="0"/>
                <a:ea typeface="Times New Roman" panose="02020603050405020304" pitchFamily="18" charset="0"/>
              </a:rPr>
              <a:t>udget </a:t>
            </a:r>
            <a:r>
              <a:rPr lang="en-US" sz="3200" b="1" dirty="0">
                <a:latin typeface="Times New Roman" panose="02020603050405020304" pitchFamily="18" charset="0"/>
                <a:ea typeface="Times New Roman" panose="02020603050405020304" pitchFamily="18" charset="0"/>
              </a:rPr>
              <a:t>B</a:t>
            </a:r>
            <a:r>
              <a:rPr lang="en-US" sz="3200" b="1" dirty="0">
                <a:effectLst/>
                <a:latin typeface="Times New Roman" panose="02020603050405020304" pitchFamily="18" charset="0"/>
                <a:ea typeface="Times New Roman" panose="02020603050405020304" pitchFamily="18" charset="0"/>
              </a:rPr>
              <a:t>alanced: </a:t>
            </a:r>
            <a:r>
              <a:rPr lang="en-US" sz="3200" dirty="0">
                <a:effectLst/>
                <a:latin typeface="Times New Roman" panose="02020603050405020304" pitchFamily="18" charset="0"/>
                <a:ea typeface="Times New Roman" panose="02020603050405020304" pitchFamily="18" charset="0"/>
              </a:rPr>
              <a:t>The balance is equally distributed among different social media platforms.</a:t>
            </a:r>
            <a:endParaRPr lang="en-IN" sz="3200" dirty="0"/>
          </a:p>
        </p:txBody>
      </p:sp>
      <p:sp>
        <p:nvSpPr>
          <p:cNvPr id="18" name="Action Button: Go Forward or Next 17">
            <a:hlinkClick r:id="" action="ppaction://hlinkshowjump?jump=nextslide" highlightClick="1"/>
          </p:cNvPr>
          <p:cNvSpPr/>
          <p:nvPr/>
        </p:nvSpPr>
        <p:spPr>
          <a:xfrm>
            <a:off x="1828800" y="62865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ction Button: Go Forward or Next 18">
            <a:hlinkClick r:id="" action="ppaction://hlinkshowjump?jump=nextslide" highlightClick="1"/>
          </p:cNvPr>
          <p:cNvSpPr/>
          <p:nvPr/>
        </p:nvSpPr>
        <p:spPr>
          <a:xfrm>
            <a:off x="1828800" y="5114629"/>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2590799" y="6077757"/>
            <a:ext cx="1535021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Improves Accuracy: </a:t>
            </a:r>
            <a:r>
              <a:rPr lang="en-US" sz="3200" dirty="0">
                <a:latin typeface="Times New Roman" panose="02020603050405020304" pitchFamily="18" charset="0"/>
                <a:cs typeface="Times New Roman" panose="02020603050405020304" pitchFamily="18" charset="0"/>
              </a:rPr>
              <a:t>It improves accuracy my selecting specific social media platforms.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956536" y="1699260"/>
            <a:ext cx="4191000" cy="6136424"/>
          </a:xfrm>
        </p:spPr>
      </p:pic>
      <p:graphicFrame>
        <p:nvGraphicFramePr>
          <p:cNvPr id="5" name="Table 4"/>
          <p:cNvGraphicFramePr>
            <a:graphicFrameLocks noGrp="1"/>
          </p:cNvGraphicFramePr>
          <p:nvPr/>
        </p:nvGraphicFramePr>
        <p:xfrm>
          <a:off x="2362200" y="876300"/>
          <a:ext cx="11125201" cy="822960"/>
        </p:xfrm>
        <a:graphic>
          <a:graphicData uri="http://schemas.openxmlformats.org/drawingml/2006/table">
            <a:tbl>
              <a:tblPr firstRow="1" bandRow="1">
                <a:tableStyleId>{5C22544A-7EE6-4342-B048-85BDC9FD1C3A}</a:tableStyleId>
              </a:tblPr>
              <a:tblGrid>
                <a:gridCol w="11125201"/>
              </a:tblGrid>
              <a:tr h="370840">
                <a:tc>
                  <a:txBody>
                    <a:bodyPr/>
                    <a:lstStyle/>
                    <a:p>
                      <a:r>
                        <a:rPr lang="en-US" sz="4800" dirty="0">
                          <a:solidFill>
                            <a:schemeClr val="tx1"/>
                          </a:solidFill>
                          <a:latin typeface="Times New Roman" panose="02020603050405020304" pitchFamily="18" charset="0"/>
                          <a:cs typeface="Times New Roman" panose="02020603050405020304" pitchFamily="18" charset="0"/>
                        </a:rPr>
                        <a:t>ARCHITECTURE:</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
        <p:nvSpPr>
          <p:cNvPr id="34" name="Rectangle 30"/>
          <p:cNvSpPr>
            <a:spLocks noChangeArrowheads="1"/>
          </p:cNvSpPr>
          <p:nvPr/>
        </p:nvSpPr>
        <p:spPr bwMode="auto">
          <a:xfrm>
            <a:off x="4343400" y="3619500"/>
            <a:ext cx="1981200" cy="914400"/>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ln>
          <a:effectLst>
            <a:outerShdw dist="28398" dir="3806097" algn="ctr" rotWithShape="0">
              <a:srgbClr val="3F3151"/>
            </a:outerShdw>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ts val="800"/>
              </a:spcAft>
              <a:buClrTx/>
              <a:buSzTx/>
              <a:buFontTx/>
              <a:buNone/>
            </a:pPr>
            <a:r>
              <a:rPr kumimoji="0" lang="en-IN" altLang="en-US" sz="1200" b="1" i="0" u="none" strike="noStrike" cap="none" normalizeH="0" baseline="0" dirty="0">
                <a:ln>
                  <a:noFill/>
                </a:ln>
                <a:solidFill>
                  <a:schemeClr val="tx1"/>
                </a:solidFill>
                <a:effectLst/>
                <a:latin typeface="Calibri" panose="020F0502020204030204" pitchFamily="34" charset="0"/>
              </a:rPr>
              <a:t>  </a:t>
            </a:r>
            <a:r>
              <a:rPr kumimoji="0" lang="en-IN" altLang="en-US" sz="2800" b="1" i="0" u="none" strike="noStrike" cap="none" normalizeH="0" baseline="0" dirty="0">
                <a:ln>
                  <a:noFill/>
                </a:ln>
                <a:solidFill>
                  <a:schemeClr val="tx1"/>
                </a:solidFill>
                <a:effectLst/>
                <a:latin typeface="Calibri" panose="020F0502020204030204" pitchFamily="34" charset="0"/>
              </a:rPr>
              <a:t>Web Server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5" name="AutoShape 31"/>
          <p:cNvSpPr>
            <a:spLocks noChangeArrowheads="1"/>
          </p:cNvSpPr>
          <p:nvPr/>
        </p:nvSpPr>
        <p:spPr bwMode="auto">
          <a:xfrm>
            <a:off x="4362069" y="7862886"/>
            <a:ext cx="1743075" cy="1547814"/>
          </a:xfrm>
          <a:prstGeom prst="can">
            <a:avLst>
              <a:gd name="adj" fmla="val 28151"/>
            </a:avLst>
          </a:prstGeom>
          <a:solidFill>
            <a:srgbClr val="F79646"/>
          </a:solidFill>
          <a:ln w="38100">
            <a:solidFill>
              <a:srgbClr val="F2F2F2"/>
            </a:solidFill>
            <a:round/>
          </a:ln>
          <a:effectLst>
            <a:outerShdw dist="28398" dir="3806097" algn="ctr" rotWithShape="0">
              <a:srgbClr val="974706">
                <a:alpha val="50000"/>
              </a:srgbClr>
            </a:outerShdw>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ts val="800"/>
              </a:spcAft>
              <a:buClrTx/>
              <a:buSzTx/>
              <a:buFontTx/>
              <a:buNone/>
            </a:pPr>
            <a:endParaRPr kumimoji="0" lang="en-IN" altLang="en-US" sz="1100" b="0" i="0" u="none" strike="noStrike" cap="none" normalizeH="0" baseline="0" dirty="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pPr>
            <a:r>
              <a:rPr kumimoji="0" lang="en-IN" altLang="en-US" sz="2400" b="1" i="0" u="none" strike="noStrike" cap="none" normalizeH="0" baseline="0" dirty="0">
                <a:ln>
                  <a:noFill/>
                </a:ln>
                <a:solidFill>
                  <a:schemeClr val="tx1">
                    <a:lumMod val="95000"/>
                    <a:lumOff val="5000"/>
                  </a:schemeClr>
                </a:solidFill>
                <a:effectLst/>
                <a:latin typeface="Calibri" panose="020F0502020204030204" pitchFamily="34" charset="0"/>
              </a:rPr>
              <a:t>WEB Database</a:t>
            </a:r>
            <a:endParaRPr kumimoji="0" lang="en-US" altLang="en-US" sz="2400" b="0" i="0" u="none" strike="noStrike" cap="none" normalizeH="0" baseline="0" dirty="0">
              <a:ln>
                <a:noFill/>
              </a:ln>
              <a:solidFill>
                <a:schemeClr val="tx1">
                  <a:lumMod val="95000"/>
                  <a:lumOff val="5000"/>
                </a:schemeClr>
              </a:solidFill>
              <a:effectLst/>
              <a:latin typeface="Arial" panose="020B0604020202020204" pitchFamily="34" charset="0"/>
            </a:endParaRP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600" y="8348602"/>
            <a:ext cx="2286002" cy="728892"/>
          </a:xfrm>
          <a:prstGeom prst="rect">
            <a:avLst/>
          </a:prstGeom>
        </p:spPr>
      </p:pic>
      <p:cxnSp>
        <p:nvCxnSpPr>
          <p:cNvPr id="2080" name="AutoShape 32"/>
          <p:cNvCxnSpPr>
            <a:cxnSpLocks noChangeShapeType="1"/>
          </p:cNvCxnSpPr>
          <p:nvPr/>
        </p:nvCxnSpPr>
        <p:spPr bwMode="auto">
          <a:xfrm flipV="1">
            <a:off x="12268200" y="6743700"/>
            <a:ext cx="0" cy="1604902"/>
          </a:xfrm>
          <a:prstGeom prst="straightConnector1">
            <a:avLst/>
          </a:prstGeom>
          <a:noFill/>
          <a:ln w="12700">
            <a:solidFill>
              <a:schemeClr val="tx1">
                <a:lumMod val="75000"/>
                <a:lumOff val="25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42" name="TextBox 41"/>
          <p:cNvSpPr txBox="1"/>
          <p:nvPr/>
        </p:nvSpPr>
        <p:spPr>
          <a:xfrm>
            <a:off x="11157731" y="9101306"/>
            <a:ext cx="9144000" cy="1382238"/>
          </a:xfrm>
          <a:prstGeom prst="rect">
            <a:avLst/>
          </a:prstGeom>
          <a:noFill/>
        </p:spPr>
        <p:txBody>
          <a:bodyPr wrap="square">
            <a:spAutoFit/>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REGISTER AND LOGIN,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PREDICT SOCIAL MEDIA NEWS TYPE,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VIEW YOUR PROFILE.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081" name="AutoShape 33"/>
          <p:cNvCxnSpPr>
            <a:cxnSpLocks noChangeShapeType="1"/>
          </p:cNvCxnSpPr>
          <p:nvPr/>
        </p:nvCxnSpPr>
        <p:spPr bwMode="auto">
          <a:xfrm flipV="1">
            <a:off x="14478000" y="7429500"/>
            <a:ext cx="0" cy="1981200"/>
          </a:xfrm>
          <a:prstGeom prst="straightConnector1">
            <a:avLst/>
          </a:prstGeom>
          <a:noFill/>
          <a:ln w="12700">
            <a:solidFill>
              <a:schemeClr val="tx1">
                <a:lumMod val="85000"/>
                <a:lumOff val="15000"/>
              </a:schemeClr>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083" name="AutoShape 35"/>
          <p:cNvCxnSpPr>
            <a:cxnSpLocks noChangeShapeType="1"/>
          </p:cNvCxnSpPr>
          <p:nvPr/>
        </p:nvCxnSpPr>
        <p:spPr bwMode="auto">
          <a:xfrm>
            <a:off x="6305932" y="4364061"/>
            <a:ext cx="4851799" cy="5199039"/>
          </a:xfrm>
          <a:prstGeom prst="straightConnector1">
            <a:avLst/>
          </a:prstGeom>
          <a:noFill/>
          <a:ln w="12700">
            <a:solidFill>
              <a:schemeClr val="tx1">
                <a:lumMod val="95000"/>
                <a:lumOff val="5000"/>
              </a:schemeClr>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084" name="AutoShape 36"/>
          <p:cNvCxnSpPr>
            <a:cxnSpLocks noChangeShapeType="1"/>
          </p:cNvCxnSpPr>
          <p:nvPr/>
        </p:nvCxnSpPr>
        <p:spPr bwMode="auto">
          <a:xfrm>
            <a:off x="5334000" y="4640262"/>
            <a:ext cx="0" cy="32226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085" name="AutoShape 37"/>
          <p:cNvCxnSpPr>
            <a:cxnSpLocks noChangeShapeType="1"/>
          </p:cNvCxnSpPr>
          <p:nvPr/>
        </p:nvCxnSpPr>
        <p:spPr bwMode="auto">
          <a:xfrm flipV="1">
            <a:off x="6229776" y="5355765"/>
            <a:ext cx="4652942" cy="2992837"/>
          </a:xfrm>
          <a:prstGeom prst="straightConnector1">
            <a:avLst/>
          </a:prstGeom>
          <a:noFill/>
          <a:ln w="12700">
            <a:solidFill>
              <a:schemeClr val="tx1">
                <a:lumMod val="85000"/>
                <a:lumOff val="15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086" name="AutoShape 38"/>
          <p:cNvCxnSpPr>
            <a:cxnSpLocks noChangeShapeType="1"/>
          </p:cNvCxnSpPr>
          <p:nvPr/>
        </p:nvCxnSpPr>
        <p:spPr bwMode="auto">
          <a:xfrm flipH="1" flipV="1">
            <a:off x="6384535" y="4188953"/>
            <a:ext cx="4498183" cy="37049"/>
          </a:xfrm>
          <a:prstGeom prst="straightConnector1">
            <a:avLst/>
          </a:prstGeom>
          <a:noFill/>
          <a:ln w="12700">
            <a:solidFill>
              <a:schemeClr val="tx1">
                <a:lumMod val="85000"/>
                <a:lumOff val="15000"/>
              </a:schemeClr>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087" name="AutoShape 39"/>
          <p:cNvCxnSpPr>
            <a:cxnSpLocks noChangeShapeType="1"/>
          </p:cNvCxnSpPr>
          <p:nvPr/>
        </p:nvCxnSpPr>
        <p:spPr bwMode="auto">
          <a:xfrm>
            <a:off x="6441281" y="3771900"/>
            <a:ext cx="4441437" cy="0"/>
          </a:xfrm>
          <a:prstGeom prst="straightConnector1">
            <a:avLst/>
          </a:prstGeom>
          <a:noFill/>
          <a:ln w="12700">
            <a:solidFill>
              <a:schemeClr val="tx1">
                <a:lumMod val="85000"/>
                <a:lumOff val="15000"/>
              </a:schemeClr>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57" name="TextBox 56"/>
          <p:cNvSpPr txBox="1"/>
          <p:nvPr/>
        </p:nvSpPr>
        <p:spPr>
          <a:xfrm>
            <a:off x="4065398" y="5298337"/>
            <a:ext cx="1401375" cy="900055"/>
          </a:xfrm>
          <a:prstGeom prst="rect">
            <a:avLst/>
          </a:prstGeom>
          <a:noFill/>
        </p:spPr>
        <p:txBody>
          <a:bodyPr wrap="square">
            <a:spAutoFit/>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Accessing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TextBox 59"/>
          <p:cNvSpPr txBox="1"/>
          <p:nvPr/>
        </p:nvSpPr>
        <p:spPr>
          <a:xfrm>
            <a:off x="6362548" y="4938713"/>
            <a:ext cx="1622411" cy="767690"/>
          </a:xfrm>
          <a:prstGeom prst="rect">
            <a:avLst/>
          </a:prstGeom>
          <a:noFill/>
        </p:spPr>
        <p:txBody>
          <a:bodyPr wrap="square">
            <a:spAutoFit/>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 all user queries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2" name="TextBox 61"/>
          <p:cNvSpPr txBox="1"/>
          <p:nvPr/>
        </p:nvSpPr>
        <p:spPr>
          <a:xfrm>
            <a:off x="6917553" y="7134770"/>
            <a:ext cx="10151268" cy="400110"/>
          </a:xfrm>
          <a:prstGeom prst="rect">
            <a:avLst/>
          </a:prstGeom>
          <a:noFill/>
        </p:spPr>
        <p:txBody>
          <a:bodyPr wrap="square">
            <a:spAutoFit/>
          </a:bodyPr>
          <a:lstStyle/>
          <a:p>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Store and retrievals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053" name="TextBox 2052"/>
          <p:cNvSpPr txBox="1"/>
          <p:nvPr/>
        </p:nvSpPr>
        <p:spPr>
          <a:xfrm>
            <a:off x="7051570" y="3419445"/>
            <a:ext cx="3360522" cy="400110"/>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Accepting all  Information</a:t>
            </a:r>
            <a:endParaRPr lang="en-IN" sz="2000" dirty="0">
              <a:latin typeface="Times New Roman" panose="02020603050405020304" pitchFamily="18" charset="0"/>
              <a:cs typeface="Times New Roman" panose="02020603050405020304" pitchFamily="18" charset="0"/>
            </a:endParaRPr>
          </a:p>
        </p:txBody>
      </p:sp>
      <p:sp>
        <p:nvSpPr>
          <p:cNvPr id="2055" name="TextBox 2054"/>
          <p:cNvSpPr txBox="1"/>
          <p:nvPr/>
        </p:nvSpPr>
        <p:spPr>
          <a:xfrm>
            <a:off x="7107603" y="4146498"/>
            <a:ext cx="3429354" cy="400110"/>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Datasets Results Storage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71800" y="1257300"/>
            <a:ext cx="4958080" cy="645160"/>
          </a:xfrm>
          <a:prstGeom prst="rect">
            <a:avLst/>
          </a:prstGeom>
          <a:noFill/>
        </p:spPr>
        <p:txBody>
          <a:bodyPr wrap="none" rtlCol="0">
            <a:spAutoFit/>
          </a:bodyPr>
          <a:lstStyle/>
          <a:p>
            <a:r>
              <a:rPr lang="en-IN" altLang="en-US" sz="3600" b="1" u="sng">
                <a:latin typeface="Times New Roman" panose="02020603050405020304" pitchFamily="18" charset="0"/>
                <a:cs typeface="Times New Roman" panose="02020603050405020304" pitchFamily="18" charset="0"/>
              </a:rPr>
              <a:t>USE CSAE DIAGRAM:</a:t>
            </a:r>
            <a:endParaRPr lang="en-IN" altLang="en-US" sz="3600" b="1" u="sng">
              <a:latin typeface="Times New Roman" panose="02020603050405020304" pitchFamily="18" charset="0"/>
              <a:cs typeface="Times New Roman" panose="02020603050405020304" pitchFamily="18" charset="0"/>
            </a:endParaRPr>
          </a:p>
        </p:txBody>
      </p:sp>
      <p:pic>
        <p:nvPicPr>
          <p:cNvPr id="8" name="Content Placeholder 7" descr="Screenshot 2023-11-01 121210"/>
          <p:cNvPicPr>
            <a:picLocks noGrp="1" noChangeAspect="1"/>
          </p:cNvPicPr>
          <p:nvPr>
            <p:ph idx="1"/>
          </p:nvPr>
        </p:nvPicPr>
        <p:blipFill>
          <a:blip r:embed="rId1"/>
          <a:srcRect l="34386" t="22963" r="9430" b="11096"/>
          <a:stretch>
            <a:fillRect/>
          </a:stretch>
        </p:blipFill>
        <p:spPr>
          <a:xfrm>
            <a:off x="2456180" y="2121535"/>
            <a:ext cx="13847445" cy="7201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8000" y="1257300"/>
            <a:ext cx="4208780" cy="645160"/>
          </a:xfrm>
          <a:prstGeom prst="rect">
            <a:avLst/>
          </a:prstGeom>
          <a:noFill/>
        </p:spPr>
        <p:txBody>
          <a:bodyPr wrap="none" rtlCol="0">
            <a:spAutoFit/>
          </a:bodyPr>
          <a:lstStyle/>
          <a:p>
            <a:r>
              <a:rPr lang="en-IN" altLang="en-US" sz="3600" b="1" u="sng">
                <a:latin typeface="Times New Roman" panose="02020603050405020304" pitchFamily="18" charset="0"/>
                <a:cs typeface="Times New Roman" panose="02020603050405020304" pitchFamily="18" charset="0"/>
              </a:rPr>
              <a:t>CLASS DIAGRAM:</a:t>
            </a:r>
            <a:endParaRPr lang="en-IN" altLang="en-US" sz="3600" b="1" u="sng">
              <a:latin typeface="Times New Roman" panose="02020603050405020304" pitchFamily="18" charset="0"/>
              <a:cs typeface="Times New Roman" panose="02020603050405020304" pitchFamily="18" charset="0"/>
            </a:endParaRPr>
          </a:p>
        </p:txBody>
      </p:sp>
      <p:pic>
        <p:nvPicPr>
          <p:cNvPr id="5" name="Content Placeholder 4" descr="Screenshot 2023-11-01 121419"/>
          <p:cNvPicPr>
            <a:picLocks noGrp="1" noChangeAspect="1"/>
          </p:cNvPicPr>
          <p:nvPr>
            <p:ph idx="1"/>
          </p:nvPr>
        </p:nvPicPr>
        <p:blipFill>
          <a:blip r:embed="rId1"/>
          <a:srcRect l="36384" t="30872" r="11699" b="13581"/>
          <a:stretch>
            <a:fillRect/>
          </a:stretch>
        </p:blipFill>
        <p:spPr>
          <a:xfrm>
            <a:off x="3276600" y="3086100"/>
            <a:ext cx="11045825" cy="5893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19400" y="1028700"/>
            <a:ext cx="7070725" cy="645160"/>
          </a:xfrm>
          <a:prstGeom prst="rect">
            <a:avLst/>
          </a:prstGeom>
          <a:noFill/>
        </p:spPr>
        <p:txBody>
          <a:bodyPr wrap="square" rtlCol="0">
            <a:spAutoFit/>
          </a:bodyPr>
          <a:lstStyle/>
          <a:p>
            <a:r>
              <a:rPr lang="en-IN" altLang="en-US" sz="3600" b="1" u="sng">
                <a:latin typeface="Times New Roman" panose="02020603050405020304" pitchFamily="18" charset="0"/>
                <a:cs typeface="Times New Roman" panose="02020603050405020304" pitchFamily="18" charset="0"/>
              </a:rPr>
              <a:t>SEQUENCE DIAGRAM:</a:t>
            </a:r>
            <a:endParaRPr lang="en-IN" altLang="en-US" sz="3600" b="1" u="sng">
              <a:latin typeface="Times New Roman" panose="02020603050405020304" pitchFamily="18" charset="0"/>
              <a:cs typeface="Times New Roman" panose="02020603050405020304" pitchFamily="18" charset="0"/>
            </a:endParaRPr>
          </a:p>
        </p:txBody>
      </p:sp>
      <p:pic>
        <p:nvPicPr>
          <p:cNvPr id="5" name="Content Placeholder 4" descr="Screenshot 2023-11-01 121703"/>
          <p:cNvPicPr>
            <a:picLocks noGrp="1" noChangeAspect="1"/>
          </p:cNvPicPr>
          <p:nvPr>
            <p:ph idx="1"/>
          </p:nvPr>
        </p:nvPicPr>
        <p:blipFill>
          <a:blip r:embed="rId1"/>
          <a:srcRect l="33793" t="28474" r="13326" b="4572"/>
          <a:stretch>
            <a:fillRect/>
          </a:stretch>
        </p:blipFill>
        <p:spPr>
          <a:xfrm>
            <a:off x="3067685" y="2306955"/>
            <a:ext cx="13232130" cy="6998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71800" y="1181100"/>
            <a:ext cx="5004435" cy="645160"/>
          </a:xfrm>
          <a:prstGeom prst="rect">
            <a:avLst/>
          </a:prstGeom>
          <a:noFill/>
        </p:spPr>
        <p:txBody>
          <a:bodyPr wrap="none" rtlCol="0">
            <a:spAutoFit/>
          </a:bodyPr>
          <a:lstStyle/>
          <a:p>
            <a:r>
              <a:rPr lang="en-IN" altLang="en-US" sz="3600" b="1" u="sng">
                <a:latin typeface="Times New Roman" panose="02020603050405020304" pitchFamily="18" charset="0"/>
                <a:cs typeface="Times New Roman" panose="02020603050405020304" pitchFamily="18" charset="0"/>
              </a:rPr>
              <a:t>ACTIVITY DIAGRAM:</a:t>
            </a:r>
            <a:endParaRPr lang="en-IN" altLang="en-US" sz="3600" b="1" u="sng">
              <a:latin typeface="Times New Roman" panose="02020603050405020304" pitchFamily="18" charset="0"/>
              <a:cs typeface="Times New Roman" panose="02020603050405020304" pitchFamily="18" charset="0"/>
            </a:endParaRPr>
          </a:p>
        </p:txBody>
      </p:sp>
      <p:pic>
        <p:nvPicPr>
          <p:cNvPr id="5" name="Content Placeholder 4" descr="Screenshot 2023-11-01 121924"/>
          <p:cNvPicPr>
            <a:picLocks noGrp="1" noChangeAspect="1"/>
          </p:cNvPicPr>
          <p:nvPr>
            <p:ph idx="1"/>
          </p:nvPr>
        </p:nvPicPr>
        <p:blipFill>
          <a:blip r:embed="rId1"/>
          <a:srcRect l="34708" t="27039" r="16402" b="9749"/>
          <a:stretch>
            <a:fillRect/>
          </a:stretch>
        </p:blipFill>
        <p:spPr>
          <a:xfrm>
            <a:off x="4096385" y="2528570"/>
            <a:ext cx="8255635" cy="6356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19400" y="952500"/>
          <a:ext cx="13373100" cy="1063625"/>
        </p:xfrm>
        <a:graphic>
          <a:graphicData uri="http://schemas.openxmlformats.org/drawingml/2006/table">
            <a:tbl>
              <a:tblPr firstRow="1" bandRow="1">
                <a:tableStyleId>{5C22544A-7EE6-4342-B048-85BDC9FD1C3A}</a:tableStyleId>
              </a:tblPr>
              <a:tblGrid>
                <a:gridCol w="13373100"/>
              </a:tblGrid>
              <a:tr h="1063625">
                <a:tc>
                  <a:txBody>
                    <a:bodyPr/>
                    <a:lstStyle/>
                    <a:p>
                      <a:r>
                        <a:rPr lang="en-US" altLang="en-IN" sz="4800" dirty="0">
                          <a:solidFill>
                            <a:schemeClr val="tx1"/>
                          </a:solidFill>
                          <a:latin typeface="Times New Roman" panose="02020603050405020304" pitchFamily="18" charset="0"/>
                          <a:cs typeface="Times New Roman" panose="02020603050405020304" pitchFamily="18" charset="0"/>
                        </a:rPr>
                        <a:t>SAMPLE CODE:</a:t>
                      </a:r>
                      <a:endParaRPr lang="en-US" alt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
        <p:nvSpPr>
          <p:cNvPr id="6" name="Text Box 5"/>
          <p:cNvSpPr txBox="1"/>
          <p:nvPr/>
        </p:nvSpPr>
        <p:spPr>
          <a:xfrm>
            <a:off x="2895600" y="2476500"/>
            <a:ext cx="13646150" cy="7477760"/>
          </a:xfrm>
          <a:prstGeom prst="rect">
            <a:avLst/>
          </a:prstGeom>
          <a:noFill/>
        </p:spPr>
        <p:txBody>
          <a:bodyPr wrap="square" rtlCol="0" anchor="t">
            <a:spAutoFit/>
          </a:bodyPr>
          <a:lstStyle/>
          <a:p>
            <a:r>
              <a:rPr lang="en-US" sz="3200">
                <a:latin typeface="Times New Roman" panose="02020603050405020304" pitchFamily="18" charset="0"/>
                <a:cs typeface="Times New Roman" panose="02020603050405020304" pitchFamily="18" charset="0"/>
              </a:rPr>
              <a:t>import pandas as pd</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import numpy as np</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import seaborn as sns</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import matplotlib.pyplot as plt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sklearn.model_selection import train_test_split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sklearn.metrics import accuracy_score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sklearn.metrics import classification_report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import re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import string</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sklearn.feature_extraction.text import CountVectorizer</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sklearn.metrics import accuracy_score, confusion_matrix, classification_report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sklearn.ensemble import VotingClassifier</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from Remote_User.models import ClientRegister_Model,Social_Media,detection_ratio,detection_accuracy</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124200" y="716280"/>
            <a:ext cx="14441170" cy="368300"/>
          </a:xfrm>
          <a:prstGeom prst="rect">
            <a:avLst/>
          </a:prstGeom>
          <a:noFill/>
        </p:spPr>
        <p:txBody>
          <a:bodyPr wrap="square" rtlCol="0" anchor="t">
            <a:spAutoFit/>
          </a:bodyPr>
          <a:lstStyle/>
          <a:p>
            <a:r>
              <a:rPr lang="en-US"/>
              <a:t> </a:t>
            </a:r>
            <a:endParaRPr lang="en-US" sz="2800">
              <a:latin typeface="Times New Roman" panose="02020603050405020304" pitchFamily="18" charset="0"/>
              <a:cs typeface="Times New Roman" panose="02020603050405020304" pitchFamily="18" charset="0"/>
            </a:endParaRPr>
          </a:p>
        </p:txBody>
      </p:sp>
      <p:sp>
        <p:nvSpPr>
          <p:cNvPr id="8" name="Text Box 7"/>
          <p:cNvSpPr txBox="1"/>
          <p:nvPr/>
        </p:nvSpPr>
        <p:spPr>
          <a:xfrm>
            <a:off x="2004060" y="114300"/>
            <a:ext cx="16666845" cy="10433050"/>
          </a:xfrm>
          <a:prstGeom prst="rect">
            <a:avLst/>
          </a:prstGeom>
          <a:noFill/>
        </p:spPr>
        <p:txBody>
          <a:bodyPr wrap="square" rtlCol="0" anchor="t">
            <a:spAutoFit/>
          </a:bodyPr>
          <a:lstStyle/>
          <a:p>
            <a:r>
              <a:rPr lang="en-US" sz="3200">
                <a:latin typeface="Times New Roman" panose="02020603050405020304" pitchFamily="18" charset="0"/>
                <a:cs typeface="Times New Roman" panose="02020603050405020304" pitchFamily="18" charset="0"/>
              </a:rPr>
              <a:t>df_true_manual_testing = df_true.tail(10)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for i in range(21416, 21406, -1):</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df_true.drop([i], axis=0, inplace=True)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df_fake.shape, df_true.shape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df_fake_manual_testing["class"] = 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df_true_manual_testing["class"] = 1</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df_fake_manual_testing.head(10)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df_true_manual_testing.head(10)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df_manual_testing = pd.concat([df_fake_manual_testing, df_true_manual_testing], axis=0)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df_manual_testing.to_csv("manual_testing.csv")</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df_merge = pd.concat([df_fake, df_true], axis=0)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df_merge.head(10)</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df_merge.columns</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 = df_merge.drop(["title", "subject", "date"], axis=1)</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df.isnull().sum()</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 = df.sample(frac=1)</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df.head()</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df.reset_index(inplace=True)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df.drop(["index"], axis=1, inplace=True)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df.columns</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df.head()</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62200" y="266700"/>
            <a:ext cx="13471525" cy="5015865"/>
          </a:xfrm>
          <a:prstGeom prst="rect">
            <a:avLst/>
          </a:prstGeom>
          <a:noFill/>
        </p:spPr>
        <p:txBody>
          <a:bodyPr wrap="square" rtlCol="0" anchor="t">
            <a:spAutoFit/>
          </a:bodyPr>
          <a:lstStyle/>
          <a:p>
            <a:r>
              <a:rPr lang="en-US" sz="3200">
                <a:latin typeface="Times New Roman" panose="02020603050405020304" pitchFamily="18" charset="0"/>
                <a:cs typeface="Times New Roman" panose="02020603050405020304" pitchFamily="18" charset="0"/>
              </a:rPr>
              <a:t>def wordopt(text):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text.lower()</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re.sub("\\W", "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re.sub('https?://\S+|www\.\S+',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re.sub('&lt;.*?&gt;+',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re.sub('[%s]' % re.escape(string.punctuation),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re.sub('\n',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text = re.sub('\w*\d\w*', '', 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return text</a:t>
            </a:r>
            <a:endParaRPr lang="en-US" sz="3200">
              <a:latin typeface="Times New Roman" panose="02020603050405020304" pitchFamily="18" charset="0"/>
              <a:cs typeface="Times New Roman" panose="02020603050405020304" pitchFamily="18" charset="0"/>
            </a:endParaRPr>
          </a:p>
        </p:txBody>
      </p:sp>
      <p:sp>
        <p:nvSpPr>
          <p:cNvPr id="5" name="Text Box 4"/>
          <p:cNvSpPr txBox="1"/>
          <p:nvPr/>
        </p:nvSpPr>
        <p:spPr>
          <a:xfrm>
            <a:off x="2362200" y="5524500"/>
            <a:ext cx="12947015" cy="4030980"/>
          </a:xfrm>
          <a:prstGeom prst="rect">
            <a:avLst/>
          </a:prstGeom>
          <a:noFill/>
        </p:spPr>
        <p:txBody>
          <a:bodyPr wrap="square" rtlCol="0" anchor="t">
            <a:spAutoFit/>
          </a:bodyPr>
          <a:lstStyle/>
          <a:p>
            <a:r>
              <a:rPr lang="en-US" sz="3200">
                <a:latin typeface="Times New Roman" panose="02020603050405020304" pitchFamily="18" charset="0"/>
                <a:cs typeface="Times New Roman" panose="02020603050405020304" pitchFamily="18" charset="0"/>
              </a:rPr>
              <a:t>cv = CountVectorizer()</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df["text"] = df["text"].apply(wordopt)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x = df["text"]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y = df["class"]</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x = cv.fit_transform(x)</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x_train, x_test, y_train, y_test = train_test_split(x, y, test_size=0.25)</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eg"/>
          <p:cNvPicPr>
            <a:picLocks noGrp="1" noChangeAspect="1"/>
          </p:cNvPicPr>
          <p:nvPr>
            <p:ph idx="1"/>
          </p:nvPr>
        </p:nvPicPr>
        <p:blipFill>
          <a:blip r:embed="rId1" cstate="print"/>
          <a:stretch>
            <a:fillRect/>
          </a:stretch>
        </p:blipFill>
        <p:spPr>
          <a:xfrm>
            <a:off x="3162300" y="2449512"/>
            <a:ext cx="13335000" cy="5970588"/>
          </a:xfrm>
          <a:prstGeom prst="rect">
            <a:avLst/>
          </a:prstGeom>
        </p:spPr>
      </p:pic>
      <p:sp>
        <p:nvSpPr>
          <p:cNvPr id="6" name="TextBox 5"/>
          <p:cNvSpPr txBox="1"/>
          <p:nvPr/>
        </p:nvSpPr>
        <p:spPr>
          <a:xfrm>
            <a:off x="5257800" y="8420100"/>
            <a:ext cx="9144000" cy="523220"/>
          </a:xfrm>
          <a:prstGeom prst="rect">
            <a:avLst/>
          </a:prstGeom>
          <a:noFill/>
        </p:spPr>
        <p:txBody>
          <a:bodyPr wrap="square">
            <a:spAutoFit/>
          </a:bodyPr>
          <a:lstStyle/>
          <a:p>
            <a:pPr marL="1318895" marR="1176655" algn="ctr">
              <a:spcBef>
                <a:spcPts val="970"/>
              </a:spcBef>
              <a:spcAft>
                <a:spcPts val="0"/>
              </a:spcAft>
            </a:pPr>
            <a:r>
              <a:rPr lang="en-US" sz="2800" spc="-8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True</a:t>
            </a:r>
            <a:r>
              <a:rPr lang="en-US" sz="2800" spc="-6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Data</a:t>
            </a:r>
            <a:r>
              <a:rPr lang="en-US" sz="2800" spc="-9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Set</a:t>
            </a:r>
            <a:r>
              <a:rPr lang="en-US" sz="2800" spc="4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Values</a:t>
            </a:r>
            <a:endParaRPr lang="en-IN" sz="2800" dirty="0">
              <a:effectLst/>
              <a:latin typeface="Times New Roman" panose="02020603050405020304" pitchFamily="18" charset="0"/>
              <a:ea typeface="Times New Roman" panose="02020603050405020304" pitchFamily="18" charset="0"/>
            </a:endParaRPr>
          </a:p>
        </p:txBody>
      </p:sp>
      <p:graphicFrame>
        <p:nvGraphicFramePr>
          <p:cNvPr id="7" name="Content Placeholder 3"/>
          <p:cNvGraphicFramePr/>
          <p:nvPr/>
        </p:nvGraphicFramePr>
        <p:xfrm>
          <a:off x="2438400" y="1083469"/>
          <a:ext cx="9041765" cy="949325"/>
        </p:xfrm>
        <a:graphic>
          <a:graphicData uri="http://schemas.openxmlformats.org/drawingml/2006/table">
            <a:tbl>
              <a:tblPr firstRow="1" bandRow="1">
                <a:tableStyleId>{5C22544A-7EE6-4342-B048-85BDC9FD1C3A}</a:tableStyleId>
              </a:tblPr>
              <a:tblGrid>
                <a:gridCol w="9041765"/>
              </a:tblGrid>
              <a:tr h="949325">
                <a:tc>
                  <a:txBody>
                    <a:bodyPr/>
                    <a:lstStyle/>
                    <a:p>
                      <a:r>
                        <a:rPr lang="en-IN" sz="4800" dirty="0">
                          <a:solidFill>
                            <a:schemeClr val="tx1"/>
                          </a:solidFill>
                          <a:latin typeface="Times New Roman" panose="02020603050405020304" pitchFamily="18" charset="0"/>
                          <a:cs typeface="Times New Roman" panose="02020603050405020304" pitchFamily="18" charset="0"/>
                        </a:rPr>
                        <a:t>RESULTS:</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p:nvPr/>
        </p:nvGrpSpPr>
        <p:grpSpPr>
          <a:xfrm>
            <a:off x="17259300" y="9258300"/>
            <a:ext cx="714375" cy="714375"/>
            <a:chOff x="17259300" y="9258300"/>
            <a:chExt cx="714375" cy="714375"/>
          </a:xfrm>
        </p:grpSpPr>
        <p:sp>
          <p:nvSpPr>
            <p:cNvPr id="10"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11"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14" name="object 14"/>
          <p:cNvSpPr txBox="1">
            <a:spLocks noGrp="1"/>
          </p:cNvSpPr>
          <p:nvPr>
            <p:ph type="title"/>
          </p:nvPr>
        </p:nvSpPr>
        <p:spPr>
          <a:xfrm>
            <a:off x="381000" y="218568"/>
            <a:ext cx="8814466" cy="566822"/>
          </a:xfrm>
          <a:prstGeom prst="rect">
            <a:avLst/>
          </a:prstGeom>
        </p:spPr>
        <p:txBody>
          <a:bodyPr vert="horz" wrap="square" lIns="0" tIns="12700" rIns="0" bIns="0" rtlCol="0">
            <a:spAutoFit/>
          </a:bodyPr>
          <a:lstStyle/>
          <a:p>
            <a:pPr marL="12700">
              <a:lnSpc>
                <a:spcPct val="100000"/>
              </a:lnSpc>
              <a:spcBef>
                <a:spcPts val="100"/>
              </a:spcBef>
            </a:pPr>
            <a:r>
              <a:rPr lang="en-US" sz="3600" b="1" spc="-365" dirty="0">
                <a:solidFill>
                  <a:srgbClr val="000000"/>
                </a:solidFill>
                <a:latin typeface="Times New Roman" panose="02020603050405020304" pitchFamily="18" charset="0"/>
                <a:cs typeface="Times New Roman" panose="02020603050405020304" pitchFamily="18" charset="0"/>
              </a:rPr>
              <a:t>   </a:t>
            </a:r>
            <a:r>
              <a:rPr lang="en-IN" sz="3600" b="1" spc="260" dirty="0">
                <a:solidFill>
                  <a:srgbClr val="000000"/>
                </a:solidFill>
                <a:latin typeface="Times New Roman" panose="02020603050405020304" pitchFamily="18" charset="0"/>
                <a:cs typeface="Times New Roman" panose="02020603050405020304" pitchFamily="18" charset="0"/>
              </a:rPr>
              <a:t>   </a:t>
            </a:r>
            <a:endParaRPr sz="3600" b="1" dirty="0">
              <a:latin typeface="Times New Roman" panose="02020603050405020304" pitchFamily="18" charset="0"/>
              <a:cs typeface="Times New Roman" panose="02020603050405020304" pitchFamily="18" charset="0"/>
            </a:endParaRPr>
          </a:p>
        </p:txBody>
      </p:sp>
      <p:pic>
        <p:nvPicPr>
          <p:cNvPr id="23" name="object 21"/>
          <p:cNvPicPr/>
          <p:nvPr/>
        </p:nvPicPr>
        <p:blipFill>
          <a:blip r:embed="rId1" cstate="print"/>
          <a:stretch>
            <a:fillRect/>
          </a:stretch>
        </p:blipFill>
        <p:spPr>
          <a:xfrm flipH="1">
            <a:off x="6610283" y="11200779"/>
            <a:ext cx="45719" cy="62497"/>
          </a:xfrm>
          <a:prstGeom prst="rect">
            <a:avLst/>
          </a:prstGeom>
        </p:spPr>
      </p:pic>
      <p:graphicFrame>
        <p:nvGraphicFramePr>
          <p:cNvPr id="2" name="Table 1"/>
          <p:cNvGraphicFramePr>
            <a:graphicFrameLocks noGrp="1"/>
          </p:cNvGraphicFramePr>
          <p:nvPr/>
        </p:nvGraphicFramePr>
        <p:xfrm>
          <a:off x="2438400" y="1028700"/>
          <a:ext cx="7848601" cy="822960"/>
        </p:xfrm>
        <a:graphic>
          <a:graphicData uri="http://schemas.openxmlformats.org/drawingml/2006/table">
            <a:tbl>
              <a:tblPr firstRow="1" bandRow="1">
                <a:tableStyleId>{5C22544A-7EE6-4342-B048-85BDC9FD1C3A}</a:tableStyleId>
              </a:tblPr>
              <a:tblGrid>
                <a:gridCol w="7848601"/>
              </a:tblGrid>
              <a:tr h="370840">
                <a:tc>
                  <a:txBody>
                    <a:bodyPr/>
                    <a:lstStyle/>
                    <a:p>
                      <a:r>
                        <a:rPr lang="en-US" sz="4800" dirty="0">
                          <a:solidFill>
                            <a:schemeClr val="tx1"/>
                          </a:solidFill>
                          <a:latin typeface="Times New Roman" panose="02020603050405020304" pitchFamily="18" charset="0"/>
                          <a:cs typeface="Times New Roman" panose="02020603050405020304" pitchFamily="18" charset="0"/>
                        </a:rPr>
                        <a:t>CONTENTS:</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
        <p:nvSpPr>
          <p:cNvPr id="21" name="TextBox 20"/>
          <p:cNvSpPr txBox="1"/>
          <p:nvPr/>
        </p:nvSpPr>
        <p:spPr>
          <a:xfrm>
            <a:off x="2362200" y="2095500"/>
            <a:ext cx="9144000" cy="7970520"/>
          </a:xfrm>
          <a:prstGeom prst="rect">
            <a:avLst/>
          </a:prstGeom>
          <a:noFill/>
        </p:spPr>
        <p:txBody>
          <a:bodyPr wrap="square">
            <a:spAutoFit/>
          </a:bodyPr>
          <a:lstStyle/>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Existing system</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Disadvantages of Existing system</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Advantages of Proposed system</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Hardware requirements</a:t>
            </a:r>
            <a:r>
              <a:rPr lang="en-US" altLang="en-IN" sz="3200" dirty="0">
                <a:latin typeface="Times New Roman" panose="02020603050405020304" pitchFamily="18" charset="0"/>
                <a:cs typeface="Times New Roman" panose="02020603050405020304" pitchFamily="18" charset="0"/>
              </a:rPr>
              <a:t> and Software reqiremets</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Novelty of the Project</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Architecture</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Modules</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UML Diagrams</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IN" sz="3200" dirty="0">
                <a:latin typeface="Times New Roman" panose="02020603050405020304" pitchFamily="18" charset="0"/>
                <a:cs typeface="Times New Roman" panose="02020603050405020304" pitchFamily="18" charset="0"/>
              </a:rPr>
              <a:t>Sample code</a:t>
            </a:r>
            <a:endParaRPr lang="en-US" alt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IN" sz="3200" dirty="0">
                <a:latin typeface="Times New Roman" panose="02020603050405020304" pitchFamily="18" charset="0"/>
                <a:cs typeface="Times New Roman" panose="02020603050405020304" pitchFamily="18" charset="0"/>
              </a:rPr>
              <a:t>Results</a:t>
            </a:r>
            <a:endParaRPr lang="en-US" alt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altLang="en-US" sz="3200" dirty="0">
                <a:latin typeface="Times New Roman" panose="02020603050405020304" pitchFamily="18" charset="0"/>
                <a:cs typeface="Times New Roman" panose="02020603050405020304" pitchFamily="18" charset="0"/>
              </a:rPr>
              <a:t>Test Cases</a:t>
            </a:r>
            <a:endParaRPr lang="en-US" alt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IN" sz="3200" dirty="0">
                <a:latin typeface="Times New Roman" panose="02020603050405020304" pitchFamily="18" charset="0"/>
                <a:cs typeface="Times New Roman" panose="02020603050405020304" pitchFamily="18" charset="0"/>
              </a:rPr>
              <a:t>Future Scpoe</a:t>
            </a:r>
            <a:endParaRPr lang="en-US" alt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IN" sz="3200" dirty="0">
                <a:latin typeface="Times New Roman" panose="02020603050405020304" pitchFamily="18" charset="0"/>
                <a:cs typeface="Times New Roman" panose="02020603050405020304" pitchFamily="18" charset="0"/>
              </a:rPr>
              <a:t>References </a:t>
            </a:r>
            <a:endParaRPr lang="en-IN" sz="3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Conclusion</a:t>
            </a:r>
            <a:endParaRPr lang="en-I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9.jpeg"/>
          <p:cNvPicPr>
            <a:picLocks noGrp="1" noChangeAspect="1"/>
          </p:cNvPicPr>
          <p:nvPr>
            <p:ph idx="1"/>
          </p:nvPr>
        </p:nvPicPr>
        <p:blipFill>
          <a:blip r:embed="rId1" cstate="print"/>
          <a:stretch>
            <a:fillRect/>
          </a:stretch>
        </p:blipFill>
        <p:spPr>
          <a:xfrm>
            <a:off x="3504202" y="1104900"/>
            <a:ext cx="12345398" cy="6656388"/>
          </a:xfrm>
          <a:prstGeom prst="rect">
            <a:avLst/>
          </a:prstGeom>
        </p:spPr>
      </p:pic>
      <p:sp>
        <p:nvSpPr>
          <p:cNvPr id="7" name="TextBox 6"/>
          <p:cNvSpPr txBox="1"/>
          <p:nvPr/>
        </p:nvSpPr>
        <p:spPr>
          <a:xfrm>
            <a:off x="7924800" y="7962900"/>
            <a:ext cx="9144000" cy="523220"/>
          </a:xfrm>
          <a:prstGeom prst="rect">
            <a:avLst/>
          </a:prstGeom>
          <a:noFill/>
        </p:spPr>
        <p:txBody>
          <a:bodyPr wrap="square">
            <a:spAutoFit/>
          </a:bodyPr>
          <a:lstStyle/>
          <a:p>
            <a:r>
              <a:rPr lang="en-US" sz="2800" spc="-10" dirty="0">
                <a:effectLst/>
                <a:latin typeface="Times New Roman" panose="02020603050405020304" pitchFamily="18" charset="0"/>
                <a:ea typeface="Times New Roman" panose="02020603050405020304" pitchFamily="18" charset="0"/>
              </a:rPr>
              <a:t>False</a:t>
            </a:r>
            <a:r>
              <a:rPr lang="en-US" sz="2800" spc="-6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Data</a:t>
            </a:r>
            <a:r>
              <a:rPr lang="en-US" sz="2800" spc="-6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set</a:t>
            </a:r>
            <a:r>
              <a:rPr lang="en-US" sz="2800" spc="3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Values</a:t>
            </a:r>
            <a:endParaRPr lang="en-I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a:picLocks noGrp="1" noChangeAspect="1"/>
          </p:cNvPicPr>
          <p:nvPr>
            <p:ph idx="1"/>
          </p:nvPr>
        </p:nvPicPr>
        <p:blipFill>
          <a:blip r:embed="rId1" cstate="print"/>
          <a:stretch>
            <a:fillRect/>
          </a:stretch>
        </p:blipFill>
        <p:spPr>
          <a:xfrm>
            <a:off x="3733800" y="1181100"/>
            <a:ext cx="12649200" cy="6705600"/>
          </a:xfrm>
          <a:prstGeom prst="rect">
            <a:avLst/>
          </a:prstGeom>
        </p:spPr>
      </p:pic>
      <p:sp>
        <p:nvSpPr>
          <p:cNvPr id="6" name="TextBox 5"/>
          <p:cNvSpPr txBox="1"/>
          <p:nvPr/>
        </p:nvSpPr>
        <p:spPr>
          <a:xfrm>
            <a:off x="7467600" y="8039100"/>
            <a:ext cx="9144000" cy="523220"/>
          </a:xfrm>
          <a:prstGeom prst="rect">
            <a:avLst/>
          </a:prstGeom>
          <a:noFill/>
        </p:spPr>
        <p:txBody>
          <a:bodyPr wrap="square">
            <a:spAutoFit/>
          </a:bodyPr>
          <a:lstStyle/>
          <a:p>
            <a:r>
              <a:rPr lang="en-US" sz="2800" spc="-10" dirty="0">
                <a:effectLst/>
                <a:latin typeface="Times New Roman" panose="02020603050405020304" pitchFamily="18" charset="0"/>
                <a:ea typeface="Times New Roman" panose="02020603050405020304" pitchFamily="18" charset="0"/>
              </a:rPr>
              <a:t>Opening</a:t>
            </a:r>
            <a:r>
              <a:rPr lang="en-US" sz="2800" spc="1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the</a:t>
            </a:r>
            <a:r>
              <a:rPr lang="en-US" sz="2800" spc="-6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CMD</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for</a:t>
            </a:r>
            <a:r>
              <a:rPr lang="en-US" sz="2800" spc="2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running</a:t>
            </a:r>
            <a:r>
              <a:rPr lang="en-US" sz="2800" spc="-1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the</a:t>
            </a:r>
            <a:r>
              <a:rPr lang="en-US" sz="2800" spc="-8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program</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jpeg"/>
          <p:cNvPicPr>
            <a:picLocks noGrp="1" noChangeAspect="1"/>
          </p:cNvPicPr>
          <p:nvPr>
            <p:ph idx="1"/>
          </p:nvPr>
        </p:nvPicPr>
        <p:blipFill>
          <a:blip r:embed="rId1" cstate="print"/>
          <a:stretch>
            <a:fillRect/>
          </a:stretch>
        </p:blipFill>
        <p:spPr>
          <a:xfrm>
            <a:off x="3886200" y="1409700"/>
            <a:ext cx="12801600" cy="6553200"/>
          </a:xfrm>
          <a:prstGeom prst="rect">
            <a:avLst/>
          </a:prstGeom>
        </p:spPr>
      </p:pic>
      <p:sp>
        <p:nvSpPr>
          <p:cNvPr id="6" name="TextBox 5"/>
          <p:cNvSpPr txBox="1"/>
          <p:nvPr/>
        </p:nvSpPr>
        <p:spPr>
          <a:xfrm>
            <a:off x="6553200" y="8191500"/>
            <a:ext cx="9144000" cy="523220"/>
          </a:xfrm>
          <a:prstGeom prst="rect">
            <a:avLst/>
          </a:prstGeom>
          <a:noFill/>
        </p:spPr>
        <p:txBody>
          <a:bodyPr wrap="square">
            <a:spAutoFit/>
          </a:bodyPr>
          <a:lstStyle/>
          <a:p>
            <a:pPr marL="1613535">
              <a:spcBef>
                <a:spcPts val="590"/>
              </a:spcBef>
              <a:spcAft>
                <a:spcPts val="0"/>
              </a:spcAft>
            </a:pPr>
            <a:r>
              <a:rPr lang="en-US" sz="2800" dirty="0">
                <a:effectLst/>
                <a:latin typeface="Times New Roman" panose="02020603050405020304" pitchFamily="18" charset="0"/>
                <a:ea typeface="Times New Roman" panose="02020603050405020304" pitchFamily="18" charset="0"/>
              </a:rPr>
              <a:t>Open the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web-page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 predicting</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jpeg"/>
          <p:cNvPicPr>
            <a:picLocks noGrp="1" noChangeAspect="1"/>
          </p:cNvPicPr>
          <p:nvPr>
            <p:ph idx="1"/>
          </p:nvPr>
        </p:nvPicPr>
        <p:blipFill>
          <a:blip r:embed="rId1" cstate="print"/>
          <a:stretch>
            <a:fillRect/>
          </a:stretch>
        </p:blipFill>
        <p:spPr>
          <a:xfrm>
            <a:off x="3886200" y="1181100"/>
            <a:ext cx="13182600" cy="6705600"/>
          </a:xfrm>
          <a:prstGeom prst="rect">
            <a:avLst/>
          </a:prstGeom>
        </p:spPr>
      </p:pic>
      <p:sp>
        <p:nvSpPr>
          <p:cNvPr id="6" name="TextBox 5"/>
          <p:cNvSpPr txBox="1"/>
          <p:nvPr/>
        </p:nvSpPr>
        <p:spPr>
          <a:xfrm>
            <a:off x="9144000" y="8039100"/>
            <a:ext cx="9144000" cy="523220"/>
          </a:xfrm>
          <a:prstGeom prst="rect">
            <a:avLst/>
          </a:prstGeom>
          <a:noFill/>
        </p:spPr>
        <p:txBody>
          <a:bodyPr wrap="square">
            <a:spAutoFit/>
          </a:bodyPr>
          <a:lstStyle/>
          <a:p>
            <a:r>
              <a:rPr lang="en-US" sz="2800" spc="-10" dirty="0">
                <a:effectLst/>
                <a:latin typeface="Times New Roman" panose="02020603050405020304" pitchFamily="18" charset="0"/>
                <a:ea typeface="Times New Roman" panose="02020603050405020304" pitchFamily="18" charset="0"/>
              </a:rPr>
              <a:t>Copy the</a:t>
            </a:r>
            <a:r>
              <a:rPr lang="en-US" sz="2800" spc="10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link</a:t>
            </a:r>
            <a:r>
              <a:rPr lang="en-US" sz="2800" spc="3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of </a:t>
            </a:r>
            <a:r>
              <a:rPr lang="en-US" sz="2800" spc="-10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Web-page</a:t>
            </a:r>
            <a:endParaRPr lang="en-IN"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jpeg"/>
          <p:cNvPicPr>
            <a:picLocks noGrp="1" noChangeAspect="1"/>
          </p:cNvPicPr>
          <p:nvPr>
            <p:ph idx="1"/>
          </p:nvPr>
        </p:nvPicPr>
        <p:blipFill>
          <a:blip r:embed="rId1" cstate="print"/>
          <a:stretch>
            <a:fillRect/>
          </a:stretch>
        </p:blipFill>
        <p:spPr>
          <a:xfrm>
            <a:off x="3581400" y="1104900"/>
            <a:ext cx="12954000" cy="7010400"/>
          </a:xfrm>
          <a:prstGeom prst="rect">
            <a:avLst/>
          </a:prstGeom>
        </p:spPr>
      </p:pic>
      <p:sp>
        <p:nvSpPr>
          <p:cNvPr id="6" name="TextBox 5"/>
          <p:cNvSpPr txBox="1"/>
          <p:nvPr/>
        </p:nvSpPr>
        <p:spPr>
          <a:xfrm>
            <a:off x="6019800" y="8343900"/>
            <a:ext cx="9144000" cy="523220"/>
          </a:xfrm>
          <a:prstGeom prst="rect">
            <a:avLst/>
          </a:prstGeom>
          <a:noFill/>
        </p:spPr>
        <p:txBody>
          <a:bodyPr wrap="square">
            <a:spAutoFit/>
          </a:bodyPr>
          <a:lstStyle/>
          <a:p>
            <a:pPr marL="1334135" marR="1170940" algn="ctr">
              <a:spcBef>
                <a:spcPts val="545"/>
              </a:spcBef>
              <a:spcAft>
                <a:spcPts val="0"/>
              </a:spcAft>
            </a:pPr>
            <a:r>
              <a:rPr lang="en-US" sz="2800" spc="-5" dirty="0">
                <a:effectLst/>
                <a:latin typeface="Times New Roman" panose="02020603050405020304" pitchFamily="18" charset="0"/>
                <a:ea typeface="Times New Roman" panose="02020603050405020304" pitchFamily="18" charset="0"/>
              </a:rPr>
              <a:t>Paste</a:t>
            </a:r>
            <a:r>
              <a:rPr lang="en-US" sz="2800" spc="-1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1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Web-page</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link</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a:t>
            </a:r>
            <a:r>
              <a:rPr lang="en-US" sz="2800" spc="-1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Search</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engine</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p:cNvPicPr>
            <a:picLocks noGrp="1" noChangeAspect="1"/>
          </p:cNvPicPr>
          <p:nvPr>
            <p:ph idx="1"/>
          </p:nvPr>
        </p:nvPicPr>
        <p:blipFill>
          <a:blip r:embed="rId1" cstate="print"/>
          <a:stretch>
            <a:fillRect/>
          </a:stretch>
        </p:blipFill>
        <p:spPr>
          <a:xfrm>
            <a:off x="3733800" y="1028700"/>
            <a:ext cx="13106399" cy="6705600"/>
          </a:xfrm>
          <a:prstGeom prst="rect">
            <a:avLst/>
          </a:prstGeom>
        </p:spPr>
      </p:pic>
      <p:sp>
        <p:nvSpPr>
          <p:cNvPr id="6" name="TextBox 5"/>
          <p:cNvSpPr txBox="1"/>
          <p:nvPr/>
        </p:nvSpPr>
        <p:spPr>
          <a:xfrm>
            <a:off x="7848600" y="7962900"/>
            <a:ext cx="9144000" cy="523220"/>
          </a:xfrm>
          <a:prstGeom prst="rect">
            <a:avLst/>
          </a:prstGeom>
          <a:noFill/>
        </p:spPr>
        <p:txBody>
          <a:bodyPr wrap="square">
            <a:spAutoFit/>
          </a:bodyPr>
          <a:lstStyle/>
          <a:p>
            <a:r>
              <a:rPr lang="en-US" sz="2800" spc="-5" dirty="0">
                <a:effectLst/>
                <a:latin typeface="Times New Roman" panose="02020603050405020304" pitchFamily="18" charset="0"/>
                <a:ea typeface="Times New Roman" panose="02020603050405020304" pitchFamily="18" charset="0"/>
              </a:rPr>
              <a:t>After</a:t>
            </a:r>
            <a:r>
              <a:rPr lang="en-US" sz="2800" spc="-10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opening</a:t>
            </a:r>
            <a:r>
              <a:rPr lang="en-US" sz="2800" spc="-1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the</a:t>
            </a:r>
            <a:r>
              <a:rPr lang="en-US" sz="2800" spc="-6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web-page</a:t>
            </a:r>
            <a:r>
              <a:rPr lang="en-US" sz="2800" spc="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looks</a:t>
            </a:r>
            <a:r>
              <a:rPr lang="en-US" sz="2800" spc="-7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like</a:t>
            </a:r>
            <a:r>
              <a:rPr lang="en-US" sz="2800" spc="-9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this</a:t>
            </a:r>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5.jpeg"/>
          <p:cNvPicPr>
            <a:picLocks noGrp="1" noChangeAspect="1"/>
          </p:cNvPicPr>
          <p:nvPr>
            <p:ph idx="1"/>
          </p:nvPr>
        </p:nvPicPr>
        <p:blipFill>
          <a:blip r:embed="rId1" cstate="print"/>
          <a:stretch>
            <a:fillRect/>
          </a:stretch>
        </p:blipFill>
        <p:spPr>
          <a:xfrm>
            <a:off x="3581400" y="1181100"/>
            <a:ext cx="12496800" cy="6248400"/>
          </a:xfrm>
          <a:prstGeom prst="rect">
            <a:avLst/>
          </a:prstGeom>
        </p:spPr>
      </p:pic>
      <p:sp>
        <p:nvSpPr>
          <p:cNvPr id="7" name="TextBox 6"/>
          <p:cNvSpPr txBox="1"/>
          <p:nvPr/>
        </p:nvSpPr>
        <p:spPr>
          <a:xfrm>
            <a:off x="8153400" y="7658100"/>
            <a:ext cx="9144000" cy="523220"/>
          </a:xfrm>
          <a:prstGeom prst="rect">
            <a:avLst/>
          </a:prstGeom>
          <a:noFill/>
        </p:spPr>
        <p:txBody>
          <a:bodyPr wrap="square">
            <a:spAutoFit/>
          </a:bodyPr>
          <a:lstStyle/>
          <a:p>
            <a:r>
              <a:rPr lang="en-US" sz="2800" spc="-10" dirty="0">
                <a:effectLst/>
                <a:latin typeface="Times New Roman" panose="02020603050405020304" pitchFamily="18" charset="0"/>
                <a:ea typeface="Times New Roman" panose="02020603050405020304" pitchFamily="18" charset="0"/>
              </a:rPr>
              <a:t>Now</a:t>
            </a:r>
            <a:r>
              <a:rPr lang="en-US" sz="2800" spc="-11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login</a:t>
            </a:r>
            <a:r>
              <a:rPr lang="en-US" sz="2800" spc="-5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as</a:t>
            </a:r>
            <a:r>
              <a:rPr lang="en-US" sz="2800" spc="-10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Service</a:t>
            </a:r>
            <a:r>
              <a:rPr lang="en-US" sz="2800" spc="-13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Provider</a:t>
            </a:r>
            <a:endParaRPr lang="en-IN"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jpeg"/>
          <p:cNvPicPr>
            <a:picLocks noGrp="1" noChangeAspect="1"/>
          </p:cNvPicPr>
          <p:nvPr>
            <p:ph idx="1"/>
          </p:nvPr>
        </p:nvPicPr>
        <p:blipFill>
          <a:blip r:embed="rId1" cstate="print"/>
          <a:stretch>
            <a:fillRect/>
          </a:stretch>
        </p:blipFill>
        <p:spPr>
          <a:xfrm>
            <a:off x="4038600" y="1333500"/>
            <a:ext cx="12420600" cy="6172200"/>
          </a:xfrm>
          <a:prstGeom prst="rect">
            <a:avLst/>
          </a:prstGeom>
        </p:spPr>
      </p:pic>
      <p:sp>
        <p:nvSpPr>
          <p:cNvPr id="6" name="TextBox 5"/>
          <p:cNvSpPr txBox="1"/>
          <p:nvPr/>
        </p:nvSpPr>
        <p:spPr>
          <a:xfrm>
            <a:off x="7924800" y="7658100"/>
            <a:ext cx="9144000" cy="523220"/>
          </a:xfrm>
          <a:prstGeom prst="rect">
            <a:avLst/>
          </a:prstGeom>
          <a:noFill/>
        </p:spPr>
        <p:txBody>
          <a:bodyPr wrap="square">
            <a:spAutoFit/>
          </a:bodyPr>
          <a:lstStyle/>
          <a:p>
            <a:r>
              <a:rPr lang="en-US" sz="2800" dirty="0">
                <a:effectLst/>
                <a:latin typeface="Times New Roman" panose="02020603050405020304" pitchFamily="18" charset="0"/>
                <a:ea typeface="Times New Roman" panose="02020603050405020304" pitchFamily="18" charset="0"/>
              </a:rPr>
              <a:t>After</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login</a:t>
            </a:r>
            <a:r>
              <a:rPr lang="en-US" sz="2800" spc="-1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web-page</a:t>
            </a:r>
            <a:r>
              <a:rPr lang="en-US" sz="2800" spc="-9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looks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like this</a:t>
            </a:r>
            <a:endParaRPr lang="en-I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jpeg"/>
          <p:cNvPicPr>
            <a:picLocks noGrp="1" noChangeAspect="1"/>
          </p:cNvPicPr>
          <p:nvPr>
            <p:ph idx="1"/>
          </p:nvPr>
        </p:nvPicPr>
        <p:blipFill>
          <a:blip r:embed="rId1" cstate="print"/>
          <a:stretch>
            <a:fillRect/>
          </a:stretch>
        </p:blipFill>
        <p:spPr>
          <a:xfrm>
            <a:off x="3581400" y="1257300"/>
            <a:ext cx="12725400" cy="6553200"/>
          </a:xfrm>
          <a:prstGeom prst="rect">
            <a:avLst/>
          </a:prstGeom>
        </p:spPr>
      </p:pic>
      <p:sp>
        <p:nvSpPr>
          <p:cNvPr id="6" name="TextBox 5"/>
          <p:cNvSpPr txBox="1"/>
          <p:nvPr/>
        </p:nvSpPr>
        <p:spPr>
          <a:xfrm>
            <a:off x="4648200" y="8039100"/>
            <a:ext cx="11430000" cy="523220"/>
          </a:xfrm>
          <a:prstGeom prst="rect">
            <a:avLst/>
          </a:prstGeom>
          <a:noFill/>
        </p:spPr>
        <p:txBody>
          <a:bodyPr wrap="square">
            <a:spAutoFit/>
          </a:bodyPr>
          <a:lstStyle/>
          <a:p>
            <a:pPr algn="ctr"/>
            <a:r>
              <a:rPr lang="en-US" sz="2800" spc="-15" dirty="0">
                <a:effectLst/>
                <a:latin typeface="Times New Roman" panose="02020603050405020304" pitchFamily="18" charset="0"/>
                <a:ea typeface="Times New Roman" panose="02020603050405020304" pitchFamily="18" charset="0"/>
              </a:rPr>
              <a:t>Register</a:t>
            </a:r>
            <a:r>
              <a:rPr lang="en-US" sz="2800" spc="10" dirty="0">
                <a:effectLst/>
                <a:latin typeface="Times New Roman" panose="02020603050405020304" pitchFamily="18" charset="0"/>
                <a:ea typeface="Times New Roman" panose="02020603050405020304" pitchFamily="18" charset="0"/>
              </a:rPr>
              <a:t> </a:t>
            </a:r>
            <a:r>
              <a:rPr lang="en-US" sz="2800" spc="-15" dirty="0">
                <a:effectLst/>
                <a:latin typeface="Times New Roman" panose="02020603050405020304" pitchFamily="18" charset="0"/>
                <a:ea typeface="Times New Roman" panose="02020603050405020304" pitchFamily="18" charset="0"/>
              </a:rPr>
              <a:t>as</a:t>
            </a:r>
            <a:r>
              <a:rPr lang="en-US" sz="2800" spc="-100" dirty="0">
                <a:effectLst/>
                <a:latin typeface="Times New Roman" panose="02020603050405020304" pitchFamily="18" charset="0"/>
                <a:ea typeface="Times New Roman" panose="02020603050405020304" pitchFamily="18" charset="0"/>
              </a:rPr>
              <a:t> </a:t>
            </a:r>
            <a:r>
              <a:rPr lang="en-US" sz="2800" spc="-15" dirty="0">
                <a:effectLst/>
                <a:latin typeface="Times New Roman" panose="02020603050405020304" pitchFamily="18" charset="0"/>
                <a:ea typeface="Times New Roman" panose="02020603050405020304" pitchFamily="18" charset="0"/>
              </a:rPr>
              <a:t>Remote-user</a:t>
            </a:r>
            <a:endParaRPr lang="en-I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jpeg"/>
          <p:cNvPicPr>
            <a:picLocks noGrp="1" noChangeAspect="1"/>
          </p:cNvPicPr>
          <p:nvPr>
            <p:ph idx="1"/>
          </p:nvPr>
        </p:nvPicPr>
        <p:blipFill>
          <a:blip r:embed="rId1" cstate="print"/>
          <a:stretch>
            <a:fillRect/>
          </a:stretch>
        </p:blipFill>
        <p:spPr>
          <a:xfrm>
            <a:off x="3962400" y="1333500"/>
            <a:ext cx="12344400" cy="6248400"/>
          </a:xfrm>
          <a:prstGeom prst="rect">
            <a:avLst/>
          </a:prstGeom>
        </p:spPr>
      </p:pic>
      <p:sp>
        <p:nvSpPr>
          <p:cNvPr id="6" name="TextBox 5"/>
          <p:cNvSpPr txBox="1"/>
          <p:nvPr/>
        </p:nvSpPr>
        <p:spPr>
          <a:xfrm>
            <a:off x="5715000" y="7734300"/>
            <a:ext cx="9144000" cy="523220"/>
          </a:xfrm>
          <a:prstGeom prst="rect">
            <a:avLst/>
          </a:prstGeom>
          <a:noFill/>
        </p:spPr>
        <p:txBody>
          <a:bodyPr wrap="square">
            <a:spAutoFit/>
          </a:bodyPr>
          <a:lstStyle/>
          <a:p>
            <a:pPr marL="1324610" marR="1176655" algn="ctr">
              <a:spcBef>
                <a:spcPts val="450"/>
              </a:spcBef>
              <a:spcAft>
                <a:spcPts val="0"/>
              </a:spcAft>
            </a:pPr>
            <a:r>
              <a:rPr lang="en-US" sz="2800" spc="-15" dirty="0">
                <a:effectLst/>
                <a:latin typeface="Times New Roman" panose="02020603050405020304" pitchFamily="18" charset="0"/>
                <a:ea typeface="Times New Roman" panose="02020603050405020304" pitchFamily="18" charset="0"/>
              </a:rPr>
              <a:t>Login</a:t>
            </a:r>
            <a:r>
              <a:rPr lang="en-US" sz="2800" spc="-11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as</a:t>
            </a:r>
            <a:r>
              <a:rPr lang="en-US" sz="2800" spc="-10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Remote-user</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438400" y="1104900"/>
          <a:ext cx="8305800" cy="822960"/>
        </p:xfrm>
        <a:graphic>
          <a:graphicData uri="http://schemas.openxmlformats.org/drawingml/2006/table">
            <a:tbl>
              <a:tblPr firstRow="1" bandRow="1">
                <a:tableStyleId>{5C22544A-7EE6-4342-B048-85BDC9FD1C3A}</a:tableStyleId>
              </a:tblPr>
              <a:tblGrid>
                <a:gridCol w="8305800"/>
              </a:tblGrid>
              <a:tr h="370840">
                <a:tc>
                  <a:txBody>
                    <a:bodyPr/>
                    <a:lstStyle/>
                    <a:p>
                      <a:r>
                        <a:rPr lang="en-IN" sz="4800" dirty="0">
                          <a:solidFill>
                            <a:schemeClr val="tx1"/>
                          </a:solidFill>
                          <a:latin typeface="Times New Roman" panose="02020603050405020304" pitchFamily="18" charset="0"/>
                          <a:cs typeface="Times New Roman" panose="02020603050405020304" pitchFamily="18" charset="0"/>
                        </a:rPr>
                        <a:t> ABSTRACT:</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2" name="object 9"/>
          <p:cNvGrpSpPr/>
          <p:nvPr/>
        </p:nvGrpSpPr>
        <p:grpSpPr>
          <a:xfrm>
            <a:off x="17259300" y="9305925"/>
            <a:ext cx="714375" cy="714375"/>
            <a:chOff x="17259300" y="9258300"/>
            <a:chExt cx="714375" cy="714375"/>
          </a:xfrm>
        </p:grpSpPr>
        <p:sp>
          <p:nvSpPr>
            <p:cNvPr id="3"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4"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6" name="TextBox 5"/>
          <p:cNvSpPr txBox="1"/>
          <p:nvPr/>
        </p:nvSpPr>
        <p:spPr>
          <a:xfrm>
            <a:off x="1828800" y="2324100"/>
            <a:ext cx="16230600" cy="1077218"/>
          </a:xfrm>
          <a:prstGeom prst="rect">
            <a:avLst/>
          </a:prstGeom>
          <a:noFill/>
        </p:spPr>
        <p:txBody>
          <a:bodyPr wrap="square">
            <a:spAutoFit/>
          </a:bodyPr>
          <a:lstStyle/>
          <a:p>
            <a:r>
              <a:rPr lang="en-US" sz="3200" b="0" i="0" dirty="0">
                <a:solidFill>
                  <a:srgbClr val="333333"/>
                </a:solidFill>
                <a:effectLst/>
                <a:latin typeface="Times New Roman" panose="02020603050405020304" pitchFamily="18" charset="0"/>
                <a:cs typeface="Times New Roman" panose="02020603050405020304" pitchFamily="18" charset="0"/>
              </a:rPr>
              <a:t>In this </a:t>
            </a:r>
            <a:r>
              <a:rPr lang="en-US" sz="3200" dirty="0">
                <a:solidFill>
                  <a:srgbClr val="333333"/>
                </a:solidFill>
                <a:latin typeface="Times New Roman" panose="02020603050405020304" pitchFamily="18" charset="0"/>
                <a:cs typeface="Times New Roman" panose="02020603050405020304" pitchFamily="18" charset="0"/>
              </a:rPr>
              <a:t>project</a:t>
            </a:r>
            <a:r>
              <a:rPr lang="en-US" sz="3200" b="0" i="0" dirty="0">
                <a:solidFill>
                  <a:srgbClr val="333333"/>
                </a:solidFill>
                <a:effectLst/>
                <a:latin typeface="Times New Roman" panose="02020603050405020304" pitchFamily="18" charset="0"/>
                <a:cs typeface="Times New Roman" panose="02020603050405020304" pitchFamily="18" charset="0"/>
              </a:rPr>
              <a:t>, we present a resource allocation mechanism to incentivize misinformation filtering among strategic social media platforms and, thus, to indirectly prevent the spread of fake news.</a:t>
            </a:r>
            <a:endParaRPr lang="en-IN"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62137" y="3962400"/>
            <a:ext cx="16459200" cy="1077218"/>
          </a:xfrm>
          <a:prstGeom prst="rect">
            <a:avLst/>
          </a:prstGeom>
          <a:noFill/>
        </p:spPr>
        <p:txBody>
          <a:bodyPr wrap="square">
            <a:spAutoFit/>
          </a:bodyPr>
          <a:lstStyle/>
          <a:p>
            <a:r>
              <a:rPr lang="en-US" sz="3200" b="0" i="0" dirty="0">
                <a:solidFill>
                  <a:srgbClr val="333333"/>
                </a:solidFill>
                <a:effectLst/>
                <a:latin typeface="Times New Roman" panose="02020603050405020304" pitchFamily="18" charset="0"/>
                <a:cs typeface="Times New Roman" panose="02020603050405020304" pitchFamily="18" charset="0"/>
              </a:rPr>
              <a:t>We consider the presence of a strategic government and private knowledge of how misinformation affects the users of the social media platforms.</a:t>
            </a:r>
            <a:endParaRPr lang="en-IN" sz="3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828800" y="5600700"/>
            <a:ext cx="16459200" cy="1077218"/>
          </a:xfrm>
          <a:prstGeom prst="rect">
            <a:avLst/>
          </a:prstGeom>
          <a:noFill/>
        </p:spPr>
        <p:txBody>
          <a:bodyPr wrap="square">
            <a:spAutoFit/>
          </a:bodyPr>
          <a:lstStyle/>
          <a:p>
            <a:r>
              <a:rPr lang="en-US" sz="3200" b="0" i="0" dirty="0">
                <a:solidFill>
                  <a:srgbClr val="333333"/>
                </a:solidFill>
                <a:effectLst/>
                <a:latin typeface="Times New Roman" panose="02020603050405020304" pitchFamily="18" charset="0"/>
                <a:cs typeface="Times New Roman" panose="02020603050405020304" pitchFamily="18" charset="0"/>
              </a:rPr>
              <a:t>Our proposed mechanism strongly implements all generalized Nash equilibria for efficient filtering of misleading information in the induced game, with a balanced budget. </a:t>
            </a:r>
            <a:endParaRPr lang="en-IN" sz="32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828798" y="7239000"/>
            <a:ext cx="16459202" cy="1077218"/>
          </a:xfrm>
          <a:prstGeom prst="rect">
            <a:avLst/>
          </a:prstGeom>
          <a:noFill/>
        </p:spPr>
        <p:txBody>
          <a:bodyPr wrap="square">
            <a:spAutoFit/>
          </a:bodyPr>
          <a:lstStyle/>
          <a:p>
            <a:r>
              <a:rPr lang="en-US" sz="3200" b="0" i="0" dirty="0">
                <a:solidFill>
                  <a:srgbClr val="333333"/>
                </a:solidFill>
                <a:effectLst/>
                <a:latin typeface="Times New Roman" panose="02020603050405020304" pitchFamily="18" charset="0"/>
                <a:cs typeface="Times New Roman" panose="02020603050405020304" pitchFamily="18" charset="0"/>
              </a:rPr>
              <a:t>We also show that for quasi-concave utilities, our mechanism implements a Pareto efficient solution.</a:t>
            </a:r>
            <a:endParaRPr lang="en-IN" sz="3200" dirty="0">
              <a:latin typeface="Times New Roman" panose="02020603050405020304" pitchFamily="18" charset="0"/>
              <a:cs typeface="Times New Roman" panose="02020603050405020304" pitchFamily="18" charset="0"/>
            </a:endParaRPr>
          </a:p>
        </p:txBody>
      </p:sp>
      <p:sp>
        <p:nvSpPr>
          <p:cNvPr id="5" name="Action Button: Go Forward or Next 4">
            <a:hlinkClick r:id="" action="ppaction://hlinkshowjump?jump=nextslide" highlightClick="1"/>
          </p:cNvPr>
          <p:cNvSpPr/>
          <p:nvPr/>
        </p:nvSpPr>
        <p:spPr>
          <a:xfrm>
            <a:off x="1087755" y="2563624"/>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Go Forward or Next 8">
            <a:hlinkClick r:id="" action="ppaction://hlinkshowjump?jump=nextslide" highlightClick="1"/>
          </p:cNvPr>
          <p:cNvSpPr/>
          <p:nvPr/>
        </p:nvSpPr>
        <p:spPr>
          <a:xfrm>
            <a:off x="1087755" y="41529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Go Forward or Next 9">
            <a:hlinkClick r:id="" action="ppaction://hlinkshowjump?jump=nextslide" highlightClick="1"/>
          </p:cNvPr>
          <p:cNvSpPr/>
          <p:nvPr/>
        </p:nvSpPr>
        <p:spPr>
          <a:xfrm>
            <a:off x="1087755" y="5765482"/>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ction Button: Go Forward or Next 12">
            <a:hlinkClick r:id="" action="ppaction://hlinkshowjump?jump=nextslide" highlightClick="1"/>
          </p:cNvPr>
          <p:cNvSpPr/>
          <p:nvPr/>
        </p:nvSpPr>
        <p:spPr>
          <a:xfrm>
            <a:off x="1097280" y="7378064"/>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jpeg"/>
          <p:cNvPicPr>
            <a:picLocks noGrp="1" noChangeAspect="1"/>
          </p:cNvPicPr>
          <p:nvPr>
            <p:ph idx="1"/>
          </p:nvPr>
        </p:nvPicPr>
        <p:blipFill>
          <a:blip r:embed="rId1" cstate="print"/>
          <a:stretch>
            <a:fillRect/>
          </a:stretch>
        </p:blipFill>
        <p:spPr>
          <a:xfrm>
            <a:off x="3886200" y="1181100"/>
            <a:ext cx="12420600" cy="6172200"/>
          </a:xfrm>
          <a:prstGeom prst="rect">
            <a:avLst/>
          </a:prstGeom>
        </p:spPr>
      </p:pic>
      <p:sp>
        <p:nvSpPr>
          <p:cNvPr id="6" name="TextBox 5"/>
          <p:cNvSpPr txBox="1"/>
          <p:nvPr/>
        </p:nvSpPr>
        <p:spPr>
          <a:xfrm>
            <a:off x="5562600" y="7581900"/>
            <a:ext cx="11506200" cy="523220"/>
          </a:xfrm>
          <a:prstGeom prst="rect">
            <a:avLst/>
          </a:prstGeom>
          <a:noFill/>
        </p:spPr>
        <p:txBody>
          <a:bodyPr wrap="square">
            <a:spAutoFit/>
          </a:bodyPr>
          <a:lstStyle/>
          <a:p>
            <a:pPr algn="ctr"/>
            <a:r>
              <a:rPr lang="en-US" sz="2800" spc="-10" dirty="0">
                <a:effectLst/>
                <a:latin typeface="Times New Roman" panose="02020603050405020304" pitchFamily="18" charset="0"/>
                <a:ea typeface="Times New Roman" panose="02020603050405020304" pitchFamily="18" charset="0"/>
              </a:rPr>
              <a:t>Giving</a:t>
            </a:r>
            <a:r>
              <a:rPr lang="en-US" sz="2800" spc="-10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True</a:t>
            </a:r>
            <a:r>
              <a:rPr lang="en-US" sz="2800" spc="-16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Data-set</a:t>
            </a:r>
            <a:r>
              <a:rPr lang="en-US" sz="2800" spc="-3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values</a:t>
            </a:r>
            <a:r>
              <a:rPr lang="en-US" sz="2800" spc="-3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for</a:t>
            </a:r>
            <a:r>
              <a:rPr lang="en-US" sz="2800" spc="-2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prediction</a:t>
            </a:r>
            <a:endParaRPr lang="en-IN"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0.jpeg"/>
          <p:cNvPicPr>
            <a:picLocks noGrp="1" noChangeAspect="1"/>
          </p:cNvPicPr>
          <p:nvPr>
            <p:ph idx="1"/>
          </p:nvPr>
        </p:nvPicPr>
        <p:blipFill>
          <a:blip r:embed="rId1" cstate="print"/>
          <a:stretch>
            <a:fillRect/>
          </a:stretch>
        </p:blipFill>
        <p:spPr>
          <a:xfrm>
            <a:off x="3810000" y="876300"/>
            <a:ext cx="12647052" cy="6553200"/>
          </a:xfrm>
          <a:prstGeom prst="rect">
            <a:avLst/>
          </a:prstGeom>
        </p:spPr>
      </p:pic>
      <p:sp>
        <p:nvSpPr>
          <p:cNvPr id="6" name="TextBox 5"/>
          <p:cNvSpPr txBox="1"/>
          <p:nvPr/>
        </p:nvSpPr>
        <p:spPr>
          <a:xfrm>
            <a:off x="5410200" y="7734300"/>
            <a:ext cx="9144000" cy="523220"/>
          </a:xfrm>
          <a:prstGeom prst="rect">
            <a:avLst/>
          </a:prstGeom>
          <a:noFill/>
        </p:spPr>
        <p:txBody>
          <a:bodyPr wrap="square">
            <a:spAutoFit/>
          </a:bodyPr>
          <a:lstStyle/>
          <a:p>
            <a:pPr marL="1334135" marR="1143635" algn="ctr">
              <a:spcBef>
                <a:spcPts val="450"/>
              </a:spcBef>
              <a:spcAft>
                <a:spcPts val="0"/>
              </a:spcAft>
            </a:pPr>
            <a:r>
              <a:rPr lang="en-US" sz="2800" spc="-5" dirty="0">
                <a:effectLst/>
                <a:latin typeface="Times New Roman" panose="02020603050405020304" pitchFamily="18" charset="0"/>
                <a:ea typeface="Times New Roman" panose="02020603050405020304" pitchFamily="18" charset="0"/>
              </a:rPr>
              <a:t>Predicting</a:t>
            </a:r>
            <a:r>
              <a:rPr lang="en-US" sz="2800" spc="-8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6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news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type as</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True</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1.jpeg"/>
          <p:cNvPicPr>
            <a:picLocks noGrp="1" noChangeAspect="1"/>
          </p:cNvPicPr>
          <p:nvPr>
            <p:ph idx="1"/>
          </p:nvPr>
        </p:nvPicPr>
        <p:blipFill>
          <a:blip r:embed="rId1" cstate="print"/>
          <a:stretch>
            <a:fillRect/>
          </a:stretch>
        </p:blipFill>
        <p:spPr>
          <a:xfrm>
            <a:off x="3886200" y="1257300"/>
            <a:ext cx="12268200" cy="6248400"/>
          </a:xfrm>
          <a:prstGeom prst="rect">
            <a:avLst/>
          </a:prstGeom>
        </p:spPr>
      </p:pic>
      <p:sp>
        <p:nvSpPr>
          <p:cNvPr id="6" name="TextBox 5"/>
          <p:cNvSpPr txBox="1"/>
          <p:nvPr/>
        </p:nvSpPr>
        <p:spPr>
          <a:xfrm>
            <a:off x="4648200" y="7658100"/>
            <a:ext cx="12877800" cy="523220"/>
          </a:xfrm>
          <a:prstGeom prst="rect">
            <a:avLst/>
          </a:prstGeom>
          <a:noFill/>
        </p:spPr>
        <p:txBody>
          <a:bodyPr wrap="square">
            <a:spAutoFit/>
          </a:bodyPr>
          <a:lstStyle/>
          <a:p>
            <a:pPr algn="ctr"/>
            <a:r>
              <a:rPr lang="en-US" sz="2800" spc="-10" dirty="0">
                <a:effectLst/>
                <a:latin typeface="Times New Roman" panose="02020603050405020304" pitchFamily="18" charset="0"/>
                <a:ea typeface="Times New Roman" panose="02020603050405020304" pitchFamily="18" charset="0"/>
              </a:rPr>
              <a:t>Giving</a:t>
            </a:r>
            <a:r>
              <a:rPr lang="en-US" sz="2800" spc="-10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False</a:t>
            </a:r>
            <a:r>
              <a:rPr lang="en-US" sz="2800" spc="-16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Data-set</a:t>
            </a:r>
            <a:r>
              <a:rPr lang="en-US" sz="2800" spc="-3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values</a:t>
            </a:r>
            <a:r>
              <a:rPr lang="en-US" sz="2800" spc="-3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for</a:t>
            </a:r>
            <a:r>
              <a:rPr lang="en-US" sz="2800" spc="1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prediction</a:t>
            </a:r>
            <a:endParaRPr lang="en-IN"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2.jpeg"/>
          <p:cNvPicPr>
            <a:picLocks noGrp="1" noChangeAspect="1"/>
          </p:cNvPicPr>
          <p:nvPr>
            <p:ph idx="1"/>
          </p:nvPr>
        </p:nvPicPr>
        <p:blipFill>
          <a:blip r:embed="rId1" cstate="print"/>
          <a:stretch>
            <a:fillRect/>
          </a:stretch>
        </p:blipFill>
        <p:spPr>
          <a:xfrm>
            <a:off x="4038600" y="1257300"/>
            <a:ext cx="12115800" cy="6248400"/>
          </a:xfrm>
          <a:prstGeom prst="rect">
            <a:avLst/>
          </a:prstGeom>
        </p:spPr>
      </p:pic>
      <p:sp>
        <p:nvSpPr>
          <p:cNvPr id="6" name="TextBox 5"/>
          <p:cNvSpPr txBox="1"/>
          <p:nvPr/>
        </p:nvSpPr>
        <p:spPr>
          <a:xfrm>
            <a:off x="5791200" y="7734300"/>
            <a:ext cx="9144000" cy="523220"/>
          </a:xfrm>
          <a:prstGeom prst="rect">
            <a:avLst/>
          </a:prstGeom>
          <a:noFill/>
        </p:spPr>
        <p:txBody>
          <a:bodyPr wrap="square">
            <a:spAutoFit/>
          </a:bodyPr>
          <a:lstStyle/>
          <a:p>
            <a:pPr marL="1334135" marR="1156335" algn="ctr">
              <a:spcBef>
                <a:spcPts val="450"/>
              </a:spcBef>
              <a:spcAft>
                <a:spcPts val="0"/>
              </a:spcAft>
            </a:pPr>
            <a:r>
              <a:rPr lang="en-US" sz="2800" spc="-5" dirty="0">
                <a:effectLst/>
                <a:latin typeface="Times New Roman" panose="02020603050405020304" pitchFamily="18" charset="0"/>
                <a:ea typeface="Times New Roman" panose="02020603050405020304" pitchFamily="18" charset="0"/>
              </a:rPr>
              <a:t>Predicting</a:t>
            </a:r>
            <a:r>
              <a:rPr lang="en-US" sz="2800" spc="-8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the</a:t>
            </a:r>
            <a:r>
              <a:rPr lang="en-US" sz="2800" spc="-6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news</a:t>
            </a:r>
            <a:r>
              <a:rPr lang="en-US" sz="2800" spc="1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type as</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False</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3.jpeg"/>
          <p:cNvPicPr>
            <a:picLocks noGrp="1" noChangeAspect="1"/>
          </p:cNvPicPr>
          <p:nvPr>
            <p:ph idx="1"/>
          </p:nvPr>
        </p:nvPicPr>
        <p:blipFill>
          <a:blip r:embed="rId1" cstate="print"/>
          <a:stretch>
            <a:fillRect/>
          </a:stretch>
        </p:blipFill>
        <p:spPr>
          <a:xfrm>
            <a:off x="3886200" y="1181100"/>
            <a:ext cx="12268200" cy="6019800"/>
          </a:xfrm>
          <a:prstGeom prst="rect">
            <a:avLst/>
          </a:prstGeom>
        </p:spPr>
      </p:pic>
      <p:sp>
        <p:nvSpPr>
          <p:cNvPr id="6" name="TextBox 5"/>
          <p:cNvSpPr txBox="1"/>
          <p:nvPr/>
        </p:nvSpPr>
        <p:spPr>
          <a:xfrm>
            <a:off x="8229600" y="7429500"/>
            <a:ext cx="9144000" cy="523220"/>
          </a:xfrm>
          <a:prstGeom prst="rect">
            <a:avLst/>
          </a:prstGeom>
          <a:noFill/>
        </p:spPr>
        <p:txBody>
          <a:bodyPr wrap="square">
            <a:spAutoFit/>
          </a:bodyPr>
          <a:lstStyle/>
          <a:p>
            <a:r>
              <a:rPr lang="en-US" sz="2800" spc="-10" dirty="0">
                <a:effectLst/>
                <a:latin typeface="Times New Roman" panose="02020603050405020304" pitchFamily="18" charset="0"/>
                <a:ea typeface="Times New Roman" panose="02020603050405020304" pitchFamily="18" charset="0"/>
              </a:rPr>
              <a:t>Pie-Chart</a:t>
            </a:r>
            <a:r>
              <a:rPr lang="en-US" sz="2800" spc="1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comparison</a:t>
            </a:r>
            <a:r>
              <a:rPr lang="en-US" sz="2800" spc="-5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for</a:t>
            </a:r>
            <a:r>
              <a:rPr lang="en-US" sz="2800" spc="-3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algorithms</a:t>
            </a:r>
            <a:endParaRPr lang="en-I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11-01 122218"/>
          <p:cNvPicPr>
            <a:picLocks noGrp="1" noChangeAspect="1"/>
          </p:cNvPicPr>
          <p:nvPr>
            <p:ph idx="1"/>
          </p:nvPr>
        </p:nvPicPr>
        <p:blipFill>
          <a:blip r:embed="rId1"/>
          <a:srcRect l="37141" t="18590" r="11977"/>
          <a:stretch>
            <a:fillRect/>
          </a:stretch>
        </p:blipFill>
        <p:spPr>
          <a:xfrm>
            <a:off x="2590800" y="2470818"/>
            <a:ext cx="14243685" cy="6889750"/>
          </a:xfrm>
          <a:prstGeom prst="rect">
            <a:avLst/>
          </a:prstGeom>
        </p:spPr>
      </p:pic>
      <p:graphicFrame>
        <p:nvGraphicFramePr>
          <p:cNvPr id="2" name="Content Placeholder 3"/>
          <p:cNvGraphicFramePr/>
          <p:nvPr/>
        </p:nvGraphicFramePr>
        <p:xfrm>
          <a:off x="2590800" y="952500"/>
          <a:ext cx="10429875" cy="955040"/>
        </p:xfrm>
        <a:graphic>
          <a:graphicData uri="http://schemas.openxmlformats.org/drawingml/2006/table">
            <a:tbl>
              <a:tblPr firstRow="1" bandRow="1">
                <a:tableStyleId>{5C22544A-7EE6-4342-B048-85BDC9FD1C3A}</a:tableStyleId>
              </a:tblPr>
              <a:tblGrid>
                <a:gridCol w="10429875"/>
              </a:tblGrid>
              <a:tr h="955040">
                <a:tc>
                  <a:txBody>
                    <a:bodyPr/>
                    <a:lstStyle/>
                    <a:p>
                      <a:r>
                        <a:rPr lang="en-US" sz="4800" dirty="0">
                          <a:solidFill>
                            <a:schemeClr val="tx1"/>
                          </a:solidFill>
                          <a:latin typeface="Times New Roman" panose="02020603050405020304" pitchFamily="18" charset="0"/>
                          <a:cs typeface="Times New Roman" panose="02020603050405020304" pitchFamily="18" charset="0"/>
                        </a:rPr>
                        <a:t>TEST CASES</a:t>
                      </a:r>
                      <a:r>
                        <a:rPr lang="en-IN" sz="4800" dirty="0">
                          <a:solidFill>
                            <a:schemeClr val="tx1"/>
                          </a:solidFill>
                          <a:latin typeface="Times New Roman" panose="02020603050405020304" pitchFamily="18" charset="0"/>
                          <a:cs typeface="Times New Roman" panose="02020603050405020304" pitchFamily="18" charset="0"/>
                        </a:rPr>
                        <a:t>:</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0" y="2781300"/>
            <a:ext cx="6470650" cy="2626995"/>
          </a:xfrm>
        </p:spPr>
        <p:txBody>
          <a:bodyPr/>
          <a:lstStyle/>
          <a:p>
            <a:pPr marL="0" indent="0">
              <a:buNone/>
            </a:pPr>
            <a:r>
              <a:rPr lang="en-IN" altLang="en-US" sz="3200">
                <a:latin typeface="Times New Roman" panose="02020603050405020304" pitchFamily="18" charset="0"/>
                <a:cs typeface="Times New Roman" panose="02020603050405020304" pitchFamily="18" charset="0"/>
              </a:rPr>
              <a:t>Algorithm Transparency</a:t>
            </a:r>
            <a:endParaRPr lang="en-IN" altLang="en-US" sz="3200">
              <a:latin typeface="Times New Roman" panose="02020603050405020304" pitchFamily="18" charset="0"/>
              <a:cs typeface="Times New Roman" panose="02020603050405020304" pitchFamily="18" charset="0"/>
            </a:endParaRPr>
          </a:p>
          <a:p>
            <a:pPr marL="0" indent="0">
              <a:buNone/>
            </a:pPr>
            <a:r>
              <a:rPr lang="en-IN" altLang="en-US" sz="3200">
                <a:latin typeface="Times New Roman" panose="02020603050405020304" pitchFamily="18" charset="0"/>
                <a:cs typeface="Times New Roman" panose="02020603050405020304" pitchFamily="18" charset="0"/>
              </a:rPr>
              <a:t>Data Privacy</a:t>
            </a:r>
            <a:endParaRPr lang="en-IN" altLang="en-US" sz="3200">
              <a:latin typeface="Times New Roman" panose="02020603050405020304" pitchFamily="18" charset="0"/>
              <a:cs typeface="Times New Roman" panose="02020603050405020304" pitchFamily="18" charset="0"/>
            </a:endParaRPr>
          </a:p>
          <a:p>
            <a:pPr marL="0" indent="0">
              <a:buNone/>
            </a:pPr>
            <a:r>
              <a:rPr lang="en-IN" altLang="en-US" sz="3200">
                <a:latin typeface="Times New Roman" panose="02020603050405020304" pitchFamily="18" charset="0"/>
                <a:cs typeface="Times New Roman" panose="02020603050405020304" pitchFamily="18" charset="0"/>
              </a:rPr>
              <a:t>Cross-Platform Collaboration</a:t>
            </a:r>
            <a:endParaRPr lang="en-IN" altLang="en-US" sz="3200">
              <a:latin typeface="Times New Roman" panose="02020603050405020304" pitchFamily="18" charset="0"/>
              <a:cs typeface="Times New Roman" panose="02020603050405020304" pitchFamily="18" charset="0"/>
            </a:endParaRPr>
          </a:p>
          <a:p>
            <a:pPr marL="0" indent="0">
              <a:buNone/>
            </a:pPr>
            <a:r>
              <a:rPr lang="en-IN" altLang="en-US" sz="3200">
                <a:latin typeface="Times New Roman" panose="02020603050405020304" pitchFamily="18" charset="0"/>
                <a:cs typeface="Times New Roman" panose="02020603050405020304" pitchFamily="18" charset="0"/>
              </a:rPr>
              <a:t>Regulatory Frameworks</a:t>
            </a:r>
            <a:endParaRPr lang="en-IN" alt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half" idx="2"/>
          </p:nvPr>
        </p:nvGraphicFramePr>
        <p:xfrm>
          <a:off x="2590800" y="952500"/>
          <a:ext cx="10429875" cy="955040"/>
        </p:xfrm>
        <a:graphic>
          <a:graphicData uri="http://schemas.openxmlformats.org/drawingml/2006/table">
            <a:tbl>
              <a:tblPr firstRow="1" bandRow="1">
                <a:tableStyleId>{5C22544A-7EE6-4342-B048-85BDC9FD1C3A}</a:tableStyleId>
              </a:tblPr>
              <a:tblGrid>
                <a:gridCol w="10429875"/>
              </a:tblGrid>
              <a:tr h="955040">
                <a:tc>
                  <a:txBody>
                    <a:bodyPr/>
                    <a:lstStyle/>
                    <a:p>
                      <a:r>
                        <a:rPr lang="en-US" altLang="en-IN" sz="4800" dirty="0">
                          <a:solidFill>
                            <a:schemeClr val="tx1"/>
                          </a:solidFill>
                          <a:latin typeface="Times New Roman" panose="02020603050405020304" pitchFamily="18" charset="0"/>
                          <a:cs typeface="Times New Roman" panose="02020603050405020304" pitchFamily="18" charset="0"/>
                        </a:rPr>
                        <a:t>FUTURE SCOPE</a:t>
                      </a:r>
                      <a:r>
                        <a:rPr lang="en-IN" sz="4800" dirty="0">
                          <a:solidFill>
                            <a:schemeClr val="tx1"/>
                          </a:solidFill>
                          <a:latin typeface="Times New Roman" panose="02020603050405020304" pitchFamily="18" charset="0"/>
                          <a:cs typeface="Times New Roman" panose="02020603050405020304" pitchFamily="18" charset="0"/>
                        </a:rPr>
                        <a:t>:</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3009900"/>
            <a:ext cx="14293850" cy="5666740"/>
          </a:xfrm>
        </p:spPr>
        <p:txBody>
          <a:bodyPr/>
          <a:lstStyle/>
          <a:p>
            <a:pPr marL="0" indent="0">
              <a:buNone/>
            </a:pPr>
            <a:r>
              <a:rPr lang="en-US" sz="3200">
                <a:latin typeface="Times New Roman" panose="02020603050405020304" pitchFamily="18" charset="0"/>
                <a:cs typeface="Times New Roman" panose="02020603050405020304" pitchFamily="18" charset="0"/>
                <a:sym typeface="+mn-ea"/>
              </a:rPr>
              <a:t>Pennycook, G., &amp; Rand, D. G. (2019). The Implied Truth Effect: Attaching Warnings to a Subset of Fake News Stories Increases Perceived Accuracy of Stories Without Warnings. Management Science, 67(11), 4944-4957.</a:t>
            </a:r>
            <a:endParaRPr lang="en-US" sz="3200">
              <a:latin typeface="Times New Roman" panose="02020603050405020304" pitchFamily="18" charset="0"/>
              <a:cs typeface="Times New Roman" panose="02020603050405020304" pitchFamily="18" charset="0"/>
            </a:endParaRPr>
          </a:p>
          <a:p>
            <a:pPr marL="0" indent="0">
              <a:buNone/>
            </a:pPr>
            <a:endParaRPr lang="en-US" sz="3200">
              <a:latin typeface="Times New Roman" panose="02020603050405020304" pitchFamily="18" charset="0"/>
              <a:cs typeface="Times New Roman" panose="02020603050405020304" pitchFamily="18" charset="0"/>
            </a:endParaRPr>
          </a:p>
          <a:p>
            <a:pPr marL="0" indent="0">
              <a:buNone/>
            </a:pPr>
            <a:r>
              <a:rPr lang="en-US" sz="3200">
                <a:latin typeface="Times New Roman" panose="02020603050405020304" pitchFamily="18" charset="0"/>
                <a:cs typeface="Times New Roman" panose="02020603050405020304" pitchFamily="18" charset="0"/>
                <a:sym typeface="+mn-ea"/>
              </a:rPr>
              <a:t>Guess, A., Nyhan, B., &amp; Reifler, J. (2020). Exposure to untrustworthy websites in the 2016 US election. Nature Human Behaviour</a:t>
            </a:r>
            <a:endParaRPr lang="en-US" sz="320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half" idx="2"/>
          </p:nvPr>
        </p:nvGraphicFramePr>
        <p:xfrm>
          <a:off x="2590800" y="952500"/>
          <a:ext cx="10429875" cy="955040"/>
        </p:xfrm>
        <a:graphic>
          <a:graphicData uri="http://schemas.openxmlformats.org/drawingml/2006/table">
            <a:tbl>
              <a:tblPr firstRow="1" bandRow="1">
                <a:tableStyleId>{5C22544A-7EE6-4342-B048-85BDC9FD1C3A}</a:tableStyleId>
              </a:tblPr>
              <a:tblGrid>
                <a:gridCol w="10429875"/>
              </a:tblGrid>
              <a:tr h="955040">
                <a:tc>
                  <a:txBody>
                    <a:bodyPr/>
                    <a:lstStyle/>
                    <a:p>
                      <a:r>
                        <a:rPr lang="en-IN" sz="4800" dirty="0">
                          <a:solidFill>
                            <a:schemeClr val="tx1"/>
                          </a:solidFill>
                          <a:latin typeface="Times New Roman" panose="02020603050405020304" pitchFamily="18" charset="0"/>
                          <a:cs typeface="Times New Roman" panose="02020603050405020304" pitchFamily="18" charset="0"/>
                        </a:rPr>
                        <a:t>REFERENCES:</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6000" y="2552700"/>
            <a:ext cx="16002000" cy="2852259"/>
          </a:xfrm>
        </p:spPr>
        <p:txBody>
          <a:bodyPr>
            <a:normAutofit fontScale="92500" lnSpcReduction="20000"/>
          </a:bodyPr>
          <a:lstStyle/>
          <a:p>
            <a:pPr marL="0" indent="0" algn="l">
              <a:buNone/>
            </a:pPr>
            <a:r>
              <a:rPr lang="en-US" sz="3500" b="0" i="0" dirty="0">
                <a:solidFill>
                  <a:srgbClr val="000000"/>
                </a:solidFill>
                <a:effectLst/>
                <a:latin typeface="Times New Roman" panose="02020603050405020304" pitchFamily="18" charset="0"/>
                <a:cs typeface="Times New Roman" panose="02020603050405020304" pitchFamily="18" charset="0"/>
              </a:rPr>
              <a:t>Our primary goal in this paper was to design a mechanism to induce a solution in the misinformation ﬁltering game, where</a:t>
            </a:r>
            <a:endParaRPr lang="en-US" sz="35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35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3500" dirty="0">
                <a:solidFill>
                  <a:srgbClr val="000000"/>
                </a:solidFill>
                <a:latin typeface="Times New Roman" panose="02020603050405020304" pitchFamily="18" charset="0"/>
                <a:cs typeface="Times New Roman" panose="02020603050405020304" pitchFamily="18" charset="0"/>
              </a:rPr>
              <a:t>1.</a:t>
            </a:r>
            <a:r>
              <a:rPr lang="en-IN" altLang="en-US" sz="3500" dirty="0">
                <a:solidFill>
                  <a:srgbClr val="000000"/>
                </a:solidFill>
                <a:latin typeface="Times New Roman" panose="02020603050405020304" pitchFamily="18" charset="0"/>
                <a:cs typeface="Times New Roman" panose="02020603050405020304" pitchFamily="18" charset="0"/>
              </a:rPr>
              <a:t> We have designed a mechanism to flter the misleading information from social-media.</a:t>
            </a:r>
            <a:endParaRPr lang="en-US" sz="35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3500" b="0" i="0" dirty="0">
                <a:solidFill>
                  <a:srgbClr val="000000"/>
                </a:solidFill>
                <a:effectLst/>
                <a:latin typeface="Times New Roman" panose="02020603050405020304" pitchFamily="18" charset="0"/>
                <a:cs typeface="Times New Roman" panose="02020603050405020304" pitchFamily="18" charset="0"/>
              </a:rPr>
              <a:t>2</a:t>
            </a:r>
            <a:r>
              <a:rPr lang="en-IN" altLang="en-US" sz="3500" b="0" i="0" dirty="0">
                <a:solidFill>
                  <a:srgbClr val="000000"/>
                </a:solidFill>
                <a:effectLst/>
                <a:latin typeface="Times New Roman" panose="02020603050405020304" pitchFamily="18" charset="0"/>
                <a:cs typeface="Times New Roman" panose="02020603050405020304" pitchFamily="18" charset="0"/>
              </a:rPr>
              <a:t>. Spread of fake news is reduced.</a:t>
            </a:r>
            <a:endParaRPr lang="en-US" sz="3500" b="0" i="0" dirty="0">
              <a:solidFill>
                <a:srgbClr val="000000"/>
              </a:solidFill>
              <a:effectLst/>
              <a:latin typeface="Times New Roman" panose="02020603050405020304" pitchFamily="18" charset="0"/>
              <a:cs typeface="Times New Roman" panose="02020603050405020304" pitchFamily="18" charset="0"/>
            </a:endParaRPr>
          </a:p>
          <a:p>
            <a:pPr marL="742950" indent="-742950" algn="l">
              <a:buAutoNum type="arabicParenBoth"/>
            </a:pPr>
            <a:endParaRPr lang="en-US" sz="36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nvGraphicFramePr>
        <p:xfrm>
          <a:off x="2438400" y="1104900"/>
          <a:ext cx="9372600" cy="822960"/>
        </p:xfrm>
        <a:graphic>
          <a:graphicData uri="http://schemas.openxmlformats.org/drawingml/2006/table">
            <a:tbl>
              <a:tblPr firstRow="1" bandRow="1">
                <a:tableStyleId>{5C22544A-7EE6-4342-B048-85BDC9FD1C3A}</a:tableStyleId>
              </a:tblPr>
              <a:tblGrid>
                <a:gridCol w="9372600"/>
              </a:tblGrid>
              <a:tr h="370840">
                <a:tc>
                  <a:txBody>
                    <a:bodyPr/>
                    <a:lstStyle/>
                    <a:p>
                      <a:r>
                        <a:rPr lang="en-US" sz="4800" dirty="0">
                          <a:solidFill>
                            <a:schemeClr val="tx1"/>
                          </a:solidFill>
                          <a:latin typeface="Times New Roman" panose="02020603050405020304" pitchFamily="18" charset="0"/>
                          <a:cs typeface="Times New Roman" panose="02020603050405020304" pitchFamily="18" charset="0"/>
                        </a:rPr>
                        <a:t>C</a:t>
                      </a:r>
                      <a:r>
                        <a:rPr lang="en-IN" sz="4800" dirty="0">
                          <a:solidFill>
                            <a:schemeClr val="tx1"/>
                          </a:solidFill>
                          <a:latin typeface="Times New Roman" panose="02020603050405020304" pitchFamily="18" charset="0"/>
                          <a:cs typeface="Times New Roman" panose="02020603050405020304" pitchFamily="18" charset="0"/>
                        </a:rPr>
                        <a:t>ONCLUSION:</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4" name="object 9"/>
          <p:cNvGrpSpPr/>
          <p:nvPr/>
        </p:nvGrpSpPr>
        <p:grpSpPr>
          <a:xfrm>
            <a:off x="17259300" y="9258300"/>
            <a:ext cx="714375" cy="714375"/>
            <a:chOff x="17259300" y="9258300"/>
            <a:chExt cx="714375" cy="714375"/>
          </a:xfrm>
        </p:grpSpPr>
        <p:sp>
          <p:nvSpPr>
            <p:cNvPr id="5"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6"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91000" y="3619500"/>
            <a:ext cx="10439400" cy="1483740"/>
          </a:xfrm>
          <a:prstGeom prst="rect">
            <a:avLst/>
          </a:prstGeom>
        </p:spPr>
        <p:txBody>
          <a:bodyPr vert="horz" wrap="square" lIns="0" tIns="13970" rIns="0" bIns="0" rtlCol="0">
            <a:spAutoFit/>
          </a:bodyPr>
          <a:lstStyle/>
          <a:p>
            <a:pPr marL="12700">
              <a:lnSpc>
                <a:spcPct val="100000"/>
              </a:lnSpc>
              <a:spcBef>
                <a:spcPts val="110"/>
              </a:spcBef>
              <a:tabLst>
                <a:tab pos="5382260" algn="l"/>
              </a:tabLst>
            </a:pPr>
            <a:r>
              <a:rPr sz="9550" b="1" spc="685" dirty="0">
                <a:latin typeface="Tahoma" panose="020B0604030504040204"/>
                <a:cs typeface="Tahoma" panose="020B0604030504040204"/>
              </a:rPr>
              <a:t>T</a:t>
            </a:r>
            <a:r>
              <a:rPr sz="9550" b="1" spc="910" dirty="0">
                <a:latin typeface="Tahoma" panose="020B0604030504040204"/>
                <a:cs typeface="Tahoma" panose="020B0604030504040204"/>
              </a:rPr>
              <a:t>H</a:t>
            </a:r>
            <a:r>
              <a:rPr sz="9550" b="1" spc="1290" dirty="0">
                <a:latin typeface="Tahoma" panose="020B0604030504040204"/>
                <a:cs typeface="Tahoma" panose="020B0604030504040204"/>
              </a:rPr>
              <a:t>A</a:t>
            </a:r>
            <a:r>
              <a:rPr lang="en-US" sz="9550" b="1" spc="1500" dirty="0">
                <a:latin typeface="Tahoma" panose="020B0604030504040204"/>
                <a:cs typeface="Tahoma" panose="020B0604030504040204"/>
              </a:rPr>
              <a:t>NK </a:t>
            </a:r>
            <a:r>
              <a:rPr sz="9550" b="1" spc="830" dirty="0">
                <a:latin typeface="Tahoma" panose="020B0604030504040204"/>
                <a:cs typeface="Tahoma" panose="020B0604030504040204"/>
              </a:rPr>
              <a:t>Y</a:t>
            </a:r>
            <a:r>
              <a:rPr sz="9550" b="1" spc="1150" dirty="0">
                <a:latin typeface="Tahoma" panose="020B0604030504040204"/>
                <a:cs typeface="Tahoma" panose="020B0604030504040204"/>
              </a:rPr>
              <a:t>O</a:t>
            </a:r>
            <a:r>
              <a:rPr sz="9550" b="1" spc="1065" dirty="0">
                <a:latin typeface="Tahoma" panose="020B0604030504040204"/>
                <a:cs typeface="Tahoma" panose="020B0604030504040204"/>
              </a:rPr>
              <a:t>U</a:t>
            </a:r>
            <a:r>
              <a:rPr sz="9550" b="1" spc="385" dirty="0">
                <a:latin typeface="Tahoma" panose="020B0604030504040204"/>
                <a:cs typeface="Tahoma" panose="020B0604030504040204"/>
              </a:rPr>
              <a:t>!</a:t>
            </a:r>
            <a:r>
              <a:rPr sz="9550" b="1" spc="-500" dirty="0">
                <a:latin typeface="Tahoma" panose="020B0604030504040204"/>
                <a:cs typeface="Tahoma" panose="020B0604030504040204"/>
              </a:rPr>
              <a:t>!</a:t>
            </a:r>
            <a:endParaRPr sz="9550" dirty="0">
              <a:latin typeface="Tahoma" panose="020B0604030504040204"/>
              <a:cs typeface="Tahom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438400" y="1028700"/>
          <a:ext cx="9144000" cy="990600"/>
        </p:xfrm>
        <a:graphic>
          <a:graphicData uri="http://schemas.openxmlformats.org/drawingml/2006/table">
            <a:tbl>
              <a:tblPr firstRow="1" bandRow="1">
                <a:tableStyleId>{5C22544A-7EE6-4342-B048-85BDC9FD1C3A}</a:tableStyleId>
              </a:tblPr>
              <a:tblGrid>
                <a:gridCol w="9144000"/>
              </a:tblGrid>
              <a:tr h="990600">
                <a:tc>
                  <a:txBody>
                    <a:bodyPr/>
                    <a:lstStyle/>
                    <a:p>
                      <a:r>
                        <a:rPr lang="en-IN" sz="4800" dirty="0">
                          <a:solidFill>
                            <a:schemeClr val="tx1"/>
                          </a:solidFill>
                          <a:latin typeface="Times New Roman" panose="02020603050405020304" pitchFamily="18" charset="0"/>
                          <a:cs typeface="Times New Roman" panose="02020603050405020304" pitchFamily="18" charset="0"/>
                        </a:rPr>
                        <a:t> EXISTING</a:t>
                      </a:r>
                      <a:r>
                        <a:rPr lang="en-IN" sz="4800" baseline="0" dirty="0">
                          <a:solidFill>
                            <a:schemeClr val="tx1"/>
                          </a:solidFill>
                          <a:latin typeface="Times New Roman" panose="02020603050405020304" pitchFamily="18" charset="0"/>
                          <a:cs typeface="Times New Roman" panose="02020603050405020304" pitchFamily="18" charset="0"/>
                        </a:rPr>
                        <a:t> SYSTEM</a:t>
                      </a:r>
                      <a:r>
                        <a:rPr lang="en-IN" sz="4800" dirty="0">
                          <a:solidFill>
                            <a:schemeClr val="tx1"/>
                          </a:solidFill>
                          <a:latin typeface="Times New Roman" panose="02020603050405020304" pitchFamily="18" charset="0"/>
                          <a:cs typeface="Times New Roman" panose="02020603050405020304" pitchFamily="18" charset="0"/>
                        </a:rPr>
                        <a:t> :</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4" name="object 9"/>
          <p:cNvGrpSpPr/>
          <p:nvPr/>
        </p:nvGrpSpPr>
        <p:grpSpPr>
          <a:xfrm>
            <a:off x="17259300" y="9258300"/>
            <a:ext cx="714375" cy="714375"/>
            <a:chOff x="17259300" y="9258300"/>
            <a:chExt cx="714375" cy="714375"/>
          </a:xfrm>
        </p:grpSpPr>
        <p:sp>
          <p:nvSpPr>
            <p:cNvPr id="5"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6"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10" name="Action Button: Go Forward or Next 9">
            <a:hlinkClick r:id="" action="ppaction://hlinkshowjump?jump=nextslide" highlightClick="1"/>
          </p:cNvPr>
          <p:cNvSpPr/>
          <p:nvPr/>
        </p:nvSpPr>
        <p:spPr>
          <a:xfrm>
            <a:off x="533400" y="1524000"/>
            <a:ext cx="350520" cy="27431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676400" y="2213115"/>
            <a:ext cx="17297399" cy="1714500"/>
          </a:xfrm>
          <a:prstGeom prst="rect">
            <a:avLst/>
          </a:prstGeom>
          <a:noFill/>
        </p:spPr>
        <p:txBody>
          <a:bodyPr wrap="square">
            <a:spAutoFit/>
          </a:bodyPr>
          <a:lstStyle/>
          <a:p>
            <a:pPr>
              <a:lnSpc>
                <a:spcPct val="110000"/>
              </a:lnSpc>
            </a:pPr>
            <a:r>
              <a:rPr lang="en-IN" sz="3200" dirty="0">
                <a:latin typeface="Times New Roman" panose="02020603050405020304" pitchFamily="18" charset="0"/>
                <a:cs typeface="Times New Roman" panose="02020603050405020304" pitchFamily="18" charset="0"/>
              </a:rPr>
              <a:t>The Existing System uses two algoriths:</a:t>
            </a:r>
            <a:endParaRPr lang="en-IN" sz="3200" dirty="0">
              <a:latin typeface="Times New Roman" panose="02020603050405020304" pitchFamily="18" charset="0"/>
              <a:cs typeface="Times New Roman" panose="02020603050405020304" pitchFamily="18" charset="0"/>
            </a:endParaRPr>
          </a:p>
          <a:p>
            <a:pPr>
              <a:lnSpc>
                <a:spcPct val="110000"/>
              </a:lnSpc>
            </a:pPr>
            <a:r>
              <a:rPr lang="en-IN" sz="3200" dirty="0">
                <a:latin typeface="Times New Roman" panose="02020603050405020304" pitchFamily="18" charset="0"/>
                <a:cs typeface="Times New Roman" panose="02020603050405020304" pitchFamily="18" charset="0"/>
              </a:rPr>
              <a:t>    - Naiven Bayes </a:t>
            </a:r>
            <a:endParaRPr lang="en-IN" sz="3200" dirty="0">
              <a:latin typeface="Times New Roman" panose="02020603050405020304" pitchFamily="18" charset="0"/>
              <a:cs typeface="Times New Roman" panose="02020603050405020304" pitchFamily="18" charset="0"/>
            </a:endParaRPr>
          </a:p>
          <a:p>
            <a:pPr>
              <a:lnSpc>
                <a:spcPct val="110000"/>
              </a:lnSpc>
            </a:pPr>
            <a:r>
              <a:rPr lang="en-IN" sz="3200" dirty="0">
                <a:latin typeface="Times New Roman" panose="02020603050405020304" pitchFamily="18" charset="0"/>
                <a:cs typeface="Times New Roman" panose="02020603050405020304" pitchFamily="18" charset="0"/>
              </a:rPr>
              <a:t>    - Support Vector Machine</a:t>
            </a:r>
            <a:endParaRPr lang="en-IN" sz="3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676400" y="4076567"/>
            <a:ext cx="16611600" cy="632460"/>
          </a:xfrm>
          <a:prstGeom prst="rect">
            <a:avLst/>
          </a:prstGeom>
          <a:noFill/>
        </p:spPr>
        <p:txBody>
          <a:bodyPr wrap="square">
            <a:spAutoFit/>
          </a:bodyPr>
          <a:lstStyle/>
          <a:p>
            <a:pPr>
              <a:lnSpc>
                <a:spcPct val="110000"/>
              </a:lnSpc>
            </a:pPr>
            <a:r>
              <a:rPr lang="en-IN" sz="3200" dirty="0">
                <a:latin typeface="Times New Roman" panose="02020603050405020304" pitchFamily="18" charset="0"/>
                <a:cs typeface="Times New Roman" panose="02020603050405020304" pitchFamily="18" charset="0"/>
              </a:rPr>
              <a:t>Naive Bayes, is a sort of classifier. For each class, it  predicts “membership probability”.</a:t>
            </a:r>
            <a:endParaRPr lang="en-IN" sz="32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600200" y="5295775"/>
            <a:ext cx="16459200" cy="107632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SVM are trained using data that has </a:t>
            </a:r>
            <a:r>
              <a:rPr lang="en-IN" sz="3200" dirty="0">
                <a:latin typeface="Times New Roman" panose="02020603050405020304" pitchFamily="18" charset="0"/>
                <a:cs typeface="Times New Roman" panose="02020603050405020304" pitchFamily="18" charset="0"/>
                <a:sym typeface="+mn-ea"/>
              </a:rPr>
              <a:t>previously been divided into two groups</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8" name="Action Button: Go Forward or Next 17">
            <a:hlinkClick r:id="" action="ppaction://hlinkshowjump?jump=nextslide" highlightClick="1"/>
          </p:cNvPr>
          <p:cNvSpPr/>
          <p:nvPr/>
        </p:nvSpPr>
        <p:spPr>
          <a:xfrm>
            <a:off x="912495" y="23241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ction Button: Go Forward or Next 18">
            <a:hlinkClick r:id="" action="ppaction://hlinkshowjump?jump=nextslide" highlightClick="1"/>
          </p:cNvPr>
          <p:cNvSpPr/>
          <p:nvPr/>
        </p:nvSpPr>
        <p:spPr>
          <a:xfrm>
            <a:off x="918210" y="425577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ction Button: Go Forward or Next 19">
            <a:hlinkClick r:id="" action="ppaction://hlinkshowjump?jump=nextslide" highlightClick="1"/>
          </p:cNvPr>
          <p:cNvSpPr/>
          <p:nvPr/>
        </p:nvSpPr>
        <p:spPr>
          <a:xfrm>
            <a:off x="918210" y="54483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ction Button: Go Forward or Next 20">
            <a:hlinkClick r:id="" action="ppaction://hlinkshowjump?jump=nextslide" highlightClick="1"/>
          </p:cNvPr>
          <p:cNvSpPr/>
          <p:nvPr/>
        </p:nvSpPr>
        <p:spPr>
          <a:xfrm>
            <a:off x="912495" y="6743701"/>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1828800" y="6591300"/>
            <a:ext cx="15417165" cy="2797175"/>
          </a:xfrm>
          <a:prstGeom prst="rect">
            <a:avLst/>
          </a:prstGeom>
          <a:noFill/>
        </p:spPr>
        <p:txBody>
          <a:bodyPr wrap="square" rtlCol="0" anchor="t">
            <a:spAutoFit/>
          </a:bodyPr>
          <a:lstStyle/>
          <a:p>
            <a:pPr algn="l">
              <a:lnSpc>
                <a:spcPct val="110000"/>
              </a:lnSpc>
            </a:pPr>
            <a:r>
              <a:rPr lang="en-IN" altLang="en-US" sz="3200">
                <a:latin typeface="Times New Roman" panose="02020603050405020304" pitchFamily="18" charset="0"/>
                <a:cs typeface="Times New Roman" panose="02020603050405020304" pitchFamily="18" charset="0"/>
              </a:rPr>
              <a:t>T</a:t>
            </a:r>
            <a:r>
              <a:rPr lang="en-US" sz="3200">
                <a:latin typeface="Times New Roman" panose="02020603050405020304" pitchFamily="18" charset="0"/>
                <a:cs typeface="Times New Roman" panose="02020603050405020304" pitchFamily="18" charset="0"/>
              </a:rPr>
              <a:t>he model is built only after it has been trained</a:t>
            </a:r>
            <a:r>
              <a:rPr lang="en-IN" alt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sym typeface="+mn-ea"/>
              </a:rPr>
              <a:t>before. Furthermore, the SVM method’s purpose is to identify</a:t>
            </a:r>
            <a:r>
              <a:rPr lang="en-US" sz="3200">
                <a:latin typeface="Times New Roman" panose="02020603050405020304" pitchFamily="18" charset="0"/>
                <a:cs typeface="Times New Roman" panose="02020603050405020304" pitchFamily="18" charset="0"/>
              </a:rPr>
              <a:t> which group fresh data fit into, as</a:t>
            </a:r>
            <a:r>
              <a:rPr lang="en-IN" alt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sym typeface="+mn-ea"/>
              </a:rPr>
              <a:t>well as to optimize the margin between the two classes.</a:t>
            </a:r>
            <a:endParaRPr lang="en-US" sz="3200">
              <a:latin typeface="Times New Roman" panose="02020603050405020304" pitchFamily="18" charset="0"/>
              <a:cs typeface="Times New Roman" panose="02020603050405020304" pitchFamily="18" charset="0"/>
            </a:endParaRPr>
          </a:p>
          <a:p>
            <a:pPr algn="l">
              <a:lnSpc>
                <a:spcPct val="110000"/>
              </a:lnSpc>
            </a:pPr>
            <a:endParaRPr lang="en-US" sz="3200">
              <a:latin typeface="Times New Roman" panose="02020603050405020304" pitchFamily="18" charset="0"/>
              <a:cs typeface="Times New Roman" panose="02020603050405020304" pitchFamily="18" charset="0"/>
            </a:endParaRPr>
          </a:p>
          <a:p>
            <a:pPr algn="l">
              <a:lnSpc>
                <a:spcPct val="110000"/>
              </a:lnSpc>
            </a:pP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362200" y="952500"/>
          <a:ext cx="14401800" cy="990600"/>
        </p:xfrm>
        <a:graphic>
          <a:graphicData uri="http://schemas.openxmlformats.org/drawingml/2006/table">
            <a:tbl>
              <a:tblPr firstRow="1" bandRow="1">
                <a:tableStyleId>{5C22544A-7EE6-4342-B048-85BDC9FD1C3A}</a:tableStyleId>
              </a:tblPr>
              <a:tblGrid>
                <a:gridCol w="14401800"/>
              </a:tblGrid>
              <a:tr h="990600">
                <a:tc>
                  <a:txBody>
                    <a:bodyPr/>
                    <a:lstStyle/>
                    <a:p>
                      <a:r>
                        <a:rPr lang="en-IN" sz="4800" dirty="0">
                          <a:solidFill>
                            <a:schemeClr val="tx1"/>
                          </a:solidFill>
                          <a:latin typeface="Times New Roman" panose="02020603050405020304" pitchFamily="18" charset="0"/>
                          <a:cs typeface="Times New Roman" panose="02020603050405020304" pitchFamily="18" charset="0"/>
                        </a:rPr>
                        <a:t> DISADVANTAGES OF EXISTING SYSTEM:</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
        <p:nvSpPr>
          <p:cNvPr id="5" name="Rectangle 4"/>
          <p:cNvSpPr/>
          <p:nvPr/>
        </p:nvSpPr>
        <p:spPr>
          <a:xfrm>
            <a:off x="1843765" y="2781300"/>
            <a:ext cx="15611475" cy="2604770"/>
          </a:xfrm>
          <a:prstGeom prst="rect">
            <a:avLst/>
          </a:prstGeom>
        </p:spPr>
        <p:txBody>
          <a:bodyPr wrap="square">
            <a:spAutoFit/>
          </a:bodyPr>
          <a:lstStyle/>
          <a:p>
            <a:pPr marL="12700" algn="just">
              <a:spcBef>
                <a:spcPts val="100"/>
              </a:spcBef>
            </a:pPr>
            <a:r>
              <a:rPr lang="en-US" sz="3200" dirty="0">
                <a:effectLst/>
                <a:latin typeface="Times New Roman" panose="02020603050405020304" pitchFamily="18" charset="0"/>
                <a:ea typeface="Times New Roman" panose="02020603050405020304" pitchFamily="18" charset="0"/>
              </a:rPr>
              <a:t>1.LESS ACCURACY: The system doesn’t have facility to train and test on large number</a:t>
            </a:r>
            <a:endParaRPr lang="en-US" sz="3200" dirty="0">
              <a:effectLst/>
              <a:latin typeface="Times New Roman" panose="02020603050405020304" pitchFamily="18" charset="0"/>
              <a:ea typeface="Times New Roman" panose="02020603050405020304" pitchFamily="18" charset="0"/>
            </a:endParaRPr>
          </a:p>
          <a:p>
            <a:pPr marL="12700" algn="just">
              <a:spcBef>
                <a:spcPts val="100"/>
              </a:spcBef>
            </a:pPr>
            <a:r>
              <a:rPr lang="en-US" sz="3200" dirty="0">
                <a:latin typeface="Times New Roman" panose="02020603050405020304" pitchFamily="18" charset="0"/>
                <a:cs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 data.</a:t>
            </a:r>
            <a:endParaRPr lang="en-US" sz="3200" dirty="0">
              <a:effectLst/>
              <a:latin typeface="Times New Roman" panose="02020603050405020304" pitchFamily="18" charset="0"/>
              <a:ea typeface="Times New Roman" panose="02020603050405020304" pitchFamily="18" charset="0"/>
            </a:endParaRPr>
          </a:p>
          <a:p>
            <a:pPr marL="12700" algn="just">
              <a:spcBef>
                <a:spcPts val="100"/>
              </a:spcBef>
            </a:pPr>
            <a:endParaRPr lang="en-US" sz="3200" dirty="0">
              <a:latin typeface="Times New Roman" panose="02020603050405020304" pitchFamily="18" charset="0"/>
              <a:cs typeface="Times New Roman" panose="02020603050405020304" pitchFamily="18" charset="0"/>
            </a:endParaRPr>
          </a:p>
          <a:p>
            <a:pPr marL="12700" algn="just">
              <a:spcBef>
                <a:spcPts val="100"/>
              </a:spcBef>
            </a:pPr>
            <a:r>
              <a:rPr lang="en-IN" altLang="en-US" sz="3200" dirty="0">
                <a:effectLst/>
                <a:latin typeface="Times New Roman" panose="02020603050405020304" pitchFamily="18" charset="0"/>
                <a:ea typeface="Times New Roman" panose="02020603050405020304" pitchFamily="18" charset="0"/>
              </a:rPr>
              <a:t>2</a:t>
            </a:r>
            <a:r>
              <a:rPr lang="en-US" sz="3200" dirty="0">
                <a:effectLst/>
                <a:latin typeface="Times New Roman" panose="02020603050405020304" pitchFamily="18" charset="0"/>
                <a:ea typeface="Times New Roman" panose="02020603050405020304" pitchFamily="18" charset="0"/>
              </a:rPr>
              <a:t>. LESS EFFICIENCY.</a:t>
            </a:r>
            <a:endParaRPr lang="en-IN" sz="3200" dirty="0">
              <a:effectLst/>
              <a:latin typeface="Times New Roman" panose="02020603050405020304" pitchFamily="18" charset="0"/>
              <a:ea typeface="Times New Roman" panose="02020603050405020304" pitchFamily="18" charset="0"/>
            </a:endParaRPr>
          </a:p>
          <a:p>
            <a:pPr marL="12700" algn="just">
              <a:spcBef>
                <a:spcPts val="100"/>
              </a:spcBef>
            </a:pPr>
            <a:endParaRPr lang="en-GB" sz="3200" kern="0"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6" name="object 9"/>
          <p:cNvGrpSpPr/>
          <p:nvPr/>
        </p:nvGrpSpPr>
        <p:grpSpPr>
          <a:xfrm>
            <a:off x="17259300" y="9258300"/>
            <a:ext cx="714375" cy="714375"/>
            <a:chOff x="17259300" y="9258300"/>
            <a:chExt cx="714375" cy="714375"/>
          </a:xfrm>
        </p:grpSpPr>
        <p:sp>
          <p:nvSpPr>
            <p:cNvPr id="7"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8"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36969" y="7748269"/>
            <a:ext cx="440690" cy="2178050"/>
          </a:xfrm>
          <a:custGeom>
            <a:avLst/>
            <a:gdLst/>
            <a:ahLst/>
            <a:cxnLst/>
            <a:rect l="l" t="t" r="r" b="b"/>
            <a:pathLst>
              <a:path w="440690" h="2178050">
                <a:moveTo>
                  <a:pt x="427990" y="2119071"/>
                </a:moveTo>
                <a:lnTo>
                  <a:pt x="427837" y="2118588"/>
                </a:lnTo>
                <a:lnTo>
                  <a:pt x="427609" y="2118004"/>
                </a:lnTo>
                <a:lnTo>
                  <a:pt x="427329" y="2117521"/>
                </a:lnTo>
                <a:lnTo>
                  <a:pt x="426859" y="2117140"/>
                </a:lnTo>
                <a:lnTo>
                  <a:pt x="418084" y="2108174"/>
                </a:lnTo>
                <a:lnTo>
                  <a:pt x="418084" y="2120227"/>
                </a:lnTo>
                <a:lnTo>
                  <a:pt x="371881" y="2167382"/>
                </a:lnTo>
                <a:lnTo>
                  <a:pt x="225602" y="2017890"/>
                </a:lnTo>
                <a:lnTo>
                  <a:pt x="216916" y="2009025"/>
                </a:lnTo>
                <a:lnTo>
                  <a:pt x="216077" y="2008251"/>
                </a:lnTo>
                <a:lnTo>
                  <a:pt x="215125" y="2007768"/>
                </a:lnTo>
                <a:lnTo>
                  <a:pt x="212864" y="2007768"/>
                </a:lnTo>
                <a:lnTo>
                  <a:pt x="211924" y="2008149"/>
                </a:lnTo>
                <a:lnTo>
                  <a:pt x="56121" y="2167382"/>
                </a:lnTo>
                <a:lnTo>
                  <a:pt x="9906" y="2120227"/>
                </a:lnTo>
                <a:lnTo>
                  <a:pt x="213995" y="1911604"/>
                </a:lnTo>
                <a:lnTo>
                  <a:pt x="418084" y="2120227"/>
                </a:lnTo>
                <a:lnTo>
                  <a:pt x="418084" y="2108174"/>
                </a:lnTo>
                <a:lnTo>
                  <a:pt x="225704" y="1911604"/>
                </a:lnTo>
                <a:lnTo>
                  <a:pt x="214566" y="1901380"/>
                </a:lnTo>
                <a:lnTo>
                  <a:pt x="213436" y="1901380"/>
                </a:lnTo>
                <a:lnTo>
                  <a:pt x="211074" y="1902637"/>
                </a:lnTo>
                <a:lnTo>
                  <a:pt x="762" y="2117623"/>
                </a:lnTo>
                <a:lnTo>
                  <a:pt x="190" y="2118588"/>
                </a:lnTo>
                <a:lnTo>
                  <a:pt x="0" y="2119071"/>
                </a:lnTo>
                <a:lnTo>
                  <a:pt x="0" y="2121281"/>
                </a:lnTo>
                <a:lnTo>
                  <a:pt x="165" y="2121763"/>
                </a:lnTo>
                <a:lnTo>
                  <a:pt x="381" y="2122347"/>
                </a:lnTo>
                <a:lnTo>
                  <a:pt x="660" y="2122830"/>
                </a:lnTo>
                <a:lnTo>
                  <a:pt x="1130" y="2123211"/>
                </a:lnTo>
                <a:lnTo>
                  <a:pt x="53568" y="2176742"/>
                </a:lnTo>
                <a:lnTo>
                  <a:pt x="54521" y="2177326"/>
                </a:lnTo>
                <a:lnTo>
                  <a:pt x="54991" y="2177516"/>
                </a:lnTo>
                <a:lnTo>
                  <a:pt x="55549" y="2177605"/>
                </a:lnTo>
                <a:lnTo>
                  <a:pt x="56680" y="2177605"/>
                </a:lnTo>
                <a:lnTo>
                  <a:pt x="59042" y="2176361"/>
                </a:lnTo>
                <a:lnTo>
                  <a:pt x="67818" y="2167382"/>
                </a:lnTo>
                <a:lnTo>
                  <a:pt x="213995" y="2017890"/>
                </a:lnTo>
                <a:lnTo>
                  <a:pt x="369049" y="2176259"/>
                </a:lnTo>
                <a:lnTo>
                  <a:pt x="369798" y="2177123"/>
                </a:lnTo>
                <a:lnTo>
                  <a:pt x="370840" y="2177516"/>
                </a:lnTo>
                <a:lnTo>
                  <a:pt x="373100" y="2177516"/>
                </a:lnTo>
                <a:lnTo>
                  <a:pt x="374040" y="2177123"/>
                </a:lnTo>
                <a:lnTo>
                  <a:pt x="383565" y="2167382"/>
                </a:lnTo>
                <a:lnTo>
                  <a:pt x="427240" y="2122728"/>
                </a:lnTo>
                <a:lnTo>
                  <a:pt x="427799" y="2121763"/>
                </a:lnTo>
                <a:lnTo>
                  <a:pt x="427990" y="2121281"/>
                </a:lnTo>
                <a:lnTo>
                  <a:pt x="427990" y="2119071"/>
                </a:lnTo>
                <a:close/>
              </a:path>
              <a:path w="440690" h="2178050">
                <a:moveTo>
                  <a:pt x="427990" y="1575816"/>
                </a:moveTo>
                <a:lnTo>
                  <a:pt x="427837" y="1575333"/>
                </a:lnTo>
                <a:lnTo>
                  <a:pt x="427609" y="1574749"/>
                </a:lnTo>
                <a:lnTo>
                  <a:pt x="427329" y="1574266"/>
                </a:lnTo>
                <a:lnTo>
                  <a:pt x="426859" y="1573885"/>
                </a:lnTo>
                <a:lnTo>
                  <a:pt x="418084" y="1564919"/>
                </a:lnTo>
                <a:lnTo>
                  <a:pt x="418084" y="1576971"/>
                </a:lnTo>
                <a:lnTo>
                  <a:pt x="371881" y="1624139"/>
                </a:lnTo>
                <a:lnTo>
                  <a:pt x="225602" y="1474647"/>
                </a:lnTo>
                <a:lnTo>
                  <a:pt x="216916" y="1465770"/>
                </a:lnTo>
                <a:lnTo>
                  <a:pt x="216077" y="1464995"/>
                </a:lnTo>
                <a:lnTo>
                  <a:pt x="215125" y="1464513"/>
                </a:lnTo>
                <a:lnTo>
                  <a:pt x="212864" y="1464513"/>
                </a:lnTo>
                <a:lnTo>
                  <a:pt x="211924" y="1464894"/>
                </a:lnTo>
                <a:lnTo>
                  <a:pt x="56121" y="1624139"/>
                </a:lnTo>
                <a:lnTo>
                  <a:pt x="9906" y="1576971"/>
                </a:lnTo>
                <a:lnTo>
                  <a:pt x="213995" y="1368361"/>
                </a:lnTo>
                <a:lnTo>
                  <a:pt x="418084" y="1576971"/>
                </a:lnTo>
                <a:lnTo>
                  <a:pt x="418084" y="1564919"/>
                </a:lnTo>
                <a:lnTo>
                  <a:pt x="225704" y="1368361"/>
                </a:lnTo>
                <a:lnTo>
                  <a:pt x="216547" y="1359001"/>
                </a:lnTo>
                <a:lnTo>
                  <a:pt x="215595" y="1358417"/>
                </a:lnTo>
                <a:lnTo>
                  <a:pt x="215125" y="1358226"/>
                </a:lnTo>
                <a:lnTo>
                  <a:pt x="214566" y="1358138"/>
                </a:lnTo>
                <a:lnTo>
                  <a:pt x="213436" y="1358138"/>
                </a:lnTo>
                <a:lnTo>
                  <a:pt x="211074" y="1359382"/>
                </a:lnTo>
                <a:lnTo>
                  <a:pt x="762" y="1574368"/>
                </a:lnTo>
                <a:lnTo>
                  <a:pt x="190" y="1575333"/>
                </a:lnTo>
                <a:lnTo>
                  <a:pt x="0" y="1575816"/>
                </a:lnTo>
                <a:lnTo>
                  <a:pt x="0" y="1578038"/>
                </a:lnTo>
                <a:lnTo>
                  <a:pt x="165" y="1578521"/>
                </a:lnTo>
                <a:lnTo>
                  <a:pt x="381" y="1579092"/>
                </a:lnTo>
                <a:lnTo>
                  <a:pt x="660" y="1579575"/>
                </a:lnTo>
                <a:lnTo>
                  <a:pt x="1130" y="1579956"/>
                </a:lnTo>
                <a:lnTo>
                  <a:pt x="53568" y="1633486"/>
                </a:lnTo>
                <a:lnTo>
                  <a:pt x="54521" y="1634070"/>
                </a:lnTo>
                <a:lnTo>
                  <a:pt x="54991" y="1634261"/>
                </a:lnTo>
                <a:lnTo>
                  <a:pt x="55549" y="1634363"/>
                </a:lnTo>
                <a:lnTo>
                  <a:pt x="56680" y="1634363"/>
                </a:lnTo>
                <a:lnTo>
                  <a:pt x="59042" y="1633105"/>
                </a:lnTo>
                <a:lnTo>
                  <a:pt x="67818" y="1624139"/>
                </a:lnTo>
                <a:lnTo>
                  <a:pt x="213995" y="1474647"/>
                </a:lnTo>
                <a:lnTo>
                  <a:pt x="369049" y="1633004"/>
                </a:lnTo>
                <a:lnTo>
                  <a:pt x="369798" y="1633880"/>
                </a:lnTo>
                <a:lnTo>
                  <a:pt x="370840" y="1634261"/>
                </a:lnTo>
                <a:lnTo>
                  <a:pt x="373100" y="1634261"/>
                </a:lnTo>
                <a:lnTo>
                  <a:pt x="374040" y="1633880"/>
                </a:lnTo>
                <a:lnTo>
                  <a:pt x="383565" y="1624139"/>
                </a:lnTo>
                <a:lnTo>
                  <a:pt x="427240" y="1579473"/>
                </a:lnTo>
                <a:lnTo>
                  <a:pt x="427799" y="1578521"/>
                </a:lnTo>
                <a:lnTo>
                  <a:pt x="427990" y="1578038"/>
                </a:lnTo>
                <a:lnTo>
                  <a:pt x="427990" y="1575816"/>
                </a:lnTo>
                <a:close/>
              </a:path>
              <a:path w="440690" h="2178050">
                <a:moveTo>
                  <a:pt x="427990" y="1304188"/>
                </a:moveTo>
                <a:lnTo>
                  <a:pt x="427837" y="1303705"/>
                </a:lnTo>
                <a:lnTo>
                  <a:pt x="427609" y="1303121"/>
                </a:lnTo>
                <a:lnTo>
                  <a:pt x="427329" y="1302639"/>
                </a:lnTo>
                <a:lnTo>
                  <a:pt x="426859" y="1302258"/>
                </a:lnTo>
                <a:lnTo>
                  <a:pt x="418084" y="1293291"/>
                </a:lnTo>
                <a:lnTo>
                  <a:pt x="418084" y="1305344"/>
                </a:lnTo>
                <a:lnTo>
                  <a:pt x="371881" y="1352511"/>
                </a:lnTo>
                <a:lnTo>
                  <a:pt x="225602" y="1203007"/>
                </a:lnTo>
                <a:lnTo>
                  <a:pt x="216916" y="1194142"/>
                </a:lnTo>
                <a:lnTo>
                  <a:pt x="216077" y="1193368"/>
                </a:lnTo>
                <a:lnTo>
                  <a:pt x="215125" y="1192885"/>
                </a:lnTo>
                <a:lnTo>
                  <a:pt x="212864" y="1192885"/>
                </a:lnTo>
                <a:lnTo>
                  <a:pt x="211924" y="1193266"/>
                </a:lnTo>
                <a:lnTo>
                  <a:pt x="56121" y="1352511"/>
                </a:lnTo>
                <a:lnTo>
                  <a:pt x="9906" y="1305344"/>
                </a:lnTo>
                <a:lnTo>
                  <a:pt x="213995" y="1096721"/>
                </a:lnTo>
                <a:lnTo>
                  <a:pt x="418084" y="1305344"/>
                </a:lnTo>
                <a:lnTo>
                  <a:pt x="418084" y="1293291"/>
                </a:lnTo>
                <a:lnTo>
                  <a:pt x="225704" y="1096721"/>
                </a:lnTo>
                <a:lnTo>
                  <a:pt x="214566" y="1086510"/>
                </a:lnTo>
                <a:lnTo>
                  <a:pt x="213436" y="1086510"/>
                </a:lnTo>
                <a:lnTo>
                  <a:pt x="211074" y="1087755"/>
                </a:lnTo>
                <a:lnTo>
                  <a:pt x="762" y="1302740"/>
                </a:lnTo>
                <a:lnTo>
                  <a:pt x="190" y="1303705"/>
                </a:lnTo>
                <a:lnTo>
                  <a:pt x="0" y="1304188"/>
                </a:lnTo>
                <a:lnTo>
                  <a:pt x="0" y="1306398"/>
                </a:lnTo>
                <a:lnTo>
                  <a:pt x="165" y="1306880"/>
                </a:lnTo>
                <a:lnTo>
                  <a:pt x="381" y="1307465"/>
                </a:lnTo>
                <a:lnTo>
                  <a:pt x="660" y="1307947"/>
                </a:lnTo>
                <a:lnTo>
                  <a:pt x="1130" y="1308328"/>
                </a:lnTo>
                <a:lnTo>
                  <a:pt x="53568" y="1361859"/>
                </a:lnTo>
                <a:lnTo>
                  <a:pt x="54521" y="1362443"/>
                </a:lnTo>
                <a:lnTo>
                  <a:pt x="54991" y="1362633"/>
                </a:lnTo>
                <a:lnTo>
                  <a:pt x="55549" y="1362735"/>
                </a:lnTo>
                <a:lnTo>
                  <a:pt x="56680" y="1362735"/>
                </a:lnTo>
                <a:lnTo>
                  <a:pt x="59042" y="1361478"/>
                </a:lnTo>
                <a:lnTo>
                  <a:pt x="67818" y="1352511"/>
                </a:lnTo>
                <a:lnTo>
                  <a:pt x="213995" y="1203007"/>
                </a:lnTo>
                <a:lnTo>
                  <a:pt x="369049" y="1361376"/>
                </a:lnTo>
                <a:lnTo>
                  <a:pt x="369798" y="1362252"/>
                </a:lnTo>
                <a:lnTo>
                  <a:pt x="370840" y="1362633"/>
                </a:lnTo>
                <a:lnTo>
                  <a:pt x="373100" y="1362633"/>
                </a:lnTo>
                <a:lnTo>
                  <a:pt x="374040" y="1362252"/>
                </a:lnTo>
                <a:lnTo>
                  <a:pt x="383565" y="1352511"/>
                </a:lnTo>
                <a:lnTo>
                  <a:pt x="427240" y="1307846"/>
                </a:lnTo>
                <a:lnTo>
                  <a:pt x="427799" y="1306880"/>
                </a:lnTo>
                <a:lnTo>
                  <a:pt x="427990" y="1306398"/>
                </a:lnTo>
                <a:lnTo>
                  <a:pt x="427990" y="1304188"/>
                </a:lnTo>
                <a:close/>
              </a:path>
              <a:path w="440690" h="2178050">
                <a:moveTo>
                  <a:pt x="440563" y="1847443"/>
                </a:moveTo>
                <a:lnTo>
                  <a:pt x="440410" y="1846961"/>
                </a:lnTo>
                <a:lnTo>
                  <a:pt x="440194" y="1846376"/>
                </a:lnTo>
                <a:lnTo>
                  <a:pt x="439902" y="1845894"/>
                </a:lnTo>
                <a:lnTo>
                  <a:pt x="439432" y="1845513"/>
                </a:lnTo>
                <a:lnTo>
                  <a:pt x="430669" y="1836559"/>
                </a:lnTo>
                <a:lnTo>
                  <a:pt x="430669" y="1848599"/>
                </a:lnTo>
                <a:lnTo>
                  <a:pt x="384454" y="1895754"/>
                </a:lnTo>
                <a:lnTo>
                  <a:pt x="238175" y="1746262"/>
                </a:lnTo>
                <a:lnTo>
                  <a:pt x="229501" y="1737385"/>
                </a:lnTo>
                <a:lnTo>
                  <a:pt x="228650" y="1736623"/>
                </a:lnTo>
                <a:lnTo>
                  <a:pt x="227698" y="1736140"/>
                </a:lnTo>
                <a:lnTo>
                  <a:pt x="225437" y="1736140"/>
                </a:lnTo>
                <a:lnTo>
                  <a:pt x="224497" y="1736521"/>
                </a:lnTo>
                <a:lnTo>
                  <a:pt x="68694" y="1895754"/>
                </a:lnTo>
                <a:lnTo>
                  <a:pt x="22479" y="1848599"/>
                </a:lnTo>
                <a:lnTo>
                  <a:pt x="226568" y="1639976"/>
                </a:lnTo>
                <a:lnTo>
                  <a:pt x="430669" y="1848599"/>
                </a:lnTo>
                <a:lnTo>
                  <a:pt x="430669" y="1836559"/>
                </a:lnTo>
                <a:lnTo>
                  <a:pt x="238277" y="1639976"/>
                </a:lnTo>
                <a:lnTo>
                  <a:pt x="227139" y="1629752"/>
                </a:lnTo>
                <a:lnTo>
                  <a:pt x="226009" y="1629752"/>
                </a:lnTo>
                <a:lnTo>
                  <a:pt x="223647" y="1631010"/>
                </a:lnTo>
                <a:lnTo>
                  <a:pt x="13335" y="1845995"/>
                </a:lnTo>
                <a:lnTo>
                  <a:pt x="12763" y="1846961"/>
                </a:lnTo>
                <a:lnTo>
                  <a:pt x="12573" y="1847443"/>
                </a:lnTo>
                <a:lnTo>
                  <a:pt x="12573" y="1849653"/>
                </a:lnTo>
                <a:lnTo>
                  <a:pt x="12738" y="1850136"/>
                </a:lnTo>
                <a:lnTo>
                  <a:pt x="12954" y="1850720"/>
                </a:lnTo>
                <a:lnTo>
                  <a:pt x="13233" y="1851202"/>
                </a:lnTo>
                <a:lnTo>
                  <a:pt x="13703" y="1851583"/>
                </a:lnTo>
                <a:lnTo>
                  <a:pt x="66141" y="1905114"/>
                </a:lnTo>
                <a:lnTo>
                  <a:pt x="67094" y="1905685"/>
                </a:lnTo>
                <a:lnTo>
                  <a:pt x="67564" y="1905889"/>
                </a:lnTo>
                <a:lnTo>
                  <a:pt x="68122" y="1905977"/>
                </a:lnTo>
                <a:lnTo>
                  <a:pt x="69253" y="1905977"/>
                </a:lnTo>
                <a:lnTo>
                  <a:pt x="71615" y="1904733"/>
                </a:lnTo>
                <a:lnTo>
                  <a:pt x="80391" y="1895754"/>
                </a:lnTo>
                <a:lnTo>
                  <a:pt x="226568" y="1746262"/>
                </a:lnTo>
                <a:lnTo>
                  <a:pt x="381622" y="1904631"/>
                </a:lnTo>
                <a:lnTo>
                  <a:pt x="382371" y="1905495"/>
                </a:lnTo>
                <a:lnTo>
                  <a:pt x="383413" y="1905889"/>
                </a:lnTo>
                <a:lnTo>
                  <a:pt x="385673" y="1905889"/>
                </a:lnTo>
                <a:lnTo>
                  <a:pt x="386626" y="1905495"/>
                </a:lnTo>
                <a:lnTo>
                  <a:pt x="396151" y="1895754"/>
                </a:lnTo>
                <a:lnTo>
                  <a:pt x="439813" y="1851101"/>
                </a:lnTo>
                <a:lnTo>
                  <a:pt x="440372" y="1850136"/>
                </a:lnTo>
                <a:lnTo>
                  <a:pt x="440563" y="1849653"/>
                </a:lnTo>
                <a:lnTo>
                  <a:pt x="440563" y="1847443"/>
                </a:lnTo>
                <a:close/>
              </a:path>
              <a:path w="440690" h="2178050">
                <a:moveTo>
                  <a:pt x="440563" y="1032560"/>
                </a:moveTo>
                <a:lnTo>
                  <a:pt x="440410" y="1032078"/>
                </a:lnTo>
                <a:lnTo>
                  <a:pt x="440194" y="1031506"/>
                </a:lnTo>
                <a:lnTo>
                  <a:pt x="439902" y="1031024"/>
                </a:lnTo>
                <a:lnTo>
                  <a:pt x="439432" y="1030630"/>
                </a:lnTo>
                <a:lnTo>
                  <a:pt x="430669" y="1021689"/>
                </a:lnTo>
                <a:lnTo>
                  <a:pt x="430669" y="1033716"/>
                </a:lnTo>
                <a:lnTo>
                  <a:pt x="384454" y="1080884"/>
                </a:lnTo>
                <a:lnTo>
                  <a:pt x="238175" y="931392"/>
                </a:lnTo>
                <a:lnTo>
                  <a:pt x="229501" y="922515"/>
                </a:lnTo>
                <a:lnTo>
                  <a:pt x="228650" y="921740"/>
                </a:lnTo>
                <a:lnTo>
                  <a:pt x="227698" y="921258"/>
                </a:lnTo>
                <a:lnTo>
                  <a:pt x="225437" y="921258"/>
                </a:lnTo>
                <a:lnTo>
                  <a:pt x="224497" y="921651"/>
                </a:lnTo>
                <a:lnTo>
                  <a:pt x="68694" y="1080884"/>
                </a:lnTo>
                <a:lnTo>
                  <a:pt x="22479" y="1033716"/>
                </a:lnTo>
                <a:lnTo>
                  <a:pt x="226568" y="825106"/>
                </a:lnTo>
                <a:lnTo>
                  <a:pt x="430669" y="1033716"/>
                </a:lnTo>
                <a:lnTo>
                  <a:pt x="430669" y="1021689"/>
                </a:lnTo>
                <a:lnTo>
                  <a:pt x="238277" y="825106"/>
                </a:lnTo>
                <a:lnTo>
                  <a:pt x="229120" y="815746"/>
                </a:lnTo>
                <a:lnTo>
                  <a:pt x="228180" y="815174"/>
                </a:lnTo>
                <a:lnTo>
                  <a:pt x="227698" y="814971"/>
                </a:lnTo>
                <a:lnTo>
                  <a:pt x="227139" y="814882"/>
                </a:lnTo>
                <a:lnTo>
                  <a:pt x="226009" y="814882"/>
                </a:lnTo>
                <a:lnTo>
                  <a:pt x="223647" y="816140"/>
                </a:lnTo>
                <a:lnTo>
                  <a:pt x="13335" y="1031113"/>
                </a:lnTo>
                <a:lnTo>
                  <a:pt x="12763" y="1032078"/>
                </a:lnTo>
                <a:lnTo>
                  <a:pt x="12573" y="1032560"/>
                </a:lnTo>
                <a:lnTo>
                  <a:pt x="12573" y="1034783"/>
                </a:lnTo>
                <a:lnTo>
                  <a:pt x="12738" y="1035265"/>
                </a:lnTo>
                <a:lnTo>
                  <a:pt x="12954" y="1035837"/>
                </a:lnTo>
                <a:lnTo>
                  <a:pt x="13233" y="1036320"/>
                </a:lnTo>
                <a:lnTo>
                  <a:pt x="13703" y="1036713"/>
                </a:lnTo>
                <a:lnTo>
                  <a:pt x="66141" y="1090231"/>
                </a:lnTo>
                <a:lnTo>
                  <a:pt x="67094" y="1090815"/>
                </a:lnTo>
                <a:lnTo>
                  <a:pt x="67564" y="1091006"/>
                </a:lnTo>
                <a:lnTo>
                  <a:pt x="68122" y="1091107"/>
                </a:lnTo>
                <a:lnTo>
                  <a:pt x="69253" y="1091107"/>
                </a:lnTo>
                <a:lnTo>
                  <a:pt x="71615" y="1089850"/>
                </a:lnTo>
                <a:lnTo>
                  <a:pt x="80391" y="1080884"/>
                </a:lnTo>
                <a:lnTo>
                  <a:pt x="226568" y="931392"/>
                </a:lnTo>
                <a:lnTo>
                  <a:pt x="381622" y="1089761"/>
                </a:lnTo>
                <a:lnTo>
                  <a:pt x="382371" y="1090625"/>
                </a:lnTo>
                <a:lnTo>
                  <a:pt x="383413" y="1091006"/>
                </a:lnTo>
                <a:lnTo>
                  <a:pt x="385673" y="1091006"/>
                </a:lnTo>
                <a:lnTo>
                  <a:pt x="386626" y="1090625"/>
                </a:lnTo>
                <a:lnTo>
                  <a:pt x="396151" y="1080884"/>
                </a:lnTo>
                <a:lnTo>
                  <a:pt x="439813" y="1036231"/>
                </a:lnTo>
                <a:lnTo>
                  <a:pt x="440372" y="1035265"/>
                </a:lnTo>
                <a:lnTo>
                  <a:pt x="440563" y="1034783"/>
                </a:lnTo>
                <a:lnTo>
                  <a:pt x="440563" y="1032560"/>
                </a:lnTo>
                <a:close/>
              </a:path>
              <a:path w="440690" h="2178050">
                <a:moveTo>
                  <a:pt x="440563" y="760933"/>
                </a:moveTo>
                <a:lnTo>
                  <a:pt x="440410" y="760450"/>
                </a:lnTo>
                <a:lnTo>
                  <a:pt x="440194" y="759879"/>
                </a:lnTo>
                <a:lnTo>
                  <a:pt x="439902" y="759396"/>
                </a:lnTo>
                <a:lnTo>
                  <a:pt x="439432" y="759015"/>
                </a:lnTo>
                <a:lnTo>
                  <a:pt x="430669" y="750062"/>
                </a:lnTo>
                <a:lnTo>
                  <a:pt x="430669" y="762101"/>
                </a:lnTo>
                <a:lnTo>
                  <a:pt x="384454" y="809256"/>
                </a:lnTo>
                <a:lnTo>
                  <a:pt x="238175" y="659765"/>
                </a:lnTo>
                <a:lnTo>
                  <a:pt x="229501" y="650887"/>
                </a:lnTo>
                <a:lnTo>
                  <a:pt x="228650" y="650125"/>
                </a:lnTo>
                <a:lnTo>
                  <a:pt x="227698" y="649643"/>
                </a:lnTo>
                <a:lnTo>
                  <a:pt x="225437" y="649643"/>
                </a:lnTo>
                <a:lnTo>
                  <a:pt x="224497" y="650024"/>
                </a:lnTo>
                <a:lnTo>
                  <a:pt x="68694" y="809256"/>
                </a:lnTo>
                <a:lnTo>
                  <a:pt x="22479" y="762101"/>
                </a:lnTo>
                <a:lnTo>
                  <a:pt x="226568" y="553478"/>
                </a:lnTo>
                <a:lnTo>
                  <a:pt x="430669" y="762101"/>
                </a:lnTo>
                <a:lnTo>
                  <a:pt x="430669" y="750062"/>
                </a:lnTo>
                <a:lnTo>
                  <a:pt x="238277" y="553478"/>
                </a:lnTo>
                <a:lnTo>
                  <a:pt x="227139" y="543255"/>
                </a:lnTo>
                <a:lnTo>
                  <a:pt x="226009" y="543255"/>
                </a:lnTo>
                <a:lnTo>
                  <a:pt x="223647" y="544512"/>
                </a:lnTo>
                <a:lnTo>
                  <a:pt x="13335" y="759498"/>
                </a:lnTo>
                <a:lnTo>
                  <a:pt x="12763" y="760450"/>
                </a:lnTo>
                <a:lnTo>
                  <a:pt x="12573" y="760933"/>
                </a:lnTo>
                <a:lnTo>
                  <a:pt x="12573" y="763155"/>
                </a:lnTo>
                <a:lnTo>
                  <a:pt x="12738" y="763638"/>
                </a:lnTo>
                <a:lnTo>
                  <a:pt x="12954" y="764222"/>
                </a:lnTo>
                <a:lnTo>
                  <a:pt x="13233" y="764705"/>
                </a:lnTo>
                <a:lnTo>
                  <a:pt x="13703" y="765086"/>
                </a:lnTo>
                <a:lnTo>
                  <a:pt x="66141" y="818616"/>
                </a:lnTo>
                <a:lnTo>
                  <a:pt x="67094" y="819188"/>
                </a:lnTo>
                <a:lnTo>
                  <a:pt x="67564" y="819391"/>
                </a:lnTo>
                <a:lnTo>
                  <a:pt x="68122" y="819480"/>
                </a:lnTo>
                <a:lnTo>
                  <a:pt x="69253" y="819480"/>
                </a:lnTo>
                <a:lnTo>
                  <a:pt x="71615" y="818222"/>
                </a:lnTo>
                <a:lnTo>
                  <a:pt x="80391" y="809256"/>
                </a:lnTo>
                <a:lnTo>
                  <a:pt x="226568" y="659765"/>
                </a:lnTo>
                <a:lnTo>
                  <a:pt x="381622" y="818134"/>
                </a:lnTo>
                <a:lnTo>
                  <a:pt x="382371" y="818997"/>
                </a:lnTo>
                <a:lnTo>
                  <a:pt x="383413" y="819391"/>
                </a:lnTo>
                <a:lnTo>
                  <a:pt x="385673" y="819391"/>
                </a:lnTo>
                <a:lnTo>
                  <a:pt x="386626" y="818997"/>
                </a:lnTo>
                <a:lnTo>
                  <a:pt x="396151" y="809256"/>
                </a:lnTo>
                <a:lnTo>
                  <a:pt x="439813" y="764603"/>
                </a:lnTo>
                <a:lnTo>
                  <a:pt x="440372" y="763638"/>
                </a:lnTo>
                <a:lnTo>
                  <a:pt x="440563" y="763155"/>
                </a:lnTo>
                <a:lnTo>
                  <a:pt x="440563" y="760933"/>
                </a:lnTo>
                <a:close/>
              </a:path>
              <a:path w="440690" h="2178050">
                <a:moveTo>
                  <a:pt x="440563" y="489318"/>
                </a:moveTo>
                <a:lnTo>
                  <a:pt x="440410" y="488835"/>
                </a:lnTo>
                <a:lnTo>
                  <a:pt x="440194" y="488251"/>
                </a:lnTo>
                <a:lnTo>
                  <a:pt x="439902" y="487768"/>
                </a:lnTo>
                <a:lnTo>
                  <a:pt x="439432" y="487387"/>
                </a:lnTo>
                <a:lnTo>
                  <a:pt x="430669" y="478434"/>
                </a:lnTo>
                <a:lnTo>
                  <a:pt x="430669" y="490474"/>
                </a:lnTo>
                <a:lnTo>
                  <a:pt x="384454" y="537629"/>
                </a:lnTo>
                <a:lnTo>
                  <a:pt x="238175" y="388137"/>
                </a:lnTo>
                <a:lnTo>
                  <a:pt x="229501" y="379272"/>
                </a:lnTo>
                <a:lnTo>
                  <a:pt x="228650" y="378498"/>
                </a:lnTo>
                <a:lnTo>
                  <a:pt x="227698" y="378015"/>
                </a:lnTo>
                <a:lnTo>
                  <a:pt x="225437" y="378015"/>
                </a:lnTo>
                <a:lnTo>
                  <a:pt x="224497" y="378396"/>
                </a:lnTo>
                <a:lnTo>
                  <a:pt x="68694" y="537629"/>
                </a:lnTo>
                <a:lnTo>
                  <a:pt x="22479" y="490474"/>
                </a:lnTo>
                <a:lnTo>
                  <a:pt x="226568" y="281851"/>
                </a:lnTo>
                <a:lnTo>
                  <a:pt x="430669" y="490474"/>
                </a:lnTo>
                <a:lnTo>
                  <a:pt x="430669" y="478434"/>
                </a:lnTo>
                <a:lnTo>
                  <a:pt x="238277" y="281851"/>
                </a:lnTo>
                <a:lnTo>
                  <a:pt x="227139" y="271627"/>
                </a:lnTo>
                <a:lnTo>
                  <a:pt x="226009" y="271627"/>
                </a:lnTo>
                <a:lnTo>
                  <a:pt x="223647" y="272884"/>
                </a:lnTo>
                <a:lnTo>
                  <a:pt x="13335" y="487870"/>
                </a:lnTo>
                <a:lnTo>
                  <a:pt x="12763" y="488835"/>
                </a:lnTo>
                <a:lnTo>
                  <a:pt x="12573" y="489318"/>
                </a:lnTo>
                <a:lnTo>
                  <a:pt x="12573" y="491528"/>
                </a:lnTo>
                <a:lnTo>
                  <a:pt x="12738" y="492010"/>
                </a:lnTo>
                <a:lnTo>
                  <a:pt x="12954" y="492594"/>
                </a:lnTo>
                <a:lnTo>
                  <a:pt x="13233" y="493077"/>
                </a:lnTo>
                <a:lnTo>
                  <a:pt x="13703" y="493458"/>
                </a:lnTo>
                <a:lnTo>
                  <a:pt x="66141" y="546989"/>
                </a:lnTo>
                <a:lnTo>
                  <a:pt x="67094" y="547573"/>
                </a:lnTo>
                <a:lnTo>
                  <a:pt x="67564" y="547763"/>
                </a:lnTo>
                <a:lnTo>
                  <a:pt x="68122" y="547852"/>
                </a:lnTo>
                <a:lnTo>
                  <a:pt x="69253" y="547852"/>
                </a:lnTo>
                <a:lnTo>
                  <a:pt x="71615" y="546608"/>
                </a:lnTo>
                <a:lnTo>
                  <a:pt x="80391" y="537629"/>
                </a:lnTo>
                <a:lnTo>
                  <a:pt x="226568" y="388137"/>
                </a:lnTo>
                <a:lnTo>
                  <a:pt x="381622" y="546506"/>
                </a:lnTo>
                <a:lnTo>
                  <a:pt x="382371" y="547370"/>
                </a:lnTo>
                <a:lnTo>
                  <a:pt x="383413" y="547763"/>
                </a:lnTo>
                <a:lnTo>
                  <a:pt x="385673" y="547763"/>
                </a:lnTo>
                <a:lnTo>
                  <a:pt x="386626" y="547370"/>
                </a:lnTo>
                <a:lnTo>
                  <a:pt x="396151" y="537629"/>
                </a:lnTo>
                <a:lnTo>
                  <a:pt x="439813" y="492975"/>
                </a:lnTo>
                <a:lnTo>
                  <a:pt x="440372" y="492010"/>
                </a:lnTo>
                <a:lnTo>
                  <a:pt x="440563" y="491528"/>
                </a:lnTo>
                <a:lnTo>
                  <a:pt x="440563" y="489318"/>
                </a:lnTo>
                <a:close/>
              </a:path>
              <a:path w="440690" h="2178050">
                <a:moveTo>
                  <a:pt x="440563" y="217690"/>
                </a:moveTo>
                <a:lnTo>
                  <a:pt x="440410" y="217208"/>
                </a:lnTo>
                <a:lnTo>
                  <a:pt x="440194" y="216623"/>
                </a:lnTo>
                <a:lnTo>
                  <a:pt x="439902" y="216141"/>
                </a:lnTo>
                <a:lnTo>
                  <a:pt x="439432" y="215760"/>
                </a:lnTo>
                <a:lnTo>
                  <a:pt x="430669" y="206806"/>
                </a:lnTo>
                <a:lnTo>
                  <a:pt x="430669" y="218846"/>
                </a:lnTo>
                <a:lnTo>
                  <a:pt x="384454" y="266001"/>
                </a:lnTo>
                <a:lnTo>
                  <a:pt x="238175" y="116509"/>
                </a:lnTo>
                <a:lnTo>
                  <a:pt x="229501" y="107645"/>
                </a:lnTo>
                <a:lnTo>
                  <a:pt x="228650" y="106870"/>
                </a:lnTo>
                <a:lnTo>
                  <a:pt x="227698" y="106387"/>
                </a:lnTo>
                <a:lnTo>
                  <a:pt x="225437" y="106387"/>
                </a:lnTo>
                <a:lnTo>
                  <a:pt x="224497" y="106768"/>
                </a:lnTo>
                <a:lnTo>
                  <a:pt x="68694" y="266001"/>
                </a:lnTo>
                <a:lnTo>
                  <a:pt x="22479" y="218846"/>
                </a:lnTo>
                <a:lnTo>
                  <a:pt x="226568" y="10223"/>
                </a:lnTo>
                <a:lnTo>
                  <a:pt x="430669" y="218846"/>
                </a:lnTo>
                <a:lnTo>
                  <a:pt x="430669" y="206806"/>
                </a:lnTo>
                <a:lnTo>
                  <a:pt x="238277" y="10223"/>
                </a:lnTo>
                <a:lnTo>
                  <a:pt x="227139" y="0"/>
                </a:lnTo>
                <a:lnTo>
                  <a:pt x="226009" y="0"/>
                </a:lnTo>
                <a:lnTo>
                  <a:pt x="223647" y="1257"/>
                </a:lnTo>
                <a:lnTo>
                  <a:pt x="13335" y="216242"/>
                </a:lnTo>
                <a:lnTo>
                  <a:pt x="12763" y="217208"/>
                </a:lnTo>
                <a:lnTo>
                  <a:pt x="12573" y="217690"/>
                </a:lnTo>
                <a:lnTo>
                  <a:pt x="12573" y="219900"/>
                </a:lnTo>
                <a:lnTo>
                  <a:pt x="12738" y="220383"/>
                </a:lnTo>
                <a:lnTo>
                  <a:pt x="12954" y="220967"/>
                </a:lnTo>
                <a:lnTo>
                  <a:pt x="13233" y="221449"/>
                </a:lnTo>
                <a:lnTo>
                  <a:pt x="13703" y="221830"/>
                </a:lnTo>
                <a:lnTo>
                  <a:pt x="66141" y="275361"/>
                </a:lnTo>
                <a:lnTo>
                  <a:pt x="67094" y="275945"/>
                </a:lnTo>
                <a:lnTo>
                  <a:pt x="67564" y="276136"/>
                </a:lnTo>
                <a:lnTo>
                  <a:pt x="68122" y="276225"/>
                </a:lnTo>
                <a:lnTo>
                  <a:pt x="69253" y="276225"/>
                </a:lnTo>
                <a:lnTo>
                  <a:pt x="71615" y="274980"/>
                </a:lnTo>
                <a:lnTo>
                  <a:pt x="80391" y="266001"/>
                </a:lnTo>
                <a:lnTo>
                  <a:pt x="226568" y="116509"/>
                </a:lnTo>
                <a:lnTo>
                  <a:pt x="381622" y="274878"/>
                </a:lnTo>
                <a:lnTo>
                  <a:pt x="382371" y="275742"/>
                </a:lnTo>
                <a:lnTo>
                  <a:pt x="383413" y="276136"/>
                </a:lnTo>
                <a:lnTo>
                  <a:pt x="385673" y="276136"/>
                </a:lnTo>
                <a:lnTo>
                  <a:pt x="386626" y="275742"/>
                </a:lnTo>
                <a:lnTo>
                  <a:pt x="396151" y="266001"/>
                </a:lnTo>
                <a:lnTo>
                  <a:pt x="439813" y="221348"/>
                </a:lnTo>
                <a:lnTo>
                  <a:pt x="440372" y="220383"/>
                </a:lnTo>
                <a:lnTo>
                  <a:pt x="440563" y="219900"/>
                </a:lnTo>
                <a:lnTo>
                  <a:pt x="440563" y="217690"/>
                </a:lnTo>
                <a:close/>
              </a:path>
            </a:pathLst>
          </a:custGeom>
          <a:solidFill>
            <a:srgbClr val="FFFFFF"/>
          </a:solidFill>
        </p:spPr>
        <p:txBody>
          <a:bodyPr wrap="square" lIns="0" tIns="0" rIns="0" bIns="0" rtlCol="0"/>
          <a:lstStyle/>
          <a:p>
            <a:endParaRPr dirty="0"/>
          </a:p>
        </p:txBody>
      </p:sp>
      <p:sp>
        <p:nvSpPr>
          <p:cNvPr id="10" name="object 10"/>
          <p:cNvSpPr txBox="1"/>
          <p:nvPr/>
        </p:nvSpPr>
        <p:spPr>
          <a:xfrm flipH="1">
            <a:off x="1143000" y="2171700"/>
            <a:ext cx="9601200" cy="1830629"/>
          </a:xfrm>
          <a:prstGeom prst="rect">
            <a:avLst/>
          </a:prstGeom>
        </p:spPr>
        <p:txBody>
          <a:bodyPr vert="horz" wrap="square" lIns="0" tIns="106045" rIns="0" bIns="0" rtlCol="0">
            <a:spAutoFit/>
          </a:bodyPr>
          <a:lstStyle/>
          <a:p>
            <a:pPr lvl="0" algn="just"/>
            <a:endParaRPr lang="en-US" sz="2800" dirty="0">
              <a:solidFill>
                <a:schemeClr val="bg1"/>
              </a:solidFill>
              <a:effectLst/>
              <a:latin typeface="Times New Roman" panose="02020603050405020304" pitchFamily="18" charset="0"/>
              <a:ea typeface="Times New Roman" panose="02020603050405020304" pitchFamily="18" charset="0"/>
            </a:endParaRPr>
          </a:p>
          <a:p>
            <a:pPr lvl="0" algn="just"/>
            <a:r>
              <a:rPr lang="en-US" sz="2800" dirty="0">
                <a:solidFill>
                  <a:schemeClr val="bg1"/>
                </a:solidFill>
                <a:effectLst/>
                <a:latin typeface="Times New Roman" panose="02020603050405020304" pitchFamily="18" charset="0"/>
                <a:ea typeface="Times New Roman" panose="02020603050405020304" pitchFamily="18" charset="0"/>
              </a:rPr>
              <a:t>         </a:t>
            </a:r>
            <a:endParaRPr lang="en-US" sz="2800" dirty="0">
              <a:solidFill>
                <a:schemeClr val="bg1"/>
              </a:solidFill>
              <a:effectLst/>
              <a:latin typeface="Times New Roman" panose="02020603050405020304" pitchFamily="18" charset="0"/>
              <a:ea typeface="Times New Roman" panose="02020603050405020304" pitchFamily="18" charset="0"/>
            </a:endParaRPr>
          </a:p>
          <a:p>
            <a:pPr marL="457200" lvl="0" indent="-457200" algn="just">
              <a:buFont typeface="Wingdings" panose="05000000000000000000" pitchFamily="2" charset="2"/>
              <a:buChar char="q"/>
            </a:pPr>
            <a:endParaRPr lang="en-US" sz="2800" dirty="0">
              <a:effectLst/>
              <a:latin typeface="Times New Roman" panose="02020603050405020304" pitchFamily="18" charset="0"/>
              <a:ea typeface="Times New Roman" panose="02020603050405020304" pitchFamily="18" charset="0"/>
            </a:endParaRPr>
          </a:p>
          <a:p>
            <a:pPr lvl="0" algn="just"/>
            <a:endParaRPr lang="en-GB" sz="2800" dirty="0">
              <a:effectLst/>
              <a:latin typeface="Times New Roman" panose="02020603050405020304" pitchFamily="18" charset="0"/>
              <a:ea typeface="Times New Roman" panose="02020603050405020304" pitchFamily="18" charset="0"/>
            </a:endParaRPr>
          </a:p>
        </p:txBody>
      </p:sp>
      <p:graphicFrame>
        <p:nvGraphicFramePr>
          <p:cNvPr id="11" name="Table 10"/>
          <p:cNvGraphicFramePr>
            <a:graphicFrameLocks noGrp="1"/>
          </p:cNvGraphicFramePr>
          <p:nvPr/>
        </p:nvGraphicFramePr>
        <p:xfrm>
          <a:off x="2438400" y="1104900"/>
          <a:ext cx="8305800" cy="822960"/>
        </p:xfrm>
        <a:graphic>
          <a:graphicData uri="http://schemas.openxmlformats.org/drawingml/2006/table">
            <a:tbl>
              <a:tblPr firstRow="1" bandRow="1">
                <a:tableStyleId>{5C22544A-7EE6-4342-B048-85BDC9FD1C3A}</a:tableStyleId>
              </a:tblPr>
              <a:tblGrid>
                <a:gridCol w="8305800"/>
              </a:tblGrid>
              <a:tr h="370840">
                <a:tc>
                  <a:txBody>
                    <a:bodyPr/>
                    <a:lstStyle/>
                    <a:p>
                      <a:r>
                        <a:rPr lang="en-IN" sz="4800" dirty="0">
                          <a:solidFill>
                            <a:schemeClr val="tx1"/>
                          </a:solidFill>
                          <a:latin typeface="Times New Roman" panose="02020603050405020304" pitchFamily="18" charset="0"/>
                          <a:cs typeface="Times New Roman" panose="02020603050405020304" pitchFamily="18" charset="0"/>
                        </a:rPr>
                        <a:t> PROPOSED SYSTEM:</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
        <p:nvSpPr>
          <p:cNvPr id="5" name="TextBox 4"/>
          <p:cNvSpPr txBox="1"/>
          <p:nvPr/>
        </p:nvSpPr>
        <p:spPr>
          <a:xfrm>
            <a:off x="1871975" y="1999137"/>
            <a:ext cx="16188415" cy="107632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Here in </a:t>
            </a:r>
            <a:r>
              <a:rPr lang="en-IN" sz="3200" dirty="0">
                <a:latin typeface="Times New Roman" panose="02020603050405020304" pitchFamily="18" charset="0"/>
                <a:cs typeface="Times New Roman" panose="02020603050405020304" pitchFamily="18" charset="0"/>
                <a:sym typeface="+mn-ea"/>
              </a:rPr>
              <a:t>proposed system we use Logistic Regression, Random Forest algorithm and Decision Tree Algorithm.</a:t>
            </a:r>
            <a:endParaRPr lang="en-IN" sz="3200" dirty="0">
              <a:latin typeface="Times New Roman" panose="02020603050405020304" pitchFamily="18" charset="0"/>
              <a:cs typeface="Times New Roman" panose="02020603050405020304" pitchFamily="18" charset="0"/>
            </a:endParaRPr>
          </a:p>
        </p:txBody>
      </p:sp>
      <p:grpSp>
        <p:nvGrpSpPr>
          <p:cNvPr id="7" name="object 9"/>
          <p:cNvGrpSpPr/>
          <p:nvPr/>
        </p:nvGrpSpPr>
        <p:grpSpPr>
          <a:xfrm>
            <a:off x="17259300" y="9258300"/>
            <a:ext cx="714375" cy="714375"/>
            <a:chOff x="17259300" y="9258300"/>
            <a:chExt cx="714375" cy="714375"/>
          </a:xfrm>
        </p:grpSpPr>
        <p:sp>
          <p:nvSpPr>
            <p:cNvPr id="8"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9"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4" name="TextBox 3"/>
          <p:cNvSpPr txBox="1"/>
          <p:nvPr/>
        </p:nvSpPr>
        <p:spPr>
          <a:xfrm>
            <a:off x="1899243" y="3077813"/>
            <a:ext cx="16074114" cy="2797175"/>
          </a:xfrm>
          <a:prstGeom prst="rect">
            <a:avLst/>
          </a:prstGeom>
          <a:noFill/>
        </p:spPr>
        <p:txBody>
          <a:bodyPr wrap="square">
            <a:spAutoFit/>
          </a:bodyPr>
          <a:lstStyle/>
          <a:p>
            <a:pPr>
              <a:lnSpc>
                <a:spcPct val="110000"/>
              </a:lnSpc>
            </a:pPr>
            <a:r>
              <a:rPr lang="en-IN" sz="3200" dirty="0">
                <a:latin typeface="Times New Roman" panose="02020603050405020304" pitchFamily="18" charset="0"/>
                <a:cs typeface="Times New Roman" panose="02020603050405020304" pitchFamily="18" charset="0"/>
              </a:rPr>
              <a:t>The Logistic Regression is quite good in solving binary classifications due to its predictive</a:t>
            </a:r>
            <a:endParaRPr lang="en-IN" sz="3200" dirty="0">
              <a:latin typeface="Times New Roman" panose="02020603050405020304" pitchFamily="18" charset="0"/>
              <a:cs typeface="Times New Roman" panose="02020603050405020304" pitchFamily="18" charset="0"/>
            </a:endParaRPr>
          </a:p>
          <a:p>
            <a:pPr>
              <a:lnSpc>
                <a:spcPct val="110000"/>
              </a:lnSpc>
            </a:pPr>
            <a:r>
              <a:rPr lang="en-IN" sz="3200" dirty="0">
                <a:latin typeface="Times New Roman" panose="02020603050405020304" pitchFamily="18" charset="0"/>
                <a:cs typeface="Times New Roman" panose="02020603050405020304" pitchFamily="18" charset="0"/>
              </a:rPr>
              <a:t>power in-probability values are taken. The algorithm that used to predict is depends on logical regression, and the </a:t>
            </a:r>
            <a:r>
              <a:rPr lang="en-IN" sz="3200" dirty="0">
                <a:latin typeface="Times New Roman" panose="02020603050405020304" pitchFamily="18" charset="0"/>
                <a:cs typeface="Times New Roman" panose="02020603050405020304" pitchFamily="18" charset="0"/>
                <a:sym typeface="+mn-ea"/>
              </a:rPr>
              <a:t>binary variable that contains the code yes, success etc or no, failure, etc for yes it takes 0 and for no it takes 1, and in other words, the logistic regression model predicts as</a:t>
            </a:r>
            <a:endParaRPr lang="en-IN" sz="3200" dirty="0">
              <a:latin typeface="Times New Roman" panose="02020603050405020304" pitchFamily="18" charset="0"/>
              <a:cs typeface="Times New Roman" panose="02020603050405020304" pitchFamily="18" charset="0"/>
            </a:endParaRPr>
          </a:p>
          <a:p>
            <a:pPr>
              <a:lnSpc>
                <a:spcPct val="110000"/>
              </a:lnSpc>
            </a:pPr>
            <a:r>
              <a:rPr lang="en-IN" sz="3200" dirty="0">
                <a:latin typeface="Times New Roman" panose="02020603050405020304" pitchFamily="18" charset="0"/>
                <a:cs typeface="Times New Roman" panose="02020603050405020304" pitchFamily="18" charset="0"/>
              </a:rPr>
              <a:t> P(y=1) as a function of x.</a:t>
            </a:r>
            <a:endParaRPr lang="en-IN" sz="3200" dirty="0">
              <a:latin typeface="Times New Roman" panose="02020603050405020304" pitchFamily="18" charset="0"/>
              <a:cs typeface="Times New Roman" panose="02020603050405020304" pitchFamily="18" charset="0"/>
            </a:endParaRPr>
          </a:p>
        </p:txBody>
      </p:sp>
      <p:sp>
        <p:nvSpPr>
          <p:cNvPr id="12" name="Action Button: Go Forward or Next 11">
            <a:hlinkClick r:id="" action="ppaction://hlinkshowjump?jump=nextslide" highlightClick="1"/>
          </p:cNvPr>
          <p:cNvSpPr/>
          <p:nvPr/>
        </p:nvSpPr>
        <p:spPr>
          <a:xfrm>
            <a:off x="1332545" y="3314624"/>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ction Button: Go Forward or Next 14">
            <a:hlinkClick r:id="" action="ppaction://hlinkshowjump?jump=nextslide" highlightClick="1"/>
          </p:cNvPr>
          <p:cNvSpPr/>
          <p:nvPr/>
        </p:nvSpPr>
        <p:spPr>
          <a:xfrm>
            <a:off x="1295400" y="6134100"/>
            <a:ext cx="350520" cy="32131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ction Button: Go Forward or Next 15">
            <a:hlinkClick r:id="" action="ppaction://hlinkshowjump?jump=nextslide" highlightClick="1"/>
          </p:cNvPr>
          <p:cNvSpPr/>
          <p:nvPr/>
        </p:nvSpPr>
        <p:spPr>
          <a:xfrm>
            <a:off x="1332545" y="21717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057394" y="7887006"/>
            <a:ext cx="15954105" cy="1612900"/>
          </a:xfrm>
          <a:prstGeom prst="rect">
            <a:avLst/>
          </a:prstGeom>
          <a:noFill/>
        </p:spPr>
        <p:txBody>
          <a:bodyPr wrap="square">
            <a:spAutoFit/>
          </a:bodyPr>
          <a:lstStyle/>
          <a:p>
            <a:pPr marL="44450" marR="38100" indent="-6350" algn="just">
              <a:lnSpc>
                <a:spcPct val="103000"/>
              </a:lnSpc>
              <a:spcAft>
                <a:spcPts val="1140"/>
              </a:spcAft>
            </a:pPr>
            <a:r>
              <a:rPr lang="en-IN" sz="3200" kern="100" dirty="0">
                <a:solidFill>
                  <a:srgbClr val="000000"/>
                </a:solidFill>
                <a:effectLst/>
                <a:latin typeface="Times New Roman" panose="02020603050405020304" pitchFamily="18" charset="0"/>
                <a:ea typeface="Times New Roman" panose="02020603050405020304" pitchFamily="18" charset="0"/>
              </a:rPr>
              <a:t>Random forests are a significant innovation of the bagging in which it </a:t>
            </a:r>
            <a:r>
              <a:rPr lang="en-IN" sz="3200" kern="100" dirty="0">
                <a:solidFill>
                  <a:srgbClr val="000000"/>
                </a:solidFill>
                <a:effectLst/>
                <a:latin typeface="Times New Roman" panose="02020603050405020304" pitchFamily="18" charset="0"/>
                <a:ea typeface="Times New Roman" panose="02020603050405020304" pitchFamily="18" charset="0"/>
                <a:sym typeface="+mn-ea"/>
              </a:rPr>
              <a:t>forms a large group of </a:t>
            </a:r>
            <a:r>
              <a:rPr lang="en-IN" sz="3200" kern="100" dirty="0">
                <a:solidFill>
                  <a:srgbClr val="000000"/>
                </a:solidFill>
                <a:effectLst/>
                <a:latin typeface="Times New Roman" panose="02020603050405020304" pitchFamily="18" charset="0"/>
                <a:ea typeface="Times New Roman" panose="02020603050405020304" pitchFamily="18" charset="0"/>
              </a:rPr>
              <a:t> correlated trees, and after that, take an average for them. Random Forest enhanced on bagging through decreasing correlation between trees with no increase in the variance. </a:t>
            </a:r>
            <a:endParaRPr lang="en-IN" sz="3200" kern="100" dirty="0">
              <a:solidFill>
                <a:srgbClr val="000000"/>
              </a:solidFill>
              <a:effectLst/>
              <a:latin typeface="Times New Roman" panose="02020603050405020304" pitchFamily="18" charset="0"/>
              <a:ea typeface="Times New Roman" panose="02020603050405020304" pitchFamily="18" charset="0"/>
            </a:endParaRPr>
          </a:p>
        </p:txBody>
      </p:sp>
      <p:sp>
        <p:nvSpPr>
          <p:cNvPr id="18" name="Action Button: Go Forward or Next 17">
            <a:hlinkClick r:id="" action="ppaction://hlinkshowjump?jump=nextslide" highlightClick="1"/>
          </p:cNvPr>
          <p:cNvSpPr/>
          <p:nvPr/>
        </p:nvSpPr>
        <p:spPr>
          <a:xfrm>
            <a:off x="1332545" y="7945987"/>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2057400" y="5981700"/>
            <a:ext cx="16064865" cy="1714500"/>
          </a:xfrm>
          <a:prstGeom prst="rect">
            <a:avLst/>
          </a:prstGeom>
          <a:noFill/>
        </p:spPr>
        <p:txBody>
          <a:bodyPr wrap="square" rtlCol="0" anchor="t">
            <a:spAutoFit/>
          </a:bodyPr>
          <a:lstStyle/>
          <a:p>
            <a:pPr>
              <a:lnSpc>
                <a:spcPct val="110000"/>
              </a:lnSpc>
            </a:pPr>
            <a:r>
              <a:rPr lang="en-US" sz="3200">
                <a:latin typeface="Times New Roman" panose="02020603050405020304" pitchFamily="18" charset="0"/>
                <a:cs typeface="Times New Roman" panose="02020603050405020304" pitchFamily="18" charset="0"/>
              </a:rPr>
              <a:t>The Decision Tree algorithm is a commonly used machine learning algorithm that builds a</a:t>
            </a:r>
            <a:r>
              <a:rPr lang="en-IN" alt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sym typeface="+mn-ea"/>
              </a:rPr>
              <a:t>tree-like model to make predictions based on the input</a:t>
            </a:r>
            <a:r>
              <a:rPr lang="en-IN" altLang="en-US" sz="3200">
                <a:latin typeface="Times New Roman" panose="02020603050405020304" pitchFamily="18" charset="0"/>
                <a:cs typeface="Times New Roman" panose="02020603050405020304" pitchFamily="18" charset="0"/>
                <a:sym typeface="+mn-ea"/>
              </a:rPr>
              <a:t> </a:t>
            </a:r>
            <a:r>
              <a:rPr lang="en-US" sz="3200">
                <a:latin typeface="Times New Roman" panose="02020603050405020304" pitchFamily="18" charset="0"/>
                <a:cs typeface="Times New Roman" panose="02020603050405020304" pitchFamily="18" charset="0"/>
                <a:sym typeface="+mn-ea"/>
              </a:rPr>
              <a:t>features. The tree-like model is constructed</a:t>
            </a:r>
            <a:r>
              <a:rPr lang="en-IN" altLang="en-US" sz="3200">
                <a:latin typeface="Times New Roman" panose="02020603050405020304" pitchFamily="18" charset="0"/>
                <a:cs typeface="Times New Roman" panose="02020603050405020304" pitchFamily="18" charset="0"/>
                <a:sym typeface="+mn-ea"/>
              </a:rPr>
              <a:t> </a:t>
            </a:r>
            <a:r>
              <a:rPr lang="en-US" sz="3200">
                <a:latin typeface="Times New Roman" panose="02020603050405020304" pitchFamily="18" charset="0"/>
                <a:cs typeface="Times New Roman" panose="02020603050405020304" pitchFamily="18" charset="0"/>
                <a:sym typeface="+mn-ea"/>
              </a:rPr>
              <a:t>by recursively partitioning the feature space into regions that</a:t>
            </a:r>
            <a:r>
              <a:rPr lang="en-IN" altLang="en-US" sz="3200">
                <a:latin typeface="Times New Roman" panose="02020603050405020304" pitchFamily="18" charset="0"/>
                <a:cs typeface="Times New Roman" panose="02020603050405020304" pitchFamily="18" charset="0"/>
                <a:sym typeface="+mn-ea"/>
              </a:rPr>
              <a:t> </a:t>
            </a:r>
            <a:r>
              <a:rPr lang="en-US" sz="3200">
                <a:latin typeface="Times New Roman" panose="02020603050405020304" pitchFamily="18" charset="0"/>
                <a:cs typeface="Times New Roman" panose="02020603050405020304" pitchFamily="18" charset="0"/>
                <a:sym typeface="+mn-ea"/>
              </a:rPr>
              <a:t>correspond</a:t>
            </a:r>
            <a:r>
              <a:rPr lang="en-IN" altLang="en-US" sz="3200">
                <a:latin typeface="Times New Roman" panose="02020603050405020304" pitchFamily="18" charset="0"/>
                <a:cs typeface="Times New Roman" panose="02020603050405020304" pitchFamily="18" charset="0"/>
                <a:sym typeface="+mn-ea"/>
              </a:rPr>
              <a:t> to </a:t>
            </a:r>
            <a:r>
              <a:rPr lang="en-US" sz="3200">
                <a:latin typeface="Times New Roman" panose="02020603050405020304" pitchFamily="18" charset="0"/>
                <a:cs typeface="Times New Roman" panose="02020603050405020304" pitchFamily="18" charset="0"/>
                <a:sym typeface="+mn-ea"/>
              </a:rPr>
              <a:t>specific classifications.</a:t>
            </a:r>
            <a:r>
              <a:rPr lang="en-US" sz="3200">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981200" y="1927860"/>
            <a:ext cx="15309850" cy="2160905"/>
          </a:xfrm>
        </p:spPr>
        <p:txBody>
          <a:bodyPr>
            <a:normAutofit fontScale="25000" lnSpcReduction="20000"/>
          </a:bodyPr>
          <a:lstStyle/>
          <a:p>
            <a:endParaRPr lang="en-US" sz="2800" dirty="0">
              <a:latin typeface="Times New Roman" panose="02020603050405020304" pitchFamily="18" charset="0"/>
              <a:cs typeface="Times New Roman" panose="02020603050405020304" pitchFamily="18" charset="0"/>
            </a:endParaRPr>
          </a:p>
          <a:p>
            <a:pPr marL="0" indent="0" algn="just">
              <a:buNone/>
            </a:pPr>
            <a:r>
              <a:rPr lang="en-US" sz="12800" b="1" dirty="0">
                <a:effectLst/>
                <a:latin typeface="Times New Roman" panose="02020603050405020304" pitchFamily="18" charset="0"/>
                <a:ea typeface="Times New Roman" panose="02020603050405020304" pitchFamily="18" charset="0"/>
                <a:cs typeface="Times New Roman" panose="02020603050405020304" pitchFamily="18" charset="0"/>
              </a:rPr>
              <a:t>Improved Information Accuracy:</a:t>
            </a:r>
            <a:r>
              <a:rPr lang="en-IN" altLang="en-US" sz="1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altLang="en-US" sz="12800" dirty="0">
                <a:effectLst/>
                <a:latin typeface="Times New Roman" panose="02020603050405020304" pitchFamily="18" charset="0"/>
                <a:ea typeface="Times New Roman" panose="02020603050405020304" pitchFamily="18" charset="0"/>
                <a:cs typeface="Times New Roman" panose="02020603050405020304" pitchFamily="18" charset="0"/>
              </a:rPr>
              <a:t>The mechanism design approach can incentivize social media platforms to prioritize </a:t>
            </a:r>
            <a:r>
              <a:rPr lang="en-US" sz="12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accurate and reliable information over misleading content.</a:t>
            </a:r>
            <a:endParaRPr lang="en-US" sz="1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2800" dirty="0">
              <a:effectLst/>
              <a:latin typeface="Times New Roman" panose="02020603050405020304" pitchFamily="18" charset="0"/>
              <a:ea typeface="Times New Roman" panose="02020603050405020304" pitchFamily="18" charset="0"/>
            </a:endParaRPr>
          </a:p>
          <a:p>
            <a:pPr algn="just">
              <a:buAutoNum type="arabicPeriod"/>
            </a:pPr>
            <a:endParaRPr lang="en-IN" altLang="en-US" sz="1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altLang="en-US" sz="1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nvGraphicFramePr>
        <p:xfrm>
          <a:off x="2438400" y="1104900"/>
          <a:ext cx="12192000" cy="822960"/>
        </p:xfrm>
        <a:graphic>
          <a:graphicData uri="http://schemas.openxmlformats.org/drawingml/2006/table">
            <a:tbl>
              <a:tblPr firstRow="1" bandRow="1">
                <a:tableStyleId>{5C22544A-7EE6-4342-B048-85BDC9FD1C3A}</a:tableStyleId>
              </a:tblPr>
              <a:tblGrid>
                <a:gridCol w="12192000"/>
              </a:tblGrid>
              <a:tr h="370840">
                <a:tc>
                  <a:txBody>
                    <a:bodyPr/>
                    <a:lstStyle/>
                    <a:p>
                      <a:r>
                        <a:rPr lang="en-IN" sz="4800" dirty="0">
                          <a:solidFill>
                            <a:schemeClr val="tx1"/>
                          </a:solidFill>
                          <a:latin typeface="Times New Roman" panose="02020603050405020304" pitchFamily="18" charset="0"/>
                          <a:cs typeface="Times New Roman" panose="02020603050405020304" pitchFamily="18" charset="0"/>
                        </a:rPr>
                        <a:t>ADVANTAGES OF PROPOSED SYSTEM:</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4" name="object 9"/>
          <p:cNvGrpSpPr/>
          <p:nvPr/>
        </p:nvGrpSpPr>
        <p:grpSpPr>
          <a:xfrm>
            <a:off x="17259300" y="9258300"/>
            <a:ext cx="714375" cy="714375"/>
            <a:chOff x="17259300" y="9258300"/>
            <a:chExt cx="714375" cy="714375"/>
          </a:xfrm>
        </p:grpSpPr>
        <p:sp>
          <p:nvSpPr>
            <p:cNvPr id="5"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6"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8" name="TextBox 7"/>
          <p:cNvSpPr txBox="1"/>
          <p:nvPr/>
        </p:nvSpPr>
        <p:spPr>
          <a:xfrm>
            <a:off x="1981200" y="3612515"/>
            <a:ext cx="15310485" cy="1714500"/>
          </a:xfrm>
          <a:prstGeom prst="rect">
            <a:avLst/>
          </a:prstGeom>
          <a:noFill/>
        </p:spPr>
        <p:txBody>
          <a:bodyPr wrap="square">
            <a:spAutoFit/>
          </a:bodyPr>
          <a:lstStyle/>
          <a:p>
            <a:pPr>
              <a:lnSpc>
                <a:spcPct val="110000"/>
              </a:lnSpc>
            </a:pPr>
            <a:r>
              <a:rPr lang="en-IN" sz="3200" b="1" dirty="0">
                <a:latin typeface="Times New Roman" panose="02020603050405020304" pitchFamily="18" charset="0"/>
                <a:cs typeface="Times New Roman" panose="02020603050405020304" pitchFamily="18" charset="0"/>
              </a:rPr>
              <a:t>Efficiency:</a:t>
            </a:r>
            <a:r>
              <a:rPr lang="en-IN" sz="3200" dirty="0">
                <a:latin typeface="Times New Roman" panose="02020603050405020304" pitchFamily="18" charset="0"/>
                <a:cs typeface="Times New Roman" panose="02020603050405020304" pitchFamily="18" charset="0"/>
              </a:rPr>
              <a:t> The proposed system aims to provide an automated, non-invasive method for identifing misleading information in social media which can be more efficient than traditional manual methods.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36969" y="7748269"/>
            <a:ext cx="440690" cy="2178050"/>
          </a:xfrm>
          <a:custGeom>
            <a:avLst/>
            <a:gdLst/>
            <a:ahLst/>
            <a:cxnLst/>
            <a:rect l="l" t="t" r="r" b="b"/>
            <a:pathLst>
              <a:path w="440690" h="2178050">
                <a:moveTo>
                  <a:pt x="427990" y="2119071"/>
                </a:moveTo>
                <a:lnTo>
                  <a:pt x="427837" y="2118588"/>
                </a:lnTo>
                <a:lnTo>
                  <a:pt x="427609" y="2118004"/>
                </a:lnTo>
                <a:lnTo>
                  <a:pt x="427329" y="2117521"/>
                </a:lnTo>
                <a:lnTo>
                  <a:pt x="426859" y="2117140"/>
                </a:lnTo>
                <a:lnTo>
                  <a:pt x="418084" y="2108174"/>
                </a:lnTo>
                <a:lnTo>
                  <a:pt x="418084" y="2120227"/>
                </a:lnTo>
                <a:lnTo>
                  <a:pt x="371881" y="2167382"/>
                </a:lnTo>
                <a:lnTo>
                  <a:pt x="225602" y="2017890"/>
                </a:lnTo>
                <a:lnTo>
                  <a:pt x="216916" y="2009025"/>
                </a:lnTo>
                <a:lnTo>
                  <a:pt x="216077" y="2008251"/>
                </a:lnTo>
                <a:lnTo>
                  <a:pt x="215125" y="2007768"/>
                </a:lnTo>
                <a:lnTo>
                  <a:pt x="212864" y="2007768"/>
                </a:lnTo>
                <a:lnTo>
                  <a:pt x="211924" y="2008149"/>
                </a:lnTo>
                <a:lnTo>
                  <a:pt x="56121" y="2167382"/>
                </a:lnTo>
                <a:lnTo>
                  <a:pt x="9906" y="2120227"/>
                </a:lnTo>
                <a:lnTo>
                  <a:pt x="213995" y="1911604"/>
                </a:lnTo>
                <a:lnTo>
                  <a:pt x="418084" y="2120227"/>
                </a:lnTo>
                <a:lnTo>
                  <a:pt x="418084" y="2108174"/>
                </a:lnTo>
                <a:lnTo>
                  <a:pt x="225704" y="1911604"/>
                </a:lnTo>
                <a:lnTo>
                  <a:pt x="214566" y="1901380"/>
                </a:lnTo>
                <a:lnTo>
                  <a:pt x="213436" y="1901380"/>
                </a:lnTo>
                <a:lnTo>
                  <a:pt x="211074" y="1902637"/>
                </a:lnTo>
                <a:lnTo>
                  <a:pt x="762" y="2117623"/>
                </a:lnTo>
                <a:lnTo>
                  <a:pt x="190" y="2118588"/>
                </a:lnTo>
                <a:lnTo>
                  <a:pt x="0" y="2119071"/>
                </a:lnTo>
                <a:lnTo>
                  <a:pt x="0" y="2121281"/>
                </a:lnTo>
                <a:lnTo>
                  <a:pt x="165" y="2121763"/>
                </a:lnTo>
                <a:lnTo>
                  <a:pt x="381" y="2122347"/>
                </a:lnTo>
                <a:lnTo>
                  <a:pt x="660" y="2122830"/>
                </a:lnTo>
                <a:lnTo>
                  <a:pt x="1130" y="2123211"/>
                </a:lnTo>
                <a:lnTo>
                  <a:pt x="53568" y="2176742"/>
                </a:lnTo>
                <a:lnTo>
                  <a:pt x="54521" y="2177326"/>
                </a:lnTo>
                <a:lnTo>
                  <a:pt x="54991" y="2177516"/>
                </a:lnTo>
                <a:lnTo>
                  <a:pt x="55549" y="2177605"/>
                </a:lnTo>
                <a:lnTo>
                  <a:pt x="56680" y="2177605"/>
                </a:lnTo>
                <a:lnTo>
                  <a:pt x="59042" y="2176361"/>
                </a:lnTo>
                <a:lnTo>
                  <a:pt x="67818" y="2167382"/>
                </a:lnTo>
                <a:lnTo>
                  <a:pt x="213995" y="2017890"/>
                </a:lnTo>
                <a:lnTo>
                  <a:pt x="369049" y="2176259"/>
                </a:lnTo>
                <a:lnTo>
                  <a:pt x="369798" y="2177123"/>
                </a:lnTo>
                <a:lnTo>
                  <a:pt x="370840" y="2177516"/>
                </a:lnTo>
                <a:lnTo>
                  <a:pt x="373100" y="2177516"/>
                </a:lnTo>
                <a:lnTo>
                  <a:pt x="374040" y="2177123"/>
                </a:lnTo>
                <a:lnTo>
                  <a:pt x="383565" y="2167382"/>
                </a:lnTo>
                <a:lnTo>
                  <a:pt x="427240" y="2122728"/>
                </a:lnTo>
                <a:lnTo>
                  <a:pt x="427799" y="2121763"/>
                </a:lnTo>
                <a:lnTo>
                  <a:pt x="427990" y="2121281"/>
                </a:lnTo>
                <a:lnTo>
                  <a:pt x="427990" y="2119071"/>
                </a:lnTo>
                <a:close/>
              </a:path>
              <a:path w="440690" h="2178050">
                <a:moveTo>
                  <a:pt x="427990" y="1575816"/>
                </a:moveTo>
                <a:lnTo>
                  <a:pt x="427837" y="1575333"/>
                </a:lnTo>
                <a:lnTo>
                  <a:pt x="427609" y="1574749"/>
                </a:lnTo>
                <a:lnTo>
                  <a:pt x="427329" y="1574266"/>
                </a:lnTo>
                <a:lnTo>
                  <a:pt x="426859" y="1573885"/>
                </a:lnTo>
                <a:lnTo>
                  <a:pt x="418084" y="1564919"/>
                </a:lnTo>
                <a:lnTo>
                  <a:pt x="418084" y="1576971"/>
                </a:lnTo>
                <a:lnTo>
                  <a:pt x="371881" y="1624139"/>
                </a:lnTo>
                <a:lnTo>
                  <a:pt x="225602" y="1474647"/>
                </a:lnTo>
                <a:lnTo>
                  <a:pt x="216916" y="1465770"/>
                </a:lnTo>
                <a:lnTo>
                  <a:pt x="216077" y="1464995"/>
                </a:lnTo>
                <a:lnTo>
                  <a:pt x="215125" y="1464513"/>
                </a:lnTo>
                <a:lnTo>
                  <a:pt x="212864" y="1464513"/>
                </a:lnTo>
                <a:lnTo>
                  <a:pt x="211924" y="1464894"/>
                </a:lnTo>
                <a:lnTo>
                  <a:pt x="56121" y="1624139"/>
                </a:lnTo>
                <a:lnTo>
                  <a:pt x="9906" y="1576971"/>
                </a:lnTo>
                <a:lnTo>
                  <a:pt x="213995" y="1368361"/>
                </a:lnTo>
                <a:lnTo>
                  <a:pt x="418084" y="1576971"/>
                </a:lnTo>
                <a:lnTo>
                  <a:pt x="418084" y="1564919"/>
                </a:lnTo>
                <a:lnTo>
                  <a:pt x="225704" y="1368361"/>
                </a:lnTo>
                <a:lnTo>
                  <a:pt x="216547" y="1359001"/>
                </a:lnTo>
                <a:lnTo>
                  <a:pt x="215595" y="1358417"/>
                </a:lnTo>
                <a:lnTo>
                  <a:pt x="215125" y="1358226"/>
                </a:lnTo>
                <a:lnTo>
                  <a:pt x="214566" y="1358138"/>
                </a:lnTo>
                <a:lnTo>
                  <a:pt x="213436" y="1358138"/>
                </a:lnTo>
                <a:lnTo>
                  <a:pt x="211074" y="1359382"/>
                </a:lnTo>
                <a:lnTo>
                  <a:pt x="762" y="1574368"/>
                </a:lnTo>
                <a:lnTo>
                  <a:pt x="190" y="1575333"/>
                </a:lnTo>
                <a:lnTo>
                  <a:pt x="0" y="1575816"/>
                </a:lnTo>
                <a:lnTo>
                  <a:pt x="0" y="1578038"/>
                </a:lnTo>
                <a:lnTo>
                  <a:pt x="165" y="1578521"/>
                </a:lnTo>
                <a:lnTo>
                  <a:pt x="381" y="1579092"/>
                </a:lnTo>
                <a:lnTo>
                  <a:pt x="660" y="1579575"/>
                </a:lnTo>
                <a:lnTo>
                  <a:pt x="1130" y="1579956"/>
                </a:lnTo>
                <a:lnTo>
                  <a:pt x="53568" y="1633486"/>
                </a:lnTo>
                <a:lnTo>
                  <a:pt x="54521" y="1634070"/>
                </a:lnTo>
                <a:lnTo>
                  <a:pt x="54991" y="1634261"/>
                </a:lnTo>
                <a:lnTo>
                  <a:pt x="55549" y="1634363"/>
                </a:lnTo>
                <a:lnTo>
                  <a:pt x="56680" y="1634363"/>
                </a:lnTo>
                <a:lnTo>
                  <a:pt x="59042" y="1633105"/>
                </a:lnTo>
                <a:lnTo>
                  <a:pt x="67818" y="1624139"/>
                </a:lnTo>
                <a:lnTo>
                  <a:pt x="213995" y="1474647"/>
                </a:lnTo>
                <a:lnTo>
                  <a:pt x="369049" y="1633004"/>
                </a:lnTo>
                <a:lnTo>
                  <a:pt x="369798" y="1633880"/>
                </a:lnTo>
                <a:lnTo>
                  <a:pt x="370840" y="1634261"/>
                </a:lnTo>
                <a:lnTo>
                  <a:pt x="373100" y="1634261"/>
                </a:lnTo>
                <a:lnTo>
                  <a:pt x="374040" y="1633880"/>
                </a:lnTo>
                <a:lnTo>
                  <a:pt x="383565" y="1624139"/>
                </a:lnTo>
                <a:lnTo>
                  <a:pt x="427240" y="1579473"/>
                </a:lnTo>
                <a:lnTo>
                  <a:pt x="427799" y="1578521"/>
                </a:lnTo>
                <a:lnTo>
                  <a:pt x="427990" y="1578038"/>
                </a:lnTo>
                <a:lnTo>
                  <a:pt x="427990" y="1575816"/>
                </a:lnTo>
                <a:close/>
              </a:path>
              <a:path w="440690" h="2178050">
                <a:moveTo>
                  <a:pt x="427990" y="1304188"/>
                </a:moveTo>
                <a:lnTo>
                  <a:pt x="427837" y="1303705"/>
                </a:lnTo>
                <a:lnTo>
                  <a:pt x="427609" y="1303121"/>
                </a:lnTo>
                <a:lnTo>
                  <a:pt x="427329" y="1302639"/>
                </a:lnTo>
                <a:lnTo>
                  <a:pt x="426859" y="1302258"/>
                </a:lnTo>
                <a:lnTo>
                  <a:pt x="418084" y="1293291"/>
                </a:lnTo>
                <a:lnTo>
                  <a:pt x="418084" y="1305344"/>
                </a:lnTo>
                <a:lnTo>
                  <a:pt x="371881" y="1352511"/>
                </a:lnTo>
                <a:lnTo>
                  <a:pt x="225602" y="1203007"/>
                </a:lnTo>
                <a:lnTo>
                  <a:pt x="216916" y="1194142"/>
                </a:lnTo>
                <a:lnTo>
                  <a:pt x="216077" y="1193368"/>
                </a:lnTo>
                <a:lnTo>
                  <a:pt x="215125" y="1192885"/>
                </a:lnTo>
                <a:lnTo>
                  <a:pt x="212864" y="1192885"/>
                </a:lnTo>
                <a:lnTo>
                  <a:pt x="211924" y="1193266"/>
                </a:lnTo>
                <a:lnTo>
                  <a:pt x="56121" y="1352511"/>
                </a:lnTo>
                <a:lnTo>
                  <a:pt x="9906" y="1305344"/>
                </a:lnTo>
                <a:lnTo>
                  <a:pt x="213995" y="1096721"/>
                </a:lnTo>
                <a:lnTo>
                  <a:pt x="418084" y="1305344"/>
                </a:lnTo>
                <a:lnTo>
                  <a:pt x="418084" y="1293291"/>
                </a:lnTo>
                <a:lnTo>
                  <a:pt x="225704" y="1096721"/>
                </a:lnTo>
                <a:lnTo>
                  <a:pt x="214566" y="1086510"/>
                </a:lnTo>
                <a:lnTo>
                  <a:pt x="213436" y="1086510"/>
                </a:lnTo>
                <a:lnTo>
                  <a:pt x="211074" y="1087755"/>
                </a:lnTo>
                <a:lnTo>
                  <a:pt x="762" y="1302740"/>
                </a:lnTo>
                <a:lnTo>
                  <a:pt x="190" y="1303705"/>
                </a:lnTo>
                <a:lnTo>
                  <a:pt x="0" y="1304188"/>
                </a:lnTo>
                <a:lnTo>
                  <a:pt x="0" y="1306398"/>
                </a:lnTo>
                <a:lnTo>
                  <a:pt x="165" y="1306880"/>
                </a:lnTo>
                <a:lnTo>
                  <a:pt x="381" y="1307465"/>
                </a:lnTo>
                <a:lnTo>
                  <a:pt x="660" y="1307947"/>
                </a:lnTo>
                <a:lnTo>
                  <a:pt x="1130" y="1308328"/>
                </a:lnTo>
                <a:lnTo>
                  <a:pt x="53568" y="1361859"/>
                </a:lnTo>
                <a:lnTo>
                  <a:pt x="54521" y="1362443"/>
                </a:lnTo>
                <a:lnTo>
                  <a:pt x="54991" y="1362633"/>
                </a:lnTo>
                <a:lnTo>
                  <a:pt x="55549" y="1362735"/>
                </a:lnTo>
                <a:lnTo>
                  <a:pt x="56680" y="1362735"/>
                </a:lnTo>
                <a:lnTo>
                  <a:pt x="59042" y="1361478"/>
                </a:lnTo>
                <a:lnTo>
                  <a:pt x="67818" y="1352511"/>
                </a:lnTo>
                <a:lnTo>
                  <a:pt x="213995" y="1203007"/>
                </a:lnTo>
                <a:lnTo>
                  <a:pt x="369049" y="1361376"/>
                </a:lnTo>
                <a:lnTo>
                  <a:pt x="369798" y="1362252"/>
                </a:lnTo>
                <a:lnTo>
                  <a:pt x="370840" y="1362633"/>
                </a:lnTo>
                <a:lnTo>
                  <a:pt x="373100" y="1362633"/>
                </a:lnTo>
                <a:lnTo>
                  <a:pt x="374040" y="1362252"/>
                </a:lnTo>
                <a:lnTo>
                  <a:pt x="383565" y="1352511"/>
                </a:lnTo>
                <a:lnTo>
                  <a:pt x="427240" y="1307846"/>
                </a:lnTo>
                <a:lnTo>
                  <a:pt x="427799" y="1306880"/>
                </a:lnTo>
                <a:lnTo>
                  <a:pt x="427990" y="1306398"/>
                </a:lnTo>
                <a:lnTo>
                  <a:pt x="427990" y="1304188"/>
                </a:lnTo>
                <a:close/>
              </a:path>
              <a:path w="440690" h="2178050">
                <a:moveTo>
                  <a:pt x="440563" y="1847443"/>
                </a:moveTo>
                <a:lnTo>
                  <a:pt x="440410" y="1846961"/>
                </a:lnTo>
                <a:lnTo>
                  <a:pt x="440194" y="1846376"/>
                </a:lnTo>
                <a:lnTo>
                  <a:pt x="439902" y="1845894"/>
                </a:lnTo>
                <a:lnTo>
                  <a:pt x="439432" y="1845513"/>
                </a:lnTo>
                <a:lnTo>
                  <a:pt x="430669" y="1836559"/>
                </a:lnTo>
                <a:lnTo>
                  <a:pt x="430669" y="1848599"/>
                </a:lnTo>
                <a:lnTo>
                  <a:pt x="384454" y="1895754"/>
                </a:lnTo>
                <a:lnTo>
                  <a:pt x="238175" y="1746262"/>
                </a:lnTo>
                <a:lnTo>
                  <a:pt x="229501" y="1737385"/>
                </a:lnTo>
                <a:lnTo>
                  <a:pt x="228650" y="1736623"/>
                </a:lnTo>
                <a:lnTo>
                  <a:pt x="227698" y="1736140"/>
                </a:lnTo>
                <a:lnTo>
                  <a:pt x="225437" y="1736140"/>
                </a:lnTo>
                <a:lnTo>
                  <a:pt x="224497" y="1736521"/>
                </a:lnTo>
                <a:lnTo>
                  <a:pt x="68694" y="1895754"/>
                </a:lnTo>
                <a:lnTo>
                  <a:pt x="22479" y="1848599"/>
                </a:lnTo>
                <a:lnTo>
                  <a:pt x="226568" y="1639976"/>
                </a:lnTo>
                <a:lnTo>
                  <a:pt x="430669" y="1848599"/>
                </a:lnTo>
                <a:lnTo>
                  <a:pt x="430669" y="1836559"/>
                </a:lnTo>
                <a:lnTo>
                  <a:pt x="238277" y="1639976"/>
                </a:lnTo>
                <a:lnTo>
                  <a:pt x="227139" y="1629752"/>
                </a:lnTo>
                <a:lnTo>
                  <a:pt x="226009" y="1629752"/>
                </a:lnTo>
                <a:lnTo>
                  <a:pt x="223647" y="1631010"/>
                </a:lnTo>
                <a:lnTo>
                  <a:pt x="13335" y="1845995"/>
                </a:lnTo>
                <a:lnTo>
                  <a:pt x="12763" y="1846961"/>
                </a:lnTo>
                <a:lnTo>
                  <a:pt x="12573" y="1847443"/>
                </a:lnTo>
                <a:lnTo>
                  <a:pt x="12573" y="1849653"/>
                </a:lnTo>
                <a:lnTo>
                  <a:pt x="12738" y="1850136"/>
                </a:lnTo>
                <a:lnTo>
                  <a:pt x="12954" y="1850720"/>
                </a:lnTo>
                <a:lnTo>
                  <a:pt x="13233" y="1851202"/>
                </a:lnTo>
                <a:lnTo>
                  <a:pt x="13703" y="1851583"/>
                </a:lnTo>
                <a:lnTo>
                  <a:pt x="66141" y="1905114"/>
                </a:lnTo>
                <a:lnTo>
                  <a:pt x="67094" y="1905685"/>
                </a:lnTo>
                <a:lnTo>
                  <a:pt x="67564" y="1905889"/>
                </a:lnTo>
                <a:lnTo>
                  <a:pt x="68122" y="1905977"/>
                </a:lnTo>
                <a:lnTo>
                  <a:pt x="69253" y="1905977"/>
                </a:lnTo>
                <a:lnTo>
                  <a:pt x="71615" y="1904733"/>
                </a:lnTo>
                <a:lnTo>
                  <a:pt x="80391" y="1895754"/>
                </a:lnTo>
                <a:lnTo>
                  <a:pt x="226568" y="1746262"/>
                </a:lnTo>
                <a:lnTo>
                  <a:pt x="381622" y="1904631"/>
                </a:lnTo>
                <a:lnTo>
                  <a:pt x="382371" y="1905495"/>
                </a:lnTo>
                <a:lnTo>
                  <a:pt x="383413" y="1905889"/>
                </a:lnTo>
                <a:lnTo>
                  <a:pt x="385673" y="1905889"/>
                </a:lnTo>
                <a:lnTo>
                  <a:pt x="386626" y="1905495"/>
                </a:lnTo>
                <a:lnTo>
                  <a:pt x="396151" y="1895754"/>
                </a:lnTo>
                <a:lnTo>
                  <a:pt x="439813" y="1851101"/>
                </a:lnTo>
                <a:lnTo>
                  <a:pt x="440372" y="1850136"/>
                </a:lnTo>
                <a:lnTo>
                  <a:pt x="440563" y="1849653"/>
                </a:lnTo>
                <a:lnTo>
                  <a:pt x="440563" y="1847443"/>
                </a:lnTo>
                <a:close/>
              </a:path>
              <a:path w="440690" h="2178050">
                <a:moveTo>
                  <a:pt x="440563" y="1032560"/>
                </a:moveTo>
                <a:lnTo>
                  <a:pt x="440410" y="1032078"/>
                </a:lnTo>
                <a:lnTo>
                  <a:pt x="440194" y="1031506"/>
                </a:lnTo>
                <a:lnTo>
                  <a:pt x="439902" y="1031024"/>
                </a:lnTo>
                <a:lnTo>
                  <a:pt x="439432" y="1030630"/>
                </a:lnTo>
                <a:lnTo>
                  <a:pt x="430669" y="1021689"/>
                </a:lnTo>
                <a:lnTo>
                  <a:pt x="430669" y="1033716"/>
                </a:lnTo>
                <a:lnTo>
                  <a:pt x="384454" y="1080884"/>
                </a:lnTo>
                <a:lnTo>
                  <a:pt x="238175" y="931392"/>
                </a:lnTo>
                <a:lnTo>
                  <a:pt x="229501" y="922515"/>
                </a:lnTo>
                <a:lnTo>
                  <a:pt x="228650" y="921740"/>
                </a:lnTo>
                <a:lnTo>
                  <a:pt x="227698" y="921258"/>
                </a:lnTo>
                <a:lnTo>
                  <a:pt x="225437" y="921258"/>
                </a:lnTo>
                <a:lnTo>
                  <a:pt x="224497" y="921651"/>
                </a:lnTo>
                <a:lnTo>
                  <a:pt x="68694" y="1080884"/>
                </a:lnTo>
                <a:lnTo>
                  <a:pt x="22479" y="1033716"/>
                </a:lnTo>
                <a:lnTo>
                  <a:pt x="226568" y="825106"/>
                </a:lnTo>
                <a:lnTo>
                  <a:pt x="430669" y="1033716"/>
                </a:lnTo>
                <a:lnTo>
                  <a:pt x="430669" y="1021689"/>
                </a:lnTo>
                <a:lnTo>
                  <a:pt x="238277" y="825106"/>
                </a:lnTo>
                <a:lnTo>
                  <a:pt x="229120" y="815746"/>
                </a:lnTo>
                <a:lnTo>
                  <a:pt x="228180" y="815174"/>
                </a:lnTo>
                <a:lnTo>
                  <a:pt x="227698" y="814971"/>
                </a:lnTo>
                <a:lnTo>
                  <a:pt x="227139" y="814882"/>
                </a:lnTo>
                <a:lnTo>
                  <a:pt x="226009" y="814882"/>
                </a:lnTo>
                <a:lnTo>
                  <a:pt x="223647" y="816140"/>
                </a:lnTo>
                <a:lnTo>
                  <a:pt x="13335" y="1031113"/>
                </a:lnTo>
                <a:lnTo>
                  <a:pt x="12763" y="1032078"/>
                </a:lnTo>
                <a:lnTo>
                  <a:pt x="12573" y="1032560"/>
                </a:lnTo>
                <a:lnTo>
                  <a:pt x="12573" y="1034783"/>
                </a:lnTo>
                <a:lnTo>
                  <a:pt x="12738" y="1035265"/>
                </a:lnTo>
                <a:lnTo>
                  <a:pt x="12954" y="1035837"/>
                </a:lnTo>
                <a:lnTo>
                  <a:pt x="13233" y="1036320"/>
                </a:lnTo>
                <a:lnTo>
                  <a:pt x="13703" y="1036713"/>
                </a:lnTo>
                <a:lnTo>
                  <a:pt x="66141" y="1090231"/>
                </a:lnTo>
                <a:lnTo>
                  <a:pt x="67094" y="1090815"/>
                </a:lnTo>
                <a:lnTo>
                  <a:pt x="67564" y="1091006"/>
                </a:lnTo>
                <a:lnTo>
                  <a:pt x="68122" y="1091107"/>
                </a:lnTo>
                <a:lnTo>
                  <a:pt x="69253" y="1091107"/>
                </a:lnTo>
                <a:lnTo>
                  <a:pt x="71615" y="1089850"/>
                </a:lnTo>
                <a:lnTo>
                  <a:pt x="80391" y="1080884"/>
                </a:lnTo>
                <a:lnTo>
                  <a:pt x="226568" y="931392"/>
                </a:lnTo>
                <a:lnTo>
                  <a:pt x="381622" y="1089761"/>
                </a:lnTo>
                <a:lnTo>
                  <a:pt x="382371" y="1090625"/>
                </a:lnTo>
                <a:lnTo>
                  <a:pt x="383413" y="1091006"/>
                </a:lnTo>
                <a:lnTo>
                  <a:pt x="385673" y="1091006"/>
                </a:lnTo>
                <a:lnTo>
                  <a:pt x="386626" y="1090625"/>
                </a:lnTo>
                <a:lnTo>
                  <a:pt x="396151" y="1080884"/>
                </a:lnTo>
                <a:lnTo>
                  <a:pt x="439813" y="1036231"/>
                </a:lnTo>
                <a:lnTo>
                  <a:pt x="440372" y="1035265"/>
                </a:lnTo>
                <a:lnTo>
                  <a:pt x="440563" y="1034783"/>
                </a:lnTo>
                <a:lnTo>
                  <a:pt x="440563" y="1032560"/>
                </a:lnTo>
                <a:close/>
              </a:path>
              <a:path w="440690" h="2178050">
                <a:moveTo>
                  <a:pt x="440563" y="760933"/>
                </a:moveTo>
                <a:lnTo>
                  <a:pt x="440410" y="760450"/>
                </a:lnTo>
                <a:lnTo>
                  <a:pt x="440194" y="759879"/>
                </a:lnTo>
                <a:lnTo>
                  <a:pt x="439902" y="759396"/>
                </a:lnTo>
                <a:lnTo>
                  <a:pt x="439432" y="759015"/>
                </a:lnTo>
                <a:lnTo>
                  <a:pt x="430669" y="750062"/>
                </a:lnTo>
                <a:lnTo>
                  <a:pt x="430669" y="762101"/>
                </a:lnTo>
                <a:lnTo>
                  <a:pt x="384454" y="809256"/>
                </a:lnTo>
                <a:lnTo>
                  <a:pt x="238175" y="659765"/>
                </a:lnTo>
                <a:lnTo>
                  <a:pt x="229501" y="650887"/>
                </a:lnTo>
                <a:lnTo>
                  <a:pt x="228650" y="650125"/>
                </a:lnTo>
                <a:lnTo>
                  <a:pt x="227698" y="649643"/>
                </a:lnTo>
                <a:lnTo>
                  <a:pt x="225437" y="649643"/>
                </a:lnTo>
                <a:lnTo>
                  <a:pt x="224497" y="650024"/>
                </a:lnTo>
                <a:lnTo>
                  <a:pt x="68694" y="809256"/>
                </a:lnTo>
                <a:lnTo>
                  <a:pt x="22479" y="762101"/>
                </a:lnTo>
                <a:lnTo>
                  <a:pt x="226568" y="553478"/>
                </a:lnTo>
                <a:lnTo>
                  <a:pt x="430669" y="762101"/>
                </a:lnTo>
                <a:lnTo>
                  <a:pt x="430669" y="750062"/>
                </a:lnTo>
                <a:lnTo>
                  <a:pt x="238277" y="553478"/>
                </a:lnTo>
                <a:lnTo>
                  <a:pt x="227139" y="543255"/>
                </a:lnTo>
                <a:lnTo>
                  <a:pt x="226009" y="543255"/>
                </a:lnTo>
                <a:lnTo>
                  <a:pt x="223647" y="544512"/>
                </a:lnTo>
                <a:lnTo>
                  <a:pt x="13335" y="759498"/>
                </a:lnTo>
                <a:lnTo>
                  <a:pt x="12763" y="760450"/>
                </a:lnTo>
                <a:lnTo>
                  <a:pt x="12573" y="760933"/>
                </a:lnTo>
                <a:lnTo>
                  <a:pt x="12573" y="763155"/>
                </a:lnTo>
                <a:lnTo>
                  <a:pt x="12738" y="763638"/>
                </a:lnTo>
                <a:lnTo>
                  <a:pt x="12954" y="764222"/>
                </a:lnTo>
                <a:lnTo>
                  <a:pt x="13233" y="764705"/>
                </a:lnTo>
                <a:lnTo>
                  <a:pt x="13703" y="765086"/>
                </a:lnTo>
                <a:lnTo>
                  <a:pt x="66141" y="818616"/>
                </a:lnTo>
                <a:lnTo>
                  <a:pt x="67094" y="819188"/>
                </a:lnTo>
                <a:lnTo>
                  <a:pt x="67564" y="819391"/>
                </a:lnTo>
                <a:lnTo>
                  <a:pt x="68122" y="819480"/>
                </a:lnTo>
                <a:lnTo>
                  <a:pt x="69253" y="819480"/>
                </a:lnTo>
                <a:lnTo>
                  <a:pt x="71615" y="818222"/>
                </a:lnTo>
                <a:lnTo>
                  <a:pt x="80391" y="809256"/>
                </a:lnTo>
                <a:lnTo>
                  <a:pt x="226568" y="659765"/>
                </a:lnTo>
                <a:lnTo>
                  <a:pt x="381622" y="818134"/>
                </a:lnTo>
                <a:lnTo>
                  <a:pt x="382371" y="818997"/>
                </a:lnTo>
                <a:lnTo>
                  <a:pt x="383413" y="819391"/>
                </a:lnTo>
                <a:lnTo>
                  <a:pt x="385673" y="819391"/>
                </a:lnTo>
                <a:lnTo>
                  <a:pt x="386626" y="818997"/>
                </a:lnTo>
                <a:lnTo>
                  <a:pt x="396151" y="809256"/>
                </a:lnTo>
                <a:lnTo>
                  <a:pt x="439813" y="764603"/>
                </a:lnTo>
                <a:lnTo>
                  <a:pt x="440372" y="763638"/>
                </a:lnTo>
                <a:lnTo>
                  <a:pt x="440563" y="763155"/>
                </a:lnTo>
                <a:lnTo>
                  <a:pt x="440563" y="760933"/>
                </a:lnTo>
                <a:close/>
              </a:path>
              <a:path w="440690" h="2178050">
                <a:moveTo>
                  <a:pt x="440563" y="489318"/>
                </a:moveTo>
                <a:lnTo>
                  <a:pt x="440410" y="488835"/>
                </a:lnTo>
                <a:lnTo>
                  <a:pt x="440194" y="488251"/>
                </a:lnTo>
                <a:lnTo>
                  <a:pt x="439902" y="487768"/>
                </a:lnTo>
                <a:lnTo>
                  <a:pt x="439432" y="487387"/>
                </a:lnTo>
                <a:lnTo>
                  <a:pt x="430669" y="478434"/>
                </a:lnTo>
                <a:lnTo>
                  <a:pt x="430669" y="490474"/>
                </a:lnTo>
                <a:lnTo>
                  <a:pt x="384454" y="537629"/>
                </a:lnTo>
                <a:lnTo>
                  <a:pt x="238175" y="388137"/>
                </a:lnTo>
                <a:lnTo>
                  <a:pt x="229501" y="379272"/>
                </a:lnTo>
                <a:lnTo>
                  <a:pt x="228650" y="378498"/>
                </a:lnTo>
                <a:lnTo>
                  <a:pt x="227698" y="378015"/>
                </a:lnTo>
                <a:lnTo>
                  <a:pt x="225437" y="378015"/>
                </a:lnTo>
                <a:lnTo>
                  <a:pt x="224497" y="378396"/>
                </a:lnTo>
                <a:lnTo>
                  <a:pt x="68694" y="537629"/>
                </a:lnTo>
                <a:lnTo>
                  <a:pt x="22479" y="490474"/>
                </a:lnTo>
                <a:lnTo>
                  <a:pt x="226568" y="281851"/>
                </a:lnTo>
                <a:lnTo>
                  <a:pt x="430669" y="490474"/>
                </a:lnTo>
                <a:lnTo>
                  <a:pt x="430669" y="478434"/>
                </a:lnTo>
                <a:lnTo>
                  <a:pt x="238277" y="281851"/>
                </a:lnTo>
                <a:lnTo>
                  <a:pt x="227139" y="271627"/>
                </a:lnTo>
                <a:lnTo>
                  <a:pt x="226009" y="271627"/>
                </a:lnTo>
                <a:lnTo>
                  <a:pt x="223647" y="272884"/>
                </a:lnTo>
                <a:lnTo>
                  <a:pt x="13335" y="487870"/>
                </a:lnTo>
                <a:lnTo>
                  <a:pt x="12763" y="488835"/>
                </a:lnTo>
                <a:lnTo>
                  <a:pt x="12573" y="489318"/>
                </a:lnTo>
                <a:lnTo>
                  <a:pt x="12573" y="491528"/>
                </a:lnTo>
                <a:lnTo>
                  <a:pt x="12738" y="492010"/>
                </a:lnTo>
                <a:lnTo>
                  <a:pt x="12954" y="492594"/>
                </a:lnTo>
                <a:lnTo>
                  <a:pt x="13233" y="493077"/>
                </a:lnTo>
                <a:lnTo>
                  <a:pt x="13703" y="493458"/>
                </a:lnTo>
                <a:lnTo>
                  <a:pt x="66141" y="546989"/>
                </a:lnTo>
                <a:lnTo>
                  <a:pt x="67094" y="547573"/>
                </a:lnTo>
                <a:lnTo>
                  <a:pt x="67564" y="547763"/>
                </a:lnTo>
                <a:lnTo>
                  <a:pt x="68122" y="547852"/>
                </a:lnTo>
                <a:lnTo>
                  <a:pt x="69253" y="547852"/>
                </a:lnTo>
                <a:lnTo>
                  <a:pt x="71615" y="546608"/>
                </a:lnTo>
                <a:lnTo>
                  <a:pt x="80391" y="537629"/>
                </a:lnTo>
                <a:lnTo>
                  <a:pt x="226568" y="388137"/>
                </a:lnTo>
                <a:lnTo>
                  <a:pt x="381622" y="546506"/>
                </a:lnTo>
                <a:lnTo>
                  <a:pt x="382371" y="547370"/>
                </a:lnTo>
                <a:lnTo>
                  <a:pt x="383413" y="547763"/>
                </a:lnTo>
                <a:lnTo>
                  <a:pt x="385673" y="547763"/>
                </a:lnTo>
                <a:lnTo>
                  <a:pt x="386626" y="547370"/>
                </a:lnTo>
                <a:lnTo>
                  <a:pt x="396151" y="537629"/>
                </a:lnTo>
                <a:lnTo>
                  <a:pt x="439813" y="492975"/>
                </a:lnTo>
                <a:lnTo>
                  <a:pt x="440372" y="492010"/>
                </a:lnTo>
                <a:lnTo>
                  <a:pt x="440563" y="491528"/>
                </a:lnTo>
                <a:lnTo>
                  <a:pt x="440563" y="489318"/>
                </a:lnTo>
                <a:close/>
              </a:path>
              <a:path w="440690" h="2178050">
                <a:moveTo>
                  <a:pt x="440563" y="217690"/>
                </a:moveTo>
                <a:lnTo>
                  <a:pt x="440410" y="217208"/>
                </a:lnTo>
                <a:lnTo>
                  <a:pt x="440194" y="216623"/>
                </a:lnTo>
                <a:lnTo>
                  <a:pt x="439902" y="216141"/>
                </a:lnTo>
                <a:lnTo>
                  <a:pt x="439432" y="215760"/>
                </a:lnTo>
                <a:lnTo>
                  <a:pt x="430669" y="206806"/>
                </a:lnTo>
                <a:lnTo>
                  <a:pt x="430669" y="218846"/>
                </a:lnTo>
                <a:lnTo>
                  <a:pt x="384454" y="266001"/>
                </a:lnTo>
                <a:lnTo>
                  <a:pt x="238175" y="116509"/>
                </a:lnTo>
                <a:lnTo>
                  <a:pt x="229501" y="107645"/>
                </a:lnTo>
                <a:lnTo>
                  <a:pt x="228650" y="106870"/>
                </a:lnTo>
                <a:lnTo>
                  <a:pt x="227698" y="106387"/>
                </a:lnTo>
                <a:lnTo>
                  <a:pt x="225437" y="106387"/>
                </a:lnTo>
                <a:lnTo>
                  <a:pt x="224497" y="106768"/>
                </a:lnTo>
                <a:lnTo>
                  <a:pt x="68694" y="266001"/>
                </a:lnTo>
                <a:lnTo>
                  <a:pt x="22479" y="218846"/>
                </a:lnTo>
                <a:lnTo>
                  <a:pt x="226568" y="10223"/>
                </a:lnTo>
                <a:lnTo>
                  <a:pt x="430669" y="218846"/>
                </a:lnTo>
                <a:lnTo>
                  <a:pt x="430669" y="206806"/>
                </a:lnTo>
                <a:lnTo>
                  <a:pt x="238277" y="10223"/>
                </a:lnTo>
                <a:lnTo>
                  <a:pt x="227139" y="0"/>
                </a:lnTo>
                <a:lnTo>
                  <a:pt x="226009" y="0"/>
                </a:lnTo>
                <a:lnTo>
                  <a:pt x="223647" y="1257"/>
                </a:lnTo>
                <a:lnTo>
                  <a:pt x="13335" y="216242"/>
                </a:lnTo>
                <a:lnTo>
                  <a:pt x="12763" y="217208"/>
                </a:lnTo>
                <a:lnTo>
                  <a:pt x="12573" y="217690"/>
                </a:lnTo>
                <a:lnTo>
                  <a:pt x="12573" y="219900"/>
                </a:lnTo>
                <a:lnTo>
                  <a:pt x="12738" y="220383"/>
                </a:lnTo>
                <a:lnTo>
                  <a:pt x="12954" y="220967"/>
                </a:lnTo>
                <a:lnTo>
                  <a:pt x="13233" y="221449"/>
                </a:lnTo>
                <a:lnTo>
                  <a:pt x="13703" y="221830"/>
                </a:lnTo>
                <a:lnTo>
                  <a:pt x="66141" y="275361"/>
                </a:lnTo>
                <a:lnTo>
                  <a:pt x="67094" y="275945"/>
                </a:lnTo>
                <a:lnTo>
                  <a:pt x="67564" y="276136"/>
                </a:lnTo>
                <a:lnTo>
                  <a:pt x="68122" y="276225"/>
                </a:lnTo>
                <a:lnTo>
                  <a:pt x="69253" y="276225"/>
                </a:lnTo>
                <a:lnTo>
                  <a:pt x="71615" y="274980"/>
                </a:lnTo>
                <a:lnTo>
                  <a:pt x="80391" y="266001"/>
                </a:lnTo>
                <a:lnTo>
                  <a:pt x="226568" y="116509"/>
                </a:lnTo>
                <a:lnTo>
                  <a:pt x="381622" y="274878"/>
                </a:lnTo>
                <a:lnTo>
                  <a:pt x="382371" y="275742"/>
                </a:lnTo>
                <a:lnTo>
                  <a:pt x="383413" y="276136"/>
                </a:lnTo>
                <a:lnTo>
                  <a:pt x="385673" y="276136"/>
                </a:lnTo>
                <a:lnTo>
                  <a:pt x="386626" y="275742"/>
                </a:lnTo>
                <a:lnTo>
                  <a:pt x="396151" y="266001"/>
                </a:lnTo>
                <a:lnTo>
                  <a:pt x="439813" y="221348"/>
                </a:lnTo>
                <a:lnTo>
                  <a:pt x="440372" y="220383"/>
                </a:lnTo>
                <a:lnTo>
                  <a:pt x="440563" y="219900"/>
                </a:lnTo>
                <a:lnTo>
                  <a:pt x="440563" y="217690"/>
                </a:lnTo>
                <a:close/>
              </a:path>
            </a:pathLst>
          </a:custGeom>
          <a:solidFill>
            <a:srgbClr val="FFFFFF"/>
          </a:solidFill>
        </p:spPr>
        <p:txBody>
          <a:bodyPr wrap="square" lIns="0" tIns="0" rIns="0" bIns="0" rtlCol="0"/>
          <a:lstStyle/>
          <a:p>
            <a:endParaRPr dirty="0"/>
          </a:p>
        </p:txBody>
      </p:sp>
      <p:sp>
        <p:nvSpPr>
          <p:cNvPr id="10" name="object 10"/>
          <p:cNvSpPr txBox="1"/>
          <p:nvPr/>
        </p:nvSpPr>
        <p:spPr>
          <a:xfrm flipH="1">
            <a:off x="1143000" y="2171700"/>
            <a:ext cx="9601200" cy="1830629"/>
          </a:xfrm>
          <a:prstGeom prst="rect">
            <a:avLst/>
          </a:prstGeom>
        </p:spPr>
        <p:txBody>
          <a:bodyPr vert="horz" wrap="square" lIns="0" tIns="106045" rIns="0" bIns="0" rtlCol="0">
            <a:spAutoFit/>
          </a:bodyPr>
          <a:lstStyle/>
          <a:p>
            <a:pPr lvl="0" algn="just"/>
            <a:endParaRPr lang="en-US" sz="2800" dirty="0">
              <a:solidFill>
                <a:schemeClr val="bg1"/>
              </a:solidFill>
              <a:effectLst/>
              <a:latin typeface="Times New Roman" panose="02020603050405020304" pitchFamily="18" charset="0"/>
              <a:ea typeface="Times New Roman" panose="02020603050405020304" pitchFamily="18" charset="0"/>
            </a:endParaRPr>
          </a:p>
          <a:p>
            <a:pPr lvl="0" algn="just"/>
            <a:r>
              <a:rPr lang="en-US" sz="2800" dirty="0">
                <a:solidFill>
                  <a:schemeClr val="bg1"/>
                </a:solidFill>
                <a:effectLst/>
                <a:latin typeface="Times New Roman" panose="02020603050405020304" pitchFamily="18" charset="0"/>
                <a:ea typeface="Times New Roman" panose="02020603050405020304" pitchFamily="18" charset="0"/>
              </a:rPr>
              <a:t>         </a:t>
            </a:r>
            <a:endParaRPr lang="en-US" sz="2800" dirty="0">
              <a:solidFill>
                <a:schemeClr val="bg1"/>
              </a:solidFill>
              <a:effectLst/>
              <a:latin typeface="Times New Roman" panose="02020603050405020304" pitchFamily="18" charset="0"/>
              <a:ea typeface="Times New Roman" panose="02020603050405020304" pitchFamily="18" charset="0"/>
            </a:endParaRPr>
          </a:p>
          <a:p>
            <a:pPr marL="457200" lvl="0" indent="-457200" algn="just">
              <a:buFont typeface="Wingdings" panose="05000000000000000000" pitchFamily="2" charset="2"/>
              <a:buChar char="q"/>
            </a:pPr>
            <a:endParaRPr lang="en-US" sz="2800" dirty="0">
              <a:effectLst/>
              <a:latin typeface="Times New Roman" panose="02020603050405020304" pitchFamily="18" charset="0"/>
              <a:ea typeface="Times New Roman" panose="02020603050405020304" pitchFamily="18" charset="0"/>
            </a:endParaRPr>
          </a:p>
          <a:p>
            <a:pPr lvl="0" algn="just"/>
            <a:endParaRPr lang="en-GB" sz="2800" dirty="0">
              <a:effectLst/>
              <a:latin typeface="Times New Roman" panose="02020603050405020304" pitchFamily="18" charset="0"/>
              <a:ea typeface="Times New Roman" panose="02020603050405020304" pitchFamily="18" charset="0"/>
            </a:endParaRPr>
          </a:p>
        </p:txBody>
      </p:sp>
      <p:graphicFrame>
        <p:nvGraphicFramePr>
          <p:cNvPr id="11" name="Table 10"/>
          <p:cNvGraphicFramePr>
            <a:graphicFrameLocks noGrp="1"/>
          </p:cNvGraphicFramePr>
          <p:nvPr/>
        </p:nvGraphicFramePr>
        <p:xfrm>
          <a:off x="2438400" y="1104900"/>
          <a:ext cx="11811000" cy="822960"/>
        </p:xfrm>
        <a:graphic>
          <a:graphicData uri="http://schemas.openxmlformats.org/drawingml/2006/table">
            <a:tbl>
              <a:tblPr firstRow="1" bandRow="1">
                <a:tableStyleId>{5C22544A-7EE6-4342-B048-85BDC9FD1C3A}</a:tableStyleId>
              </a:tblPr>
              <a:tblGrid>
                <a:gridCol w="11811000"/>
              </a:tblGrid>
              <a:tr h="370840">
                <a:tc>
                  <a:txBody>
                    <a:bodyPr/>
                    <a:lstStyle/>
                    <a:p>
                      <a:r>
                        <a:rPr lang="en-US" sz="4800" dirty="0">
                          <a:solidFill>
                            <a:schemeClr val="tx1"/>
                          </a:solidFill>
                          <a:latin typeface="Times New Roman" panose="02020603050405020304" pitchFamily="18" charset="0"/>
                          <a:cs typeface="Times New Roman" panose="02020603050405020304" pitchFamily="18" charset="0"/>
                        </a:rPr>
                        <a:t>H</a:t>
                      </a:r>
                      <a:r>
                        <a:rPr lang="en-IN" sz="4800" dirty="0">
                          <a:solidFill>
                            <a:schemeClr val="tx1"/>
                          </a:solidFill>
                          <a:latin typeface="Times New Roman" panose="02020603050405020304" pitchFamily="18" charset="0"/>
                          <a:cs typeface="Times New Roman" panose="02020603050405020304" pitchFamily="18" charset="0"/>
                        </a:rPr>
                        <a:t>ARDWERE REQUIREMENTS:</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7" name="object 9"/>
          <p:cNvGrpSpPr/>
          <p:nvPr/>
        </p:nvGrpSpPr>
        <p:grpSpPr>
          <a:xfrm>
            <a:off x="17259300" y="9258300"/>
            <a:ext cx="714375" cy="714375"/>
            <a:chOff x="17259300" y="9258300"/>
            <a:chExt cx="714375" cy="714375"/>
          </a:xfrm>
        </p:grpSpPr>
        <p:sp>
          <p:nvSpPr>
            <p:cNvPr id="8"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9"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13" name="TextBox 12"/>
          <p:cNvSpPr txBox="1"/>
          <p:nvPr/>
        </p:nvSpPr>
        <p:spPr>
          <a:xfrm>
            <a:off x="2667000" y="3125166"/>
            <a:ext cx="10972800" cy="1137285"/>
          </a:xfrm>
          <a:prstGeom prst="rect">
            <a:avLst/>
          </a:prstGeom>
          <a:noFill/>
        </p:spPr>
        <p:txBody>
          <a:bodyPr wrap="square">
            <a:spAutoFit/>
          </a:bodyPr>
          <a:lstStyle/>
          <a:p>
            <a:r>
              <a:rPr lang="en-US" sz="3200" spc="5" dirty="0">
                <a:effectLst/>
                <a:latin typeface="Times New Roman" panose="02020603050405020304" pitchFamily="18" charset="0"/>
                <a:ea typeface="Times New Roman" panose="02020603050405020304" pitchFamily="18" charset="0"/>
              </a:rPr>
              <a:t>P</a:t>
            </a:r>
            <a:r>
              <a:rPr lang="en-US" sz="3200" dirty="0">
                <a:effectLst/>
                <a:latin typeface="Times New Roman" panose="02020603050405020304" pitchFamily="18" charset="0"/>
                <a:ea typeface="Times New Roman" panose="02020603050405020304" pitchFamily="18" charset="0"/>
              </a:rPr>
              <a:t>ro</a:t>
            </a:r>
            <a:r>
              <a:rPr lang="en-US" sz="3200" spc="-10" dirty="0">
                <a:effectLst/>
                <a:latin typeface="Times New Roman" panose="02020603050405020304" pitchFamily="18" charset="0"/>
                <a:ea typeface="Times New Roman" panose="02020603050405020304" pitchFamily="18" charset="0"/>
              </a:rPr>
              <a:t>c</a:t>
            </a:r>
            <a:r>
              <a:rPr lang="en-US" sz="3200" spc="-5" dirty="0">
                <a:effectLst/>
                <a:latin typeface="Times New Roman" panose="02020603050405020304" pitchFamily="18" charset="0"/>
                <a:ea typeface="Times New Roman" panose="02020603050405020304" pitchFamily="18" charset="0"/>
              </a:rPr>
              <a:t>e</a:t>
            </a:r>
            <a:r>
              <a:rPr lang="en-US" sz="3200" dirty="0">
                <a:effectLst/>
                <a:latin typeface="Times New Roman" panose="02020603050405020304" pitchFamily="18" charset="0"/>
                <a:ea typeface="Times New Roman" panose="02020603050405020304" pitchFamily="18" charset="0"/>
              </a:rPr>
              <a:t>ssor                     </a:t>
            </a:r>
            <a:r>
              <a:rPr lang="en-US" sz="3200" spc="14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  </a:t>
            </a:r>
            <a:r>
              <a:rPr lang="en-US" sz="3200" spc="295" dirty="0">
                <a:effectLst/>
                <a:latin typeface="Times New Roman" panose="02020603050405020304" pitchFamily="18" charset="0"/>
                <a:ea typeface="Times New Roman" panose="02020603050405020304" pitchFamily="18" charset="0"/>
              </a:rPr>
              <a:t> </a:t>
            </a:r>
            <a:r>
              <a:rPr lang="en-IN" altLang="en-US" sz="3200" spc="295" dirty="0">
                <a:effectLst/>
                <a:latin typeface="Times New Roman" panose="02020603050405020304" pitchFamily="18" charset="0"/>
                <a:ea typeface="Times New Roman" panose="02020603050405020304" pitchFamily="18" charset="0"/>
              </a:rPr>
              <a:t>IntelDualCore I5 and above</a:t>
            </a:r>
            <a:endParaRPr lang="en-IN" sz="3200" dirty="0">
              <a:effectLst/>
              <a:latin typeface="Times New Roman" panose="02020603050405020304" pitchFamily="18" charset="0"/>
              <a:ea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
        <p:nvSpPr>
          <p:cNvPr id="17" name="Action Button: Go Forward or Next 16">
            <a:hlinkClick r:id="" action="ppaction://hlinkshowjump?jump=nextslide" highlightClick="1"/>
          </p:cNvPr>
          <p:cNvSpPr/>
          <p:nvPr/>
        </p:nvSpPr>
        <p:spPr>
          <a:xfrm>
            <a:off x="1470659" y="32768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ction Button: Go Forward or Next 17">
            <a:hlinkClick r:id="" action="ppaction://hlinkshowjump?jump=nextslide" highlightClick="1"/>
          </p:cNvPr>
          <p:cNvSpPr/>
          <p:nvPr/>
        </p:nvSpPr>
        <p:spPr>
          <a:xfrm>
            <a:off x="1470659" y="5491414"/>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ction Button: Go Forward or Next 18">
            <a:hlinkClick r:id="" action="ppaction://hlinkshowjump?jump=nextslide" highlightClick="1"/>
          </p:cNvPr>
          <p:cNvSpPr/>
          <p:nvPr/>
        </p:nvSpPr>
        <p:spPr>
          <a:xfrm>
            <a:off x="1470659" y="4384107"/>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409825" y="4263939"/>
            <a:ext cx="9144000" cy="583565"/>
          </a:xfrm>
          <a:prstGeom prst="rect">
            <a:avLst/>
          </a:prstGeom>
          <a:noFill/>
        </p:spPr>
        <p:txBody>
          <a:bodyPr wrap="square">
            <a:spAutoFit/>
          </a:bodyPr>
          <a:lstStyle/>
          <a:p>
            <a:pPr marL="303530"/>
            <a:r>
              <a:rPr lang="en-US" sz="3200" dirty="0">
                <a:effectLst/>
                <a:latin typeface="Times New Roman" panose="02020603050405020304" pitchFamily="18" charset="0"/>
                <a:ea typeface="Times New Roman" panose="02020603050405020304" pitchFamily="18" charset="0"/>
              </a:rPr>
              <a:t>RAM                             </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 </a:t>
            </a:r>
            <a:r>
              <a:rPr lang="en-IN" altLang="en-US" sz="3200" dirty="0">
                <a:effectLst/>
                <a:latin typeface="Times New Roman" panose="02020603050405020304" pitchFamily="18" charset="0"/>
                <a:ea typeface="Times New Roman" panose="02020603050405020304" pitchFamily="18" charset="0"/>
              </a:rPr>
              <a:t>2</a:t>
            </a:r>
            <a:r>
              <a:rPr lang="en-US" sz="3200" dirty="0">
                <a:effectLst/>
                <a:latin typeface="Times New Roman" panose="02020603050405020304" pitchFamily="18" charset="0"/>
                <a:ea typeface="Times New Roman" panose="02020603050405020304" pitchFamily="18" charset="0"/>
              </a:rPr>
              <a:t> GB</a:t>
            </a:r>
            <a:r>
              <a:rPr lang="en-US" sz="3200" spc="-10" dirty="0">
                <a:effectLst/>
                <a:latin typeface="Times New Roman" panose="02020603050405020304" pitchFamily="18" charset="0"/>
                <a:ea typeface="Times New Roman" panose="02020603050405020304" pitchFamily="18" charset="0"/>
              </a:rPr>
              <a:t> </a:t>
            </a:r>
            <a:r>
              <a:rPr lang="en-IN" altLang="en-US" sz="3200" spc="-10" dirty="0">
                <a:effectLst/>
                <a:latin typeface="Times New Roman" panose="02020603050405020304" pitchFamily="18" charset="0"/>
                <a:ea typeface="Times New Roman" panose="02020603050405020304" pitchFamily="18" charset="0"/>
              </a:rPr>
              <a:t>and above</a:t>
            </a:r>
            <a:endParaRPr lang="en-IN" altLang="en-US" sz="3200" spc="-10" dirty="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2471737" y="5336186"/>
            <a:ext cx="9144000" cy="1135380"/>
          </a:xfrm>
          <a:prstGeom prst="rect">
            <a:avLst/>
          </a:prstGeom>
          <a:noFill/>
        </p:spPr>
        <p:txBody>
          <a:bodyPr wrap="square">
            <a:spAutoFit/>
          </a:bodyPr>
          <a:lstStyle/>
          <a:p>
            <a:pPr marL="303530">
              <a:spcBef>
                <a:spcPts val="465"/>
              </a:spcBef>
              <a:spcAft>
                <a:spcPts val="0"/>
              </a:spcAft>
            </a:pPr>
            <a:r>
              <a:rPr lang="en-US" sz="3200" dirty="0">
                <a:effectLst/>
                <a:latin typeface="Times New Roman" panose="02020603050405020304" pitchFamily="18" charset="0"/>
                <a:ea typeface="Times New Roman" panose="02020603050405020304" pitchFamily="18" charset="0"/>
              </a:rPr>
              <a:t>H</a:t>
            </a:r>
            <a:r>
              <a:rPr lang="en-US" sz="3200" spc="-5" dirty="0">
                <a:effectLst/>
                <a:latin typeface="Times New Roman" panose="02020603050405020304" pitchFamily="18" charset="0"/>
                <a:ea typeface="Times New Roman" panose="02020603050405020304" pitchFamily="18" charset="0"/>
              </a:rPr>
              <a:t>a</a:t>
            </a:r>
            <a:r>
              <a:rPr lang="en-US" sz="3200" dirty="0">
                <a:effectLst/>
                <a:latin typeface="Times New Roman" panose="02020603050405020304" pitchFamily="18" charset="0"/>
                <a:ea typeface="Times New Roman" panose="02020603050405020304" pitchFamily="18" charset="0"/>
              </a:rPr>
              <a:t>rd </a:t>
            </a:r>
            <a:r>
              <a:rPr lang="en-US" sz="3200" spc="-5" dirty="0">
                <a:effectLst/>
                <a:latin typeface="Times New Roman" panose="02020603050405020304" pitchFamily="18" charset="0"/>
                <a:ea typeface="Times New Roman" panose="02020603050405020304" pitchFamily="18" charset="0"/>
              </a:rPr>
              <a:t>D</a:t>
            </a:r>
            <a:r>
              <a:rPr lang="en-US" sz="3200" dirty="0">
                <a:effectLst/>
                <a:latin typeface="Times New Roman" panose="02020603050405020304" pitchFamily="18" charset="0"/>
                <a:ea typeface="Times New Roman" panose="02020603050405020304" pitchFamily="18" charset="0"/>
              </a:rPr>
              <a:t>isk                     </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 </a:t>
            </a:r>
            <a:r>
              <a:rPr lang="en-IN" altLang="en-US" sz="3200" spc="10" dirty="0">
                <a:effectLst/>
                <a:latin typeface="Times New Roman" panose="02020603050405020304" pitchFamily="18" charset="0"/>
                <a:ea typeface="Times New Roman" panose="02020603050405020304" pitchFamily="18" charset="0"/>
              </a:rPr>
              <a:t>1</a:t>
            </a:r>
            <a:r>
              <a:rPr lang="en-US" sz="3200" dirty="0">
                <a:effectLst/>
                <a:latin typeface="Times New Roman" panose="02020603050405020304" pitchFamily="18" charset="0"/>
                <a:ea typeface="Times New Roman" panose="02020603050405020304" pitchFamily="18" charset="0"/>
              </a:rPr>
              <a:t>0 GB</a:t>
            </a:r>
            <a:r>
              <a:rPr lang="en-IN" altLang="en-US" sz="3200" dirty="0">
                <a:effectLst/>
                <a:latin typeface="Times New Roman" panose="02020603050405020304" pitchFamily="18" charset="0"/>
                <a:ea typeface="Times New Roman" panose="02020603050405020304" pitchFamily="18" charset="0"/>
              </a:rPr>
              <a:t> and above</a:t>
            </a:r>
            <a:endParaRPr lang="en-IN" altLang="en-US" sz="3200" dirty="0">
              <a:effectLst/>
              <a:latin typeface="Times New Roman" panose="02020603050405020304" pitchFamily="18" charset="0"/>
              <a:ea typeface="Times New Roman" panose="02020603050405020304" pitchFamily="18" charset="0"/>
            </a:endParaRPr>
          </a:p>
          <a:p>
            <a:pPr marL="303530">
              <a:spcBef>
                <a:spcPts val="465"/>
              </a:spcBef>
              <a:spcAft>
                <a:spcPts val="0"/>
              </a:spcAft>
            </a:pPr>
            <a:endParaRPr lang="en-IN" altLang="en-US" sz="3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36969" y="7748269"/>
            <a:ext cx="440690" cy="2178050"/>
          </a:xfrm>
          <a:custGeom>
            <a:avLst/>
            <a:gdLst/>
            <a:ahLst/>
            <a:cxnLst/>
            <a:rect l="l" t="t" r="r" b="b"/>
            <a:pathLst>
              <a:path w="440690" h="2178050">
                <a:moveTo>
                  <a:pt x="427990" y="2119071"/>
                </a:moveTo>
                <a:lnTo>
                  <a:pt x="427837" y="2118588"/>
                </a:lnTo>
                <a:lnTo>
                  <a:pt x="427609" y="2118004"/>
                </a:lnTo>
                <a:lnTo>
                  <a:pt x="427329" y="2117521"/>
                </a:lnTo>
                <a:lnTo>
                  <a:pt x="426859" y="2117140"/>
                </a:lnTo>
                <a:lnTo>
                  <a:pt x="418084" y="2108174"/>
                </a:lnTo>
                <a:lnTo>
                  <a:pt x="418084" y="2120227"/>
                </a:lnTo>
                <a:lnTo>
                  <a:pt x="371881" y="2167382"/>
                </a:lnTo>
                <a:lnTo>
                  <a:pt x="225602" y="2017890"/>
                </a:lnTo>
                <a:lnTo>
                  <a:pt x="216916" y="2009025"/>
                </a:lnTo>
                <a:lnTo>
                  <a:pt x="216077" y="2008251"/>
                </a:lnTo>
                <a:lnTo>
                  <a:pt x="215125" y="2007768"/>
                </a:lnTo>
                <a:lnTo>
                  <a:pt x="212864" y="2007768"/>
                </a:lnTo>
                <a:lnTo>
                  <a:pt x="211924" y="2008149"/>
                </a:lnTo>
                <a:lnTo>
                  <a:pt x="56121" y="2167382"/>
                </a:lnTo>
                <a:lnTo>
                  <a:pt x="9906" y="2120227"/>
                </a:lnTo>
                <a:lnTo>
                  <a:pt x="213995" y="1911604"/>
                </a:lnTo>
                <a:lnTo>
                  <a:pt x="418084" y="2120227"/>
                </a:lnTo>
                <a:lnTo>
                  <a:pt x="418084" y="2108174"/>
                </a:lnTo>
                <a:lnTo>
                  <a:pt x="225704" y="1911604"/>
                </a:lnTo>
                <a:lnTo>
                  <a:pt x="214566" y="1901380"/>
                </a:lnTo>
                <a:lnTo>
                  <a:pt x="213436" y="1901380"/>
                </a:lnTo>
                <a:lnTo>
                  <a:pt x="211074" y="1902637"/>
                </a:lnTo>
                <a:lnTo>
                  <a:pt x="762" y="2117623"/>
                </a:lnTo>
                <a:lnTo>
                  <a:pt x="190" y="2118588"/>
                </a:lnTo>
                <a:lnTo>
                  <a:pt x="0" y="2119071"/>
                </a:lnTo>
                <a:lnTo>
                  <a:pt x="0" y="2121281"/>
                </a:lnTo>
                <a:lnTo>
                  <a:pt x="165" y="2121763"/>
                </a:lnTo>
                <a:lnTo>
                  <a:pt x="381" y="2122347"/>
                </a:lnTo>
                <a:lnTo>
                  <a:pt x="660" y="2122830"/>
                </a:lnTo>
                <a:lnTo>
                  <a:pt x="1130" y="2123211"/>
                </a:lnTo>
                <a:lnTo>
                  <a:pt x="53568" y="2176742"/>
                </a:lnTo>
                <a:lnTo>
                  <a:pt x="54521" y="2177326"/>
                </a:lnTo>
                <a:lnTo>
                  <a:pt x="54991" y="2177516"/>
                </a:lnTo>
                <a:lnTo>
                  <a:pt x="55549" y="2177605"/>
                </a:lnTo>
                <a:lnTo>
                  <a:pt x="56680" y="2177605"/>
                </a:lnTo>
                <a:lnTo>
                  <a:pt x="59042" y="2176361"/>
                </a:lnTo>
                <a:lnTo>
                  <a:pt x="67818" y="2167382"/>
                </a:lnTo>
                <a:lnTo>
                  <a:pt x="213995" y="2017890"/>
                </a:lnTo>
                <a:lnTo>
                  <a:pt x="369049" y="2176259"/>
                </a:lnTo>
                <a:lnTo>
                  <a:pt x="369798" y="2177123"/>
                </a:lnTo>
                <a:lnTo>
                  <a:pt x="370840" y="2177516"/>
                </a:lnTo>
                <a:lnTo>
                  <a:pt x="373100" y="2177516"/>
                </a:lnTo>
                <a:lnTo>
                  <a:pt x="374040" y="2177123"/>
                </a:lnTo>
                <a:lnTo>
                  <a:pt x="383565" y="2167382"/>
                </a:lnTo>
                <a:lnTo>
                  <a:pt x="427240" y="2122728"/>
                </a:lnTo>
                <a:lnTo>
                  <a:pt x="427799" y="2121763"/>
                </a:lnTo>
                <a:lnTo>
                  <a:pt x="427990" y="2121281"/>
                </a:lnTo>
                <a:lnTo>
                  <a:pt x="427990" y="2119071"/>
                </a:lnTo>
                <a:close/>
              </a:path>
              <a:path w="440690" h="2178050">
                <a:moveTo>
                  <a:pt x="427990" y="1575816"/>
                </a:moveTo>
                <a:lnTo>
                  <a:pt x="427837" y="1575333"/>
                </a:lnTo>
                <a:lnTo>
                  <a:pt x="427609" y="1574749"/>
                </a:lnTo>
                <a:lnTo>
                  <a:pt x="427329" y="1574266"/>
                </a:lnTo>
                <a:lnTo>
                  <a:pt x="426859" y="1573885"/>
                </a:lnTo>
                <a:lnTo>
                  <a:pt x="418084" y="1564919"/>
                </a:lnTo>
                <a:lnTo>
                  <a:pt x="418084" y="1576971"/>
                </a:lnTo>
                <a:lnTo>
                  <a:pt x="371881" y="1624139"/>
                </a:lnTo>
                <a:lnTo>
                  <a:pt x="225602" y="1474647"/>
                </a:lnTo>
                <a:lnTo>
                  <a:pt x="216916" y="1465770"/>
                </a:lnTo>
                <a:lnTo>
                  <a:pt x="216077" y="1464995"/>
                </a:lnTo>
                <a:lnTo>
                  <a:pt x="215125" y="1464513"/>
                </a:lnTo>
                <a:lnTo>
                  <a:pt x="212864" y="1464513"/>
                </a:lnTo>
                <a:lnTo>
                  <a:pt x="211924" y="1464894"/>
                </a:lnTo>
                <a:lnTo>
                  <a:pt x="56121" y="1624139"/>
                </a:lnTo>
                <a:lnTo>
                  <a:pt x="9906" y="1576971"/>
                </a:lnTo>
                <a:lnTo>
                  <a:pt x="213995" y="1368361"/>
                </a:lnTo>
                <a:lnTo>
                  <a:pt x="418084" y="1576971"/>
                </a:lnTo>
                <a:lnTo>
                  <a:pt x="418084" y="1564919"/>
                </a:lnTo>
                <a:lnTo>
                  <a:pt x="225704" y="1368361"/>
                </a:lnTo>
                <a:lnTo>
                  <a:pt x="216547" y="1359001"/>
                </a:lnTo>
                <a:lnTo>
                  <a:pt x="215595" y="1358417"/>
                </a:lnTo>
                <a:lnTo>
                  <a:pt x="215125" y="1358226"/>
                </a:lnTo>
                <a:lnTo>
                  <a:pt x="214566" y="1358138"/>
                </a:lnTo>
                <a:lnTo>
                  <a:pt x="213436" y="1358138"/>
                </a:lnTo>
                <a:lnTo>
                  <a:pt x="211074" y="1359382"/>
                </a:lnTo>
                <a:lnTo>
                  <a:pt x="762" y="1574368"/>
                </a:lnTo>
                <a:lnTo>
                  <a:pt x="190" y="1575333"/>
                </a:lnTo>
                <a:lnTo>
                  <a:pt x="0" y="1575816"/>
                </a:lnTo>
                <a:lnTo>
                  <a:pt x="0" y="1578038"/>
                </a:lnTo>
                <a:lnTo>
                  <a:pt x="165" y="1578521"/>
                </a:lnTo>
                <a:lnTo>
                  <a:pt x="381" y="1579092"/>
                </a:lnTo>
                <a:lnTo>
                  <a:pt x="660" y="1579575"/>
                </a:lnTo>
                <a:lnTo>
                  <a:pt x="1130" y="1579956"/>
                </a:lnTo>
                <a:lnTo>
                  <a:pt x="53568" y="1633486"/>
                </a:lnTo>
                <a:lnTo>
                  <a:pt x="54521" y="1634070"/>
                </a:lnTo>
                <a:lnTo>
                  <a:pt x="54991" y="1634261"/>
                </a:lnTo>
                <a:lnTo>
                  <a:pt x="55549" y="1634363"/>
                </a:lnTo>
                <a:lnTo>
                  <a:pt x="56680" y="1634363"/>
                </a:lnTo>
                <a:lnTo>
                  <a:pt x="59042" y="1633105"/>
                </a:lnTo>
                <a:lnTo>
                  <a:pt x="67818" y="1624139"/>
                </a:lnTo>
                <a:lnTo>
                  <a:pt x="213995" y="1474647"/>
                </a:lnTo>
                <a:lnTo>
                  <a:pt x="369049" y="1633004"/>
                </a:lnTo>
                <a:lnTo>
                  <a:pt x="369798" y="1633880"/>
                </a:lnTo>
                <a:lnTo>
                  <a:pt x="370840" y="1634261"/>
                </a:lnTo>
                <a:lnTo>
                  <a:pt x="373100" y="1634261"/>
                </a:lnTo>
                <a:lnTo>
                  <a:pt x="374040" y="1633880"/>
                </a:lnTo>
                <a:lnTo>
                  <a:pt x="383565" y="1624139"/>
                </a:lnTo>
                <a:lnTo>
                  <a:pt x="427240" y="1579473"/>
                </a:lnTo>
                <a:lnTo>
                  <a:pt x="427799" y="1578521"/>
                </a:lnTo>
                <a:lnTo>
                  <a:pt x="427990" y="1578038"/>
                </a:lnTo>
                <a:lnTo>
                  <a:pt x="427990" y="1575816"/>
                </a:lnTo>
                <a:close/>
              </a:path>
              <a:path w="440690" h="2178050">
                <a:moveTo>
                  <a:pt x="427990" y="1304188"/>
                </a:moveTo>
                <a:lnTo>
                  <a:pt x="427837" y="1303705"/>
                </a:lnTo>
                <a:lnTo>
                  <a:pt x="427609" y="1303121"/>
                </a:lnTo>
                <a:lnTo>
                  <a:pt x="427329" y="1302639"/>
                </a:lnTo>
                <a:lnTo>
                  <a:pt x="426859" y="1302258"/>
                </a:lnTo>
                <a:lnTo>
                  <a:pt x="418084" y="1293291"/>
                </a:lnTo>
                <a:lnTo>
                  <a:pt x="418084" y="1305344"/>
                </a:lnTo>
                <a:lnTo>
                  <a:pt x="371881" y="1352511"/>
                </a:lnTo>
                <a:lnTo>
                  <a:pt x="225602" y="1203007"/>
                </a:lnTo>
                <a:lnTo>
                  <a:pt x="216916" y="1194142"/>
                </a:lnTo>
                <a:lnTo>
                  <a:pt x="216077" y="1193368"/>
                </a:lnTo>
                <a:lnTo>
                  <a:pt x="215125" y="1192885"/>
                </a:lnTo>
                <a:lnTo>
                  <a:pt x="212864" y="1192885"/>
                </a:lnTo>
                <a:lnTo>
                  <a:pt x="211924" y="1193266"/>
                </a:lnTo>
                <a:lnTo>
                  <a:pt x="56121" y="1352511"/>
                </a:lnTo>
                <a:lnTo>
                  <a:pt x="9906" y="1305344"/>
                </a:lnTo>
                <a:lnTo>
                  <a:pt x="213995" y="1096721"/>
                </a:lnTo>
                <a:lnTo>
                  <a:pt x="418084" y="1305344"/>
                </a:lnTo>
                <a:lnTo>
                  <a:pt x="418084" y="1293291"/>
                </a:lnTo>
                <a:lnTo>
                  <a:pt x="225704" y="1096721"/>
                </a:lnTo>
                <a:lnTo>
                  <a:pt x="214566" y="1086510"/>
                </a:lnTo>
                <a:lnTo>
                  <a:pt x="213436" y="1086510"/>
                </a:lnTo>
                <a:lnTo>
                  <a:pt x="211074" y="1087755"/>
                </a:lnTo>
                <a:lnTo>
                  <a:pt x="762" y="1302740"/>
                </a:lnTo>
                <a:lnTo>
                  <a:pt x="190" y="1303705"/>
                </a:lnTo>
                <a:lnTo>
                  <a:pt x="0" y="1304188"/>
                </a:lnTo>
                <a:lnTo>
                  <a:pt x="0" y="1306398"/>
                </a:lnTo>
                <a:lnTo>
                  <a:pt x="165" y="1306880"/>
                </a:lnTo>
                <a:lnTo>
                  <a:pt x="381" y="1307465"/>
                </a:lnTo>
                <a:lnTo>
                  <a:pt x="660" y="1307947"/>
                </a:lnTo>
                <a:lnTo>
                  <a:pt x="1130" y="1308328"/>
                </a:lnTo>
                <a:lnTo>
                  <a:pt x="53568" y="1361859"/>
                </a:lnTo>
                <a:lnTo>
                  <a:pt x="54521" y="1362443"/>
                </a:lnTo>
                <a:lnTo>
                  <a:pt x="54991" y="1362633"/>
                </a:lnTo>
                <a:lnTo>
                  <a:pt x="55549" y="1362735"/>
                </a:lnTo>
                <a:lnTo>
                  <a:pt x="56680" y="1362735"/>
                </a:lnTo>
                <a:lnTo>
                  <a:pt x="59042" y="1361478"/>
                </a:lnTo>
                <a:lnTo>
                  <a:pt x="67818" y="1352511"/>
                </a:lnTo>
                <a:lnTo>
                  <a:pt x="213995" y="1203007"/>
                </a:lnTo>
                <a:lnTo>
                  <a:pt x="369049" y="1361376"/>
                </a:lnTo>
                <a:lnTo>
                  <a:pt x="369798" y="1362252"/>
                </a:lnTo>
                <a:lnTo>
                  <a:pt x="370840" y="1362633"/>
                </a:lnTo>
                <a:lnTo>
                  <a:pt x="373100" y="1362633"/>
                </a:lnTo>
                <a:lnTo>
                  <a:pt x="374040" y="1362252"/>
                </a:lnTo>
                <a:lnTo>
                  <a:pt x="383565" y="1352511"/>
                </a:lnTo>
                <a:lnTo>
                  <a:pt x="427240" y="1307846"/>
                </a:lnTo>
                <a:lnTo>
                  <a:pt x="427799" y="1306880"/>
                </a:lnTo>
                <a:lnTo>
                  <a:pt x="427990" y="1306398"/>
                </a:lnTo>
                <a:lnTo>
                  <a:pt x="427990" y="1304188"/>
                </a:lnTo>
                <a:close/>
              </a:path>
              <a:path w="440690" h="2178050">
                <a:moveTo>
                  <a:pt x="440563" y="1847443"/>
                </a:moveTo>
                <a:lnTo>
                  <a:pt x="440410" y="1846961"/>
                </a:lnTo>
                <a:lnTo>
                  <a:pt x="440194" y="1846376"/>
                </a:lnTo>
                <a:lnTo>
                  <a:pt x="439902" y="1845894"/>
                </a:lnTo>
                <a:lnTo>
                  <a:pt x="439432" y="1845513"/>
                </a:lnTo>
                <a:lnTo>
                  <a:pt x="430669" y="1836559"/>
                </a:lnTo>
                <a:lnTo>
                  <a:pt x="430669" y="1848599"/>
                </a:lnTo>
                <a:lnTo>
                  <a:pt x="384454" y="1895754"/>
                </a:lnTo>
                <a:lnTo>
                  <a:pt x="238175" y="1746262"/>
                </a:lnTo>
                <a:lnTo>
                  <a:pt x="229501" y="1737385"/>
                </a:lnTo>
                <a:lnTo>
                  <a:pt x="228650" y="1736623"/>
                </a:lnTo>
                <a:lnTo>
                  <a:pt x="227698" y="1736140"/>
                </a:lnTo>
                <a:lnTo>
                  <a:pt x="225437" y="1736140"/>
                </a:lnTo>
                <a:lnTo>
                  <a:pt x="224497" y="1736521"/>
                </a:lnTo>
                <a:lnTo>
                  <a:pt x="68694" y="1895754"/>
                </a:lnTo>
                <a:lnTo>
                  <a:pt x="22479" y="1848599"/>
                </a:lnTo>
                <a:lnTo>
                  <a:pt x="226568" y="1639976"/>
                </a:lnTo>
                <a:lnTo>
                  <a:pt x="430669" y="1848599"/>
                </a:lnTo>
                <a:lnTo>
                  <a:pt x="430669" y="1836559"/>
                </a:lnTo>
                <a:lnTo>
                  <a:pt x="238277" y="1639976"/>
                </a:lnTo>
                <a:lnTo>
                  <a:pt x="227139" y="1629752"/>
                </a:lnTo>
                <a:lnTo>
                  <a:pt x="226009" y="1629752"/>
                </a:lnTo>
                <a:lnTo>
                  <a:pt x="223647" y="1631010"/>
                </a:lnTo>
                <a:lnTo>
                  <a:pt x="13335" y="1845995"/>
                </a:lnTo>
                <a:lnTo>
                  <a:pt x="12763" y="1846961"/>
                </a:lnTo>
                <a:lnTo>
                  <a:pt x="12573" y="1847443"/>
                </a:lnTo>
                <a:lnTo>
                  <a:pt x="12573" y="1849653"/>
                </a:lnTo>
                <a:lnTo>
                  <a:pt x="12738" y="1850136"/>
                </a:lnTo>
                <a:lnTo>
                  <a:pt x="12954" y="1850720"/>
                </a:lnTo>
                <a:lnTo>
                  <a:pt x="13233" y="1851202"/>
                </a:lnTo>
                <a:lnTo>
                  <a:pt x="13703" y="1851583"/>
                </a:lnTo>
                <a:lnTo>
                  <a:pt x="66141" y="1905114"/>
                </a:lnTo>
                <a:lnTo>
                  <a:pt x="67094" y="1905685"/>
                </a:lnTo>
                <a:lnTo>
                  <a:pt x="67564" y="1905889"/>
                </a:lnTo>
                <a:lnTo>
                  <a:pt x="68122" y="1905977"/>
                </a:lnTo>
                <a:lnTo>
                  <a:pt x="69253" y="1905977"/>
                </a:lnTo>
                <a:lnTo>
                  <a:pt x="71615" y="1904733"/>
                </a:lnTo>
                <a:lnTo>
                  <a:pt x="80391" y="1895754"/>
                </a:lnTo>
                <a:lnTo>
                  <a:pt x="226568" y="1746262"/>
                </a:lnTo>
                <a:lnTo>
                  <a:pt x="381622" y="1904631"/>
                </a:lnTo>
                <a:lnTo>
                  <a:pt x="382371" y="1905495"/>
                </a:lnTo>
                <a:lnTo>
                  <a:pt x="383413" y="1905889"/>
                </a:lnTo>
                <a:lnTo>
                  <a:pt x="385673" y="1905889"/>
                </a:lnTo>
                <a:lnTo>
                  <a:pt x="386626" y="1905495"/>
                </a:lnTo>
                <a:lnTo>
                  <a:pt x="396151" y="1895754"/>
                </a:lnTo>
                <a:lnTo>
                  <a:pt x="439813" y="1851101"/>
                </a:lnTo>
                <a:lnTo>
                  <a:pt x="440372" y="1850136"/>
                </a:lnTo>
                <a:lnTo>
                  <a:pt x="440563" y="1849653"/>
                </a:lnTo>
                <a:lnTo>
                  <a:pt x="440563" y="1847443"/>
                </a:lnTo>
                <a:close/>
              </a:path>
              <a:path w="440690" h="2178050">
                <a:moveTo>
                  <a:pt x="440563" y="1032560"/>
                </a:moveTo>
                <a:lnTo>
                  <a:pt x="440410" y="1032078"/>
                </a:lnTo>
                <a:lnTo>
                  <a:pt x="440194" y="1031506"/>
                </a:lnTo>
                <a:lnTo>
                  <a:pt x="439902" y="1031024"/>
                </a:lnTo>
                <a:lnTo>
                  <a:pt x="439432" y="1030630"/>
                </a:lnTo>
                <a:lnTo>
                  <a:pt x="430669" y="1021689"/>
                </a:lnTo>
                <a:lnTo>
                  <a:pt x="430669" y="1033716"/>
                </a:lnTo>
                <a:lnTo>
                  <a:pt x="384454" y="1080884"/>
                </a:lnTo>
                <a:lnTo>
                  <a:pt x="238175" y="931392"/>
                </a:lnTo>
                <a:lnTo>
                  <a:pt x="229501" y="922515"/>
                </a:lnTo>
                <a:lnTo>
                  <a:pt x="228650" y="921740"/>
                </a:lnTo>
                <a:lnTo>
                  <a:pt x="227698" y="921258"/>
                </a:lnTo>
                <a:lnTo>
                  <a:pt x="225437" y="921258"/>
                </a:lnTo>
                <a:lnTo>
                  <a:pt x="224497" y="921651"/>
                </a:lnTo>
                <a:lnTo>
                  <a:pt x="68694" y="1080884"/>
                </a:lnTo>
                <a:lnTo>
                  <a:pt x="22479" y="1033716"/>
                </a:lnTo>
                <a:lnTo>
                  <a:pt x="226568" y="825106"/>
                </a:lnTo>
                <a:lnTo>
                  <a:pt x="430669" y="1033716"/>
                </a:lnTo>
                <a:lnTo>
                  <a:pt x="430669" y="1021689"/>
                </a:lnTo>
                <a:lnTo>
                  <a:pt x="238277" y="825106"/>
                </a:lnTo>
                <a:lnTo>
                  <a:pt x="229120" y="815746"/>
                </a:lnTo>
                <a:lnTo>
                  <a:pt x="228180" y="815174"/>
                </a:lnTo>
                <a:lnTo>
                  <a:pt x="227698" y="814971"/>
                </a:lnTo>
                <a:lnTo>
                  <a:pt x="227139" y="814882"/>
                </a:lnTo>
                <a:lnTo>
                  <a:pt x="226009" y="814882"/>
                </a:lnTo>
                <a:lnTo>
                  <a:pt x="223647" y="816140"/>
                </a:lnTo>
                <a:lnTo>
                  <a:pt x="13335" y="1031113"/>
                </a:lnTo>
                <a:lnTo>
                  <a:pt x="12763" y="1032078"/>
                </a:lnTo>
                <a:lnTo>
                  <a:pt x="12573" y="1032560"/>
                </a:lnTo>
                <a:lnTo>
                  <a:pt x="12573" y="1034783"/>
                </a:lnTo>
                <a:lnTo>
                  <a:pt x="12738" y="1035265"/>
                </a:lnTo>
                <a:lnTo>
                  <a:pt x="12954" y="1035837"/>
                </a:lnTo>
                <a:lnTo>
                  <a:pt x="13233" y="1036320"/>
                </a:lnTo>
                <a:lnTo>
                  <a:pt x="13703" y="1036713"/>
                </a:lnTo>
                <a:lnTo>
                  <a:pt x="66141" y="1090231"/>
                </a:lnTo>
                <a:lnTo>
                  <a:pt x="67094" y="1090815"/>
                </a:lnTo>
                <a:lnTo>
                  <a:pt x="67564" y="1091006"/>
                </a:lnTo>
                <a:lnTo>
                  <a:pt x="68122" y="1091107"/>
                </a:lnTo>
                <a:lnTo>
                  <a:pt x="69253" y="1091107"/>
                </a:lnTo>
                <a:lnTo>
                  <a:pt x="71615" y="1089850"/>
                </a:lnTo>
                <a:lnTo>
                  <a:pt x="80391" y="1080884"/>
                </a:lnTo>
                <a:lnTo>
                  <a:pt x="226568" y="931392"/>
                </a:lnTo>
                <a:lnTo>
                  <a:pt x="381622" y="1089761"/>
                </a:lnTo>
                <a:lnTo>
                  <a:pt x="382371" y="1090625"/>
                </a:lnTo>
                <a:lnTo>
                  <a:pt x="383413" y="1091006"/>
                </a:lnTo>
                <a:lnTo>
                  <a:pt x="385673" y="1091006"/>
                </a:lnTo>
                <a:lnTo>
                  <a:pt x="386626" y="1090625"/>
                </a:lnTo>
                <a:lnTo>
                  <a:pt x="396151" y="1080884"/>
                </a:lnTo>
                <a:lnTo>
                  <a:pt x="439813" y="1036231"/>
                </a:lnTo>
                <a:lnTo>
                  <a:pt x="440372" y="1035265"/>
                </a:lnTo>
                <a:lnTo>
                  <a:pt x="440563" y="1034783"/>
                </a:lnTo>
                <a:lnTo>
                  <a:pt x="440563" y="1032560"/>
                </a:lnTo>
                <a:close/>
              </a:path>
              <a:path w="440690" h="2178050">
                <a:moveTo>
                  <a:pt x="440563" y="760933"/>
                </a:moveTo>
                <a:lnTo>
                  <a:pt x="440410" y="760450"/>
                </a:lnTo>
                <a:lnTo>
                  <a:pt x="440194" y="759879"/>
                </a:lnTo>
                <a:lnTo>
                  <a:pt x="439902" y="759396"/>
                </a:lnTo>
                <a:lnTo>
                  <a:pt x="439432" y="759015"/>
                </a:lnTo>
                <a:lnTo>
                  <a:pt x="430669" y="750062"/>
                </a:lnTo>
                <a:lnTo>
                  <a:pt x="430669" y="762101"/>
                </a:lnTo>
                <a:lnTo>
                  <a:pt x="384454" y="809256"/>
                </a:lnTo>
                <a:lnTo>
                  <a:pt x="238175" y="659765"/>
                </a:lnTo>
                <a:lnTo>
                  <a:pt x="229501" y="650887"/>
                </a:lnTo>
                <a:lnTo>
                  <a:pt x="228650" y="650125"/>
                </a:lnTo>
                <a:lnTo>
                  <a:pt x="227698" y="649643"/>
                </a:lnTo>
                <a:lnTo>
                  <a:pt x="225437" y="649643"/>
                </a:lnTo>
                <a:lnTo>
                  <a:pt x="224497" y="650024"/>
                </a:lnTo>
                <a:lnTo>
                  <a:pt x="68694" y="809256"/>
                </a:lnTo>
                <a:lnTo>
                  <a:pt x="22479" y="762101"/>
                </a:lnTo>
                <a:lnTo>
                  <a:pt x="226568" y="553478"/>
                </a:lnTo>
                <a:lnTo>
                  <a:pt x="430669" y="762101"/>
                </a:lnTo>
                <a:lnTo>
                  <a:pt x="430669" y="750062"/>
                </a:lnTo>
                <a:lnTo>
                  <a:pt x="238277" y="553478"/>
                </a:lnTo>
                <a:lnTo>
                  <a:pt x="227139" y="543255"/>
                </a:lnTo>
                <a:lnTo>
                  <a:pt x="226009" y="543255"/>
                </a:lnTo>
                <a:lnTo>
                  <a:pt x="223647" y="544512"/>
                </a:lnTo>
                <a:lnTo>
                  <a:pt x="13335" y="759498"/>
                </a:lnTo>
                <a:lnTo>
                  <a:pt x="12763" y="760450"/>
                </a:lnTo>
                <a:lnTo>
                  <a:pt x="12573" y="760933"/>
                </a:lnTo>
                <a:lnTo>
                  <a:pt x="12573" y="763155"/>
                </a:lnTo>
                <a:lnTo>
                  <a:pt x="12738" y="763638"/>
                </a:lnTo>
                <a:lnTo>
                  <a:pt x="12954" y="764222"/>
                </a:lnTo>
                <a:lnTo>
                  <a:pt x="13233" y="764705"/>
                </a:lnTo>
                <a:lnTo>
                  <a:pt x="13703" y="765086"/>
                </a:lnTo>
                <a:lnTo>
                  <a:pt x="66141" y="818616"/>
                </a:lnTo>
                <a:lnTo>
                  <a:pt x="67094" y="819188"/>
                </a:lnTo>
                <a:lnTo>
                  <a:pt x="67564" y="819391"/>
                </a:lnTo>
                <a:lnTo>
                  <a:pt x="68122" y="819480"/>
                </a:lnTo>
                <a:lnTo>
                  <a:pt x="69253" y="819480"/>
                </a:lnTo>
                <a:lnTo>
                  <a:pt x="71615" y="818222"/>
                </a:lnTo>
                <a:lnTo>
                  <a:pt x="80391" y="809256"/>
                </a:lnTo>
                <a:lnTo>
                  <a:pt x="226568" y="659765"/>
                </a:lnTo>
                <a:lnTo>
                  <a:pt x="381622" y="818134"/>
                </a:lnTo>
                <a:lnTo>
                  <a:pt x="382371" y="818997"/>
                </a:lnTo>
                <a:lnTo>
                  <a:pt x="383413" y="819391"/>
                </a:lnTo>
                <a:lnTo>
                  <a:pt x="385673" y="819391"/>
                </a:lnTo>
                <a:lnTo>
                  <a:pt x="386626" y="818997"/>
                </a:lnTo>
                <a:lnTo>
                  <a:pt x="396151" y="809256"/>
                </a:lnTo>
                <a:lnTo>
                  <a:pt x="439813" y="764603"/>
                </a:lnTo>
                <a:lnTo>
                  <a:pt x="440372" y="763638"/>
                </a:lnTo>
                <a:lnTo>
                  <a:pt x="440563" y="763155"/>
                </a:lnTo>
                <a:lnTo>
                  <a:pt x="440563" y="760933"/>
                </a:lnTo>
                <a:close/>
              </a:path>
              <a:path w="440690" h="2178050">
                <a:moveTo>
                  <a:pt x="440563" y="489318"/>
                </a:moveTo>
                <a:lnTo>
                  <a:pt x="440410" y="488835"/>
                </a:lnTo>
                <a:lnTo>
                  <a:pt x="440194" y="488251"/>
                </a:lnTo>
                <a:lnTo>
                  <a:pt x="439902" y="487768"/>
                </a:lnTo>
                <a:lnTo>
                  <a:pt x="439432" y="487387"/>
                </a:lnTo>
                <a:lnTo>
                  <a:pt x="430669" y="478434"/>
                </a:lnTo>
                <a:lnTo>
                  <a:pt x="430669" y="490474"/>
                </a:lnTo>
                <a:lnTo>
                  <a:pt x="384454" y="537629"/>
                </a:lnTo>
                <a:lnTo>
                  <a:pt x="238175" y="388137"/>
                </a:lnTo>
                <a:lnTo>
                  <a:pt x="229501" y="379272"/>
                </a:lnTo>
                <a:lnTo>
                  <a:pt x="228650" y="378498"/>
                </a:lnTo>
                <a:lnTo>
                  <a:pt x="227698" y="378015"/>
                </a:lnTo>
                <a:lnTo>
                  <a:pt x="225437" y="378015"/>
                </a:lnTo>
                <a:lnTo>
                  <a:pt x="224497" y="378396"/>
                </a:lnTo>
                <a:lnTo>
                  <a:pt x="68694" y="537629"/>
                </a:lnTo>
                <a:lnTo>
                  <a:pt x="22479" y="490474"/>
                </a:lnTo>
                <a:lnTo>
                  <a:pt x="226568" y="281851"/>
                </a:lnTo>
                <a:lnTo>
                  <a:pt x="430669" y="490474"/>
                </a:lnTo>
                <a:lnTo>
                  <a:pt x="430669" y="478434"/>
                </a:lnTo>
                <a:lnTo>
                  <a:pt x="238277" y="281851"/>
                </a:lnTo>
                <a:lnTo>
                  <a:pt x="227139" y="271627"/>
                </a:lnTo>
                <a:lnTo>
                  <a:pt x="226009" y="271627"/>
                </a:lnTo>
                <a:lnTo>
                  <a:pt x="223647" y="272884"/>
                </a:lnTo>
                <a:lnTo>
                  <a:pt x="13335" y="487870"/>
                </a:lnTo>
                <a:lnTo>
                  <a:pt x="12763" y="488835"/>
                </a:lnTo>
                <a:lnTo>
                  <a:pt x="12573" y="489318"/>
                </a:lnTo>
                <a:lnTo>
                  <a:pt x="12573" y="491528"/>
                </a:lnTo>
                <a:lnTo>
                  <a:pt x="12738" y="492010"/>
                </a:lnTo>
                <a:lnTo>
                  <a:pt x="12954" y="492594"/>
                </a:lnTo>
                <a:lnTo>
                  <a:pt x="13233" y="493077"/>
                </a:lnTo>
                <a:lnTo>
                  <a:pt x="13703" y="493458"/>
                </a:lnTo>
                <a:lnTo>
                  <a:pt x="66141" y="546989"/>
                </a:lnTo>
                <a:lnTo>
                  <a:pt x="67094" y="547573"/>
                </a:lnTo>
                <a:lnTo>
                  <a:pt x="67564" y="547763"/>
                </a:lnTo>
                <a:lnTo>
                  <a:pt x="68122" y="547852"/>
                </a:lnTo>
                <a:lnTo>
                  <a:pt x="69253" y="547852"/>
                </a:lnTo>
                <a:lnTo>
                  <a:pt x="71615" y="546608"/>
                </a:lnTo>
                <a:lnTo>
                  <a:pt x="80391" y="537629"/>
                </a:lnTo>
                <a:lnTo>
                  <a:pt x="226568" y="388137"/>
                </a:lnTo>
                <a:lnTo>
                  <a:pt x="381622" y="546506"/>
                </a:lnTo>
                <a:lnTo>
                  <a:pt x="382371" y="547370"/>
                </a:lnTo>
                <a:lnTo>
                  <a:pt x="383413" y="547763"/>
                </a:lnTo>
                <a:lnTo>
                  <a:pt x="385673" y="547763"/>
                </a:lnTo>
                <a:lnTo>
                  <a:pt x="386626" y="547370"/>
                </a:lnTo>
                <a:lnTo>
                  <a:pt x="396151" y="537629"/>
                </a:lnTo>
                <a:lnTo>
                  <a:pt x="439813" y="492975"/>
                </a:lnTo>
                <a:lnTo>
                  <a:pt x="440372" y="492010"/>
                </a:lnTo>
                <a:lnTo>
                  <a:pt x="440563" y="491528"/>
                </a:lnTo>
                <a:lnTo>
                  <a:pt x="440563" y="489318"/>
                </a:lnTo>
                <a:close/>
              </a:path>
              <a:path w="440690" h="2178050">
                <a:moveTo>
                  <a:pt x="440563" y="217690"/>
                </a:moveTo>
                <a:lnTo>
                  <a:pt x="440410" y="217208"/>
                </a:lnTo>
                <a:lnTo>
                  <a:pt x="440194" y="216623"/>
                </a:lnTo>
                <a:lnTo>
                  <a:pt x="439902" y="216141"/>
                </a:lnTo>
                <a:lnTo>
                  <a:pt x="439432" y="215760"/>
                </a:lnTo>
                <a:lnTo>
                  <a:pt x="430669" y="206806"/>
                </a:lnTo>
                <a:lnTo>
                  <a:pt x="430669" y="218846"/>
                </a:lnTo>
                <a:lnTo>
                  <a:pt x="384454" y="266001"/>
                </a:lnTo>
                <a:lnTo>
                  <a:pt x="238175" y="116509"/>
                </a:lnTo>
                <a:lnTo>
                  <a:pt x="229501" y="107645"/>
                </a:lnTo>
                <a:lnTo>
                  <a:pt x="228650" y="106870"/>
                </a:lnTo>
                <a:lnTo>
                  <a:pt x="227698" y="106387"/>
                </a:lnTo>
                <a:lnTo>
                  <a:pt x="225437" y="106387"/>
                </a:lnTo>
                <a:lnTo>
                  <a:pt x="224497" y="106768"/>
                </a:lnTo>
                <a:lnTo>
                  <a:pt x="68694" y="266001"/>
                </a:lnTo>
                <a:lnTo>
                  <a:pt x="22479" y="218846"/>
                </a:lnTo>
                <a:lnTo>
                  <a:pt x="226568" y="10223"/>
                </a:lnTo>
                <a:lnTo>
                  <a:pt x="430669" y="218846"/>
                </a:lnTo>
                <a:lnTo>
                  <a:pt x="430669" y="206806"/>
                </a:lnTo>
                <a:lnTo>
                  <a:pt x="238277" y="10223"/>
                </a:lnTo>
                <a:lnTo>
                  <a:pt x="227139" y="0"/>
                </a:lnTo>
                <a:lnTo>
                  <a:pt x="226009" y="0"/>
                </a:lnTo>
                <a:lnTo>
                  <a:pt x="223647" y="1257"/>
                </a:lnTo>
                <a:lnTo>
                  <a:pt x="13335" y="216242"/>
                </a:lnTo>
                <a:lnTo>
                  <a:pt x="12763" y="217208"/>
                </a:lnTo>
                <a:lnTo>
                  <a:pt x="12573" y="217690"/>
                </a:lnTo>
                <a:lnTo>
                  <a:pt x="12573" y="219900"/>
                </a:lnTo>
                <a:lnTo>
                  <a:pt x="12738" y="220383"/>
                </a:lnTo>
                <a:lnTo>
                  <a:pt x="12954" y="220967"/>
                </a:lnTo>
                <a:lnTo>
                  <a:pt x="13233" y="221449"/>
                </a:lnTo>
                <a:lnTo>
                  <a:pt x="13703" y="221830"/>
                </a:lnTo>
                <a:lnTo>
                  <a:pt x="66141" y="275361"/>
                </a:lnTo>
                <a:lnTo>
                  <a:pt x="67094" y="275945"/>
                </a:lnTo>
                <a:lnTo>
                  <a:pt x="67564" y="276136"/>
                </a:lnTo>
                <a:lnTo>
                  <a:pt x="68122" y="276225"/>
                </a:lnTo>
                <a:lnTo>
                  <a:pt x="69253" y="276225"/>
                </a:lnTo>
                <a:lnTo>
                  <a:pt x="71615" y="274980"/>
                </a:lnTo>
                <a:lnTo>
                  <a:pt x="80391" y="266001"/>
                </a:lnTo>
                <a:lnTo>
                  <a:pt x="226568" y="116509"/>
                </a:lnTo>
                <a:lnTo>
                  <a:pt x="381622" y="274878"/>
                </a:lnTo>
                <a:lnTo>
                  <a:pt x="382371" y="275742"/>
                </a:lnTo>
                <a:lnTo>
                  <a:pt x="383413" y="276136"/>
                </a:lnTo>
                <a:lnTo>
                  <a:pt x="385673" y="276136"/>
                </a:lnTo>
                <a:lnTo>
                  <a:pt x="386626" y="275742"/>
                </a:lnTo>
                <a:lnTo>
                  <a:pt x="396151" y="266001"/>
                </a:lnTo>
                <a:lnTo>
                  <a:pt x="439813" y="221348"/>
                </a:lnTo>
                <a:lnTo>
                  <a:pt x="440372" y="220383"/>
                </a:lnTo>
                <a:lnTo>
                  <a:pt x="440563" y="219900"/>
                </a:lnTo>
                <a:lnTo>
                  <a:pt x="440563" y="217690"/>
                </a:lnTo>
                <a:close/>
              </a:path>
            </a:pathLst>
          </a:custGeom>
          <a:solidFill>
            <a:srgbClr val="FFFFFF"/>
          </a:solidFill>
        </p:spPr>
        <p:txBody>
          <a:bodyPr wrap="square" lIns="0" tIns="0" rIns="0" bIns="0" rtlCol="0"/>
          <a:lstStyle/>
          <a:p>
            <a:endParaRPr dirty="0"/>
          </a:p>
        </p:txBody>
      </p:sp>
      <p:sp>
        <p:nvSpPr>
          <p:cNvPr id="10" name="object 10"/>
          <p:cNvSpPr txBox="1"/>
          <p:nvPr/>
        </p:nvSpPr>
        <p:spPr>
          <a:xfrm flipH="1">
            <a:off x="3657600" y="3009900"/>
            <a:ext cx="9906000" cy="1151890"/>
          </a:xfrm>
          <a:prstGeom prst="rect">
            <a:avLst/>
          </a:prstGeom>
        </p:spPr>
        <p:txBody>
          <a:bodyPr vert="horz" wrap="square" lIns="0" tIns="106045" rIns="0" bIns="0" rtlCol="0">
            <a:spAutoFit/>
          </a:bodyPr>
          <a:lstStyle/>
          <a:p>
            <a:r>
              <a:rPr lang="en-US" sz="3200" b="1" dirty="0">
                <a:effectLst/>
                <a:latin typeface="Times New Roman" panose="02020603050405020304" pitchFamily="18" charset="0"/>
                <a:ea typeface="Times New Roman" panose="02020603050405020304" pitchFamily="18" charset="0"/>
              </a:rPr>
              <a:t>Operating system 	          :   </a:t>
            </a:r>
            <a:r>
              <a:rPr lang="en-US" sz="3200" dirty="0">
                <a:effectLst/>
                <a:latin typeface="Times New Roman" panose="02020603050405020304" pitchFamily="18" charset="0"/>
                <a:ea typeface="Times New Roman" panose="02020603050405020304" pitchFamily="18" charset="0"/>
              </a:rPr>
              <a:t>Windows </a:t>
            </a:r>
            <a:r>
              <a:rPr lang="en-IN" altLang="en-US" sz="3200" dirty="0">
                <a:effectLst/>
                <a:latin typeface="Times New Roman" panose="02020603050405020304" pitchFamily="18" charset="0"/>
                <a:ea typeface="Times New Roman" panose="02020603050405020304" pitchFamily="18" charset="0"/>
              </a:rPr>
              <a:t>8</a:t>
            </a:r>
            <a:r>
              <a:rPr lang="en-US" sz="3200" dirty="0">
                <a:effectLst/>
                <a:latin typeface="Times New Roman" panose="02020603050405020304" pitchFamily="18" charset="0"/>
                <a:ea typeface="Times New Roman" panose="02020603050405020304" pitchFamily="18" charset="0"/>
              </a:rPr>
              <a:t> </a:t>
            </a:r>
            <a:r>
              <a:rPr lang="en-IN" altLang="en-US" sz="3200" dirty="0">
                <a:effectLst/>
                <a:latin typeface="Times New Roman" panose="02020603050405020304" pitchFamily="18" charset="0"/>
                <a:ea typeface="Times New Roman" panose="02020603050405020304" pitchFamily="18" charset="0"/>
              </a:rPr>
              <a:t>or above</a:t>
            </a:r>
            <a:endParaRPr lang="en-IN" sz="3200" dirty="0">
              <a:effectLst/>
              <a:latin typeface="Times New Roman" panose="02020603050405020304" pitchFamily="18" charset="0"/>
              <a:ea typeface="Times New Roman" panose="02020603050405020304" pitchFamily="18" charset="0"/>
            </a:endParaRPr>
          </a:p>
          <a:p>
            <a:pPr lvl="0"/>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2438400" y="1104900"/>
          <a:ext cx="12192000" cy="822960"/>
        </p:xfrm>
        <a:graphic>
          <a:graphicData uri="http://schemas.openxmlformats.org/drawingml/2006/table">
            <a:tbl>
              <a:tblPr firstRow="1" bandRow="1">
                <a:tableStyleId>{5C22544A-7EE6-4342-B048-85BDC9FD1C3A}</a:tableStyleId>
              </a:tblPr>
              <a:tblGrid>
                <a:gridCol w="12192000"/>
              </a:tblGrid>
              <a:tr h="370840">
                <a:tc>
                  <a:txBody>
                    <a:bodyPr/>
                    <a:lstStyle/>
                    <a:p>
                      <a:r>
                        <a:rPr lang="en-IN" sz="4800" dirty="0">
                          <a:solidFill>
                            <a:schemeClr val="tx1"/>
                          </a:solidFill>
                          <a:latin typeface="Times New Roman" panose="02020603050405020304" pitchFamily="18" charset="0"/>
                          <a:cs typeface="Times New Roman" panose="02020603050405020304" pitchFamily="18" charset="0"/>
                        </a:rPr>
                        <a:t> SOFTWARE REQUIREMENTS:</a:t>
                      </a:r>
                      <a:endParaRPr lang="en-IN" sz="480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grpSp>
        <p:nvGrpSpPr>
          <p:cNvPr id="7" name="object 9"/>
          <p:cNvGrpSpPr/>
          <p:nvPr/>
        </p:nvGrpSpPr>
        <p:grpSpPr>
          <a:xfrm>
            <a:off x="17259300" y="9258300"/>
            <a:ext cx="714375" cy="714375"/>
            <a:chOff x="17259300" y="9258300"/>
            <a:chExt cx="714375" cy="714375"/>
          </a:xfrm>
        </p:grpSpPr>
        <p:sp>
          <p:nvSpPr>
            <p:cNvPr id="8" name="object 10"/>
            <p:cNvSpPr/>
            <p:nvPr/>
          </p:nvSpPr>
          <p:spPr>
            <a:xfrm>
              <a:off x="17259300" y="9258300"/>
              <a:ext cx="714375" cy="714375"/>
            </a:xfrm>
            <a:custGeom>
              <a:avLst/>
              <a:gdLst/>
              <a:ahLst/>
              <a:cxnLst/>
              <a:rect l="l" t="t" r="r" b="b"/>
              <a:pathLst>
                <a:path w="714375" h="714375">
                  <a:moveTo>
                    <a:pt x="357187" y="714375"/>
                  </a:moveTo>
                  <a:lnTo>
                    <a:pt x="308724" y="711113"/>
                  </a:lnTo>
                  <a:lnTo>
                    <a:pt x="262242" y="701614"/>
                  </a:lnTo>
                  <a:lnTo>
                    <a:pt x="218165" y="686301"/>
                  </a:lnTo>
                  <a:lnTo>
                    <a:pt x="176920" y="665602"/>
                  </a:lnTo>
                  <a:lnTo>
                    <a:pt x="138932" y="639942"/>
                  </a:lnTo>
                  <a:lnTo>
                    <a:pt x="104627" y="609747"/>
                  </a:lnTo>
                  <a:lnTo>
                    <a:pt x="74432" y="575442"/>
                  </a:lnTo>
                  <a:lnTo>
                    <a:pt x="48772" y="537454"/>
                  </a:lnTo>
                  <a:lnTo>
                    <a:pt x="28073" y="496209"/>
                  </a:lnTo>
                  <a:lnTo>
                    <a:pt x="12760" y="452132"/>
                  </a:lnTo>
                  <a:lnTo>
                    <a:pt x="3261" y="405650"/>
                  </a:lnTo>
                  <a:lnTo>
                    <a:pt x="0" y="357187"/>
                  </a:lnTo>
                  <a:lnTo>
                    <a:pt x="3261" y="308724"/>
                  </a:lnTo>
                  <a:lnTo>
                    <a:pt x="12760" y="262242"/>
                  </a:lnTo>
                  <a:lnTo>
                    <a:pt x="28073" y="218165"/>
                  </a:lnTo>
                  <a:lnTo>
                    <a:pt x="48772" y="176920"/>
                  </a:lnTo>
                  <a:lnTo>
                    <a:pt x="74432" y="138932"/>
                  </a:lnTo>
                  <a:lnTo>
                    <a:pt x="104627" y="104627"/>
                  </a:lnTo>
                  <a:lnTo>
                    <a:pt x="138932" y="74432"/>
                  </a:lnTo>
                  <a:lnTo>
                    <a:pt x="176920" y="48772"/>
                  </a:lnTo>
                  <a:lnTo>
                    <a:pt x="218165" y="28073"/>
                  </a:lnTo>
                  <a:lnTo>
                    <a:pt x="262242" y="12760"/>
                  </a:lnTo>
                  <a:lnTo>
                    <a:pt x="308724" y="3261"/>
                  </a:lnTo>
                  <a:lnTo>
                    <a:pt x="357187" y="0"/>
                  </a:lnTo>
                  <a:lnTo>
                    <a:pt x="405650" y="3261"/>
                  </a:lnTo>
                  <a:lnTo>
                    <a:pt x="452132" y="12760"/>
                  </a:lnTo>
                  <a:lnTo>
                    <a:pt x="496209" y="28073"/>
                  </a:lnTo>
                  <a:lnTo>
                    <a:pt x="537454" y="48772"/>
                  </a:lnTo>
                  <a:lnTo>
                    <a:pt x="575442" y="74432"/>
                  </a:lnTo>
                  <a:lnTo>
                    <a:pt x="609747" y="104627"/>
                  </a:lnTo>
                  <a:lnTo>
                    <a:pt x="639942" y="138932"/>
                  </a:lnTo>
                  <a:lnTo>
                    <a:pt x="665602" y="176920"/>
                  </a:lnTo>
                  <a:lnTo>
                    <a:pt x="686301" y="218165"/>
                  </a:lnTo>
                  <a:lnTo>
                    <a:pt x="701614" y="262242"/>
                  </a:lnTo>
                  <a:lnTo>
                    <a:pt x="711113" y="308724"/>
                  </a:lnTo>
                  <a:lnTo>
                    <a:pt x="714375" y="357187"/>
                  </a:lnTo>
                  <a:lnTo>
                    <a:pt x="711113" y="405650"/>
                  </a:lnTo>
                  <a:lnTo>
                    <a:pt x="701614" y="452132"/>
                  </a:lnTo>
                  <a:lnTo>
                    <a:pt x="686301" y="496209"/>
                  </a:lnTo>
                  <a:lnTo>
                    <a:pt x="665602" y="537454"/>
                  </a:lnTo>
                  <a:lnTo>
                    <a:pt x="639942" y="575442"/>
                  </a:lnTo>
                  <a:lnTo>
                    <a:pt x="609747" y="609747"/>
                  </a:lnTo>
                  <a:lnTo>
                    <a:pt x="575442" y="639942"/>
                  </a:lnTo>
                  <a:lnTo>
                    <a:pt x="537454" y="665602"/>
                  </a:lnTo>
                  <a:lnTo>
                    <a:pt x="496209" y="686301"/>
                  </a:lnTo>
                  <a:lnTo>
                    <a:pt x="452132" y="701614"/>
                  </a:lnTo>
                  <a:lnTo>
                    <a:pt x="405650" y="711113"/>
                  </a:lnTo>
                  <a:lnTo>
                    <a:pt x="357187" y="714375"/>
                  </a:lnTo>
                  <a:close/>
                </a:path>
              </a:pathLst>
            </a:custGeom>
            <a:solidFill>
              <a:srgbClr val="044BAB"/>
            </a:solidFill>
          </p:spPr>
          <p:txBody>
            <a:bodyPr wrap="square" lIns="0" tIns="0" rIns="0" bIns="0" rtlCol="0"/>
            <a:lstStyle/>
            <a:p>
              <a:endParaRPr dirty="0"/>
            </a:p>
          </p:txBody>
        </p:sp>
        <p:sp>
          <p:nvSpPr>
            <p:cNvPr id="9" name="object 11"/>
            <p:cNvSpPr/>
            <p:nvPr/>
          </p:nvSpPr>
          <p:spPr>
            <a:xfrm>
              <a:off x="17407615" y="9436935"/>
              <a:ext cx="419100" cy="352425"/>
            </a:xfrm>
            <a:custGeom>
              <a:avLst/>
              <a:gdLst/>
              <a:ahLst/>
              <a:cxnLst/>
              <a:rect l="l" t="t" r="r" b="b"/>
              <a:pathLst>
                <a:path w="419100" h="352425">
                  <a:moveTo>
                    <a:pt x="419057" y="176212"/>
                  </a:moveTo>
                  <a:lnTo>
                    <a:pt x="244594" y="352425"/>
                  </a:lnTo>
                  <a:lnTo>
                    <a:pt x="209701" y="317182"/>
                  </a:lnTo>
                  <a:lnTo>
                    <a:pt x="324628" y="201103"/>
                  </a:lnTo>
                  <a:lnTo>
                    <a:pt x="0" y="201219"/>
                  </a:lnTo>
                  <a:lnTo>
                    <a:pt x="0" y="151321"/>
                  </a:lnTo>
                  <a:lnTo>
                    <a:pt x="324628" y="151321"/>
                  </a:lnTo>
                  <a:lnTo>
                    <a:pt x="209701" y="35242"/>
                  </a:lnTo>
                  <a:lnTo>
                    <a:pt x="244594" y="0"/>
                  </a:lnTo>
                  <a:lnTo>
                    <a:pt x="419057" y="176212"/>
                  </a:lnTo>
                  <a:close/>
                </a:path>
              </a:pathLst>
            </a:custGeom>
            <a:solidFill>
              <a:srgbClr val="FFFFFF"/>
            </a:solidFill>
          </p:spPr>
          <p:txBody>
            <a:bodyPr wrap="square" lIns="0" tIns="0" rIns="0" bIns="0" rtlCol="0"/>
            <a:lstStyle/>
            <a:p>
              <a:endParaRPr dirty="0"/>
            </a:p>
          </p:txBody>
        </p:sp>
      </p:grpSp>
      <p:sp>
        <p:nvSpPr>
          <p:cNvPr id="13" name="Action Button: Go Forward or Next 12">
            <a:hlinkClick r:id="" action="ppaction://hlinkshowjump?jump=nextslide" highlightClick="1"/>
          </p:cNvPr>
          <p:cNvSpPr/>
          <p:nvPr/>
        </p:nvSpPr>
        <p:spPr>
          <a:xfrm>
            <a:off x="2451735" y="4348675"/>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ction Button: Go Forward or Next 15">
            <a:hlinkClick r:id="" action="ppaction://hlinkshowjump?jump=nextslide" highlightClick="1"/>
          </p:cNvPr>
          <p:cNvSpPr/>
          <p:nvPr/>
        </p:nvSpPr>
        <p:spPr>
          <a:xfrm>
            <a:off x="2451735" y="3314700"/>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3657600" y="3997670"/>
            <a:ext cx="9144000" cy="742511"/>
          </a:xfrm>
          <a:prstGeom prst="rect">
            <a:avLst/>
          </a:prstGeom>
          <a:noFill/>
        </p:spPr>
        <p:txBody>
          <a:bodyPr wrap="square">
            <a:spAutoFit/>
          </a:bodyPr>
          <a:lstStyle/>
          <a:p>
            <a:pPr lvl="0" algn="just">
              <a:lnSpc>
                <a:spcPct val="150000"/>
              </a:lnSpc>
              <a:spcAft>
                <a:spcPts val="1000"/>
              </a:spcAft>
              <a:tabLst>
                <a:tab pos="457200" algn="l"/>
              </a:tabLst>
            </a:pPr>
            <a:r>
              <a:rPr lang="en-US" sz="3200" b="1" dirty="0">
                <a:effectLst/>
                <a:latin typeface="Times New Roman" panose="02020603050405020304" pitchFamily="18" charset="0"/>
                <a:ea typeface="Times New Roman" panose="02020603050405020304" pitchFamily="18" charset="0"/>
              </a:rPr>
              <a:t>Coding Language		:   </a:t>
            </a:r>
            <a:r>
              <a:rPr lang="en-US" sz="3200" dirty="0">
                <a:effectLst/>
                <a:latin typeface="Times New Roman" panose="02020603050405020304" pitchFamily="18" charset="0"/>
                <a:ea typeface="Times New Roman" panose="02020603050405020304" pitchFamily="18" charset="0"/>
              </a:rPr>
              <a:t>Python.</a:t>
            </a:r>
            <a:endParaRPr lang="en-IN" sz="3200" dirty="0">
              <a:effectLst/>
              <a:latin typeface="Times New Roman" panose="02020603050405020304" pitchFamily="18" charset="0"/>
              <a:ea typeface="Times New Roman" panose="02020603050405020304" pitchFamily="18" charset="0"/>
            </a:endParaRPr>
          </a:p>
        </p:txBody>
      </p:sp>
      <p:sp>
        <p:nvSpPr>
          <p:cNvPr id="14" name="TextBox 13"/>
          <p:cNvSpPr txBox="1"/>
          <p:nvPr/>
        </p:nvSpPr>
        <p:spPr>
          <a:xfrm>
            <a:off x="3657600" y="6176472"/>
            <a:ext cx="9144000" cy="742511"/>
          </a:xfrm>
          <a:prstGeom prst="rect">
            <a:avLst/>
          </a:prstGeom>
          <a:noFill/>
        </p:spPr>
        <p:txBody>
          <a:bodyPr wrap="square">
            <a:spAutoFit/>
          </a:bodyPr>
          <a:lstStyle/>
          <a:p>
            <a:pPr lvl="0" algn="just">
              <a:lnSpc>
                <a:spcPct val="150000"/>
              </a:lnSpc>
              <a:spcAft>
                <a:spcPts val="1000"/>
              </a:spcAft>
              <a:tabLst>
                <a:tab pos="457200" algn="l"/>
              </a:tabLst>
            </a:pPr>
            <a:r>
              <a:rPr lang="en-US" sz="3200" b="1" dirty="0">
                <a:effectLst/>
                <a:latin typeface="Times New Roman" panose="02020603050405020304" pitchFamily="18" charset="0"/>
                <a:ea typeface="Times New Roman" panose="02020603050405020304" pitchFamily="18" charset="0"/>
              </a:rPr>
              <a:t>Back-End			         :   </a:t>
            </a:r>
            <a:r>
              <a:rPr lang="en-US" sz="3200" dirty="0">
                <a:effectLst/>
                <a:latin typeface="Times New Roman" panose="02020603050405020304" pitchFamily="18" charset="0"/>
                <a:ea typeface="Times New Roman" panose="02020603050405020304" pitchFamily="18" charset="0"/>
              </a:rPr>
              <a:t>Django-ORM</a:t>
            </a:r>
            <a:endParaRPr lang="en-IN" sz="3200" dirty="0">
              <a:effectLst/>
              <a:latin typeface="Times New Roman" panose="02020603050405020304" pitchFamily="18" charset="0"/>
              <a:ea typeface="Times New Roman" panose="02020603050405020304" pitchFamily="18" charset="0"/>
            </a:endParaRPr>
          </a:p>
        </p:txBody>
      </p:sp>
      <p:sp>
        <p:nvSpPr>
          <p:cNvPr id="19" name="TextBox 18"/>
          <p:cNvSpPr txBox="1"/>
          <p:nvPr/>
        </p:nvSpPr>
        <p:spPr>
          <a:xfrm>
            <a:off x="3733800" y="7200900"/>
            <a:ext cx="11506200" cy="823752"/>
          </a:xfrm>
          <a:prstGeom prst="rect">
            <a:avLst/>
          </a:prstGeom>
          <a:noFill/>
        </p:spPr>
        <p:txBody>
          <a:bodyPr wrap="square">
            <a:spAutoFit/>
          </a:bodyPr>
          <a:lstStyle/>
          <a:p>
            <a:pPr lvl="0" algn="just">
              <a:lnSpc>
                <a:spcPct val="150000"/>
              </a:lnSpc>
              <a:spcAft>
                <a:spcPts val="1000"/>
              </a:spcAft>
              <a:tabLst>
                <a:tab pos="457200" algn="l"/>
              </a:tabLst>
            </a:pPr>
            <a:r>
              <a:rPr lang="en-US" sz="3600" b="1" dirty="0">
                <a:effectLst/>
                <a:latin typeface="Times New Roman" panose="02020603050405020304" pitchFamily="18" charset="0"/>
                <a:ea typeface="Times New Roman" panose="02020603050405020304" pitchFamily="18" charset="0"/>
              </a:rPr>
              <a:t>Data Base			:   </a:t>
            </a:r>
            <a:r>
              <a:rPr lang="en-US" sz="3600" dirty="0">
                <a:effectLst/>
                <a:latin typeface="Times New Roman" panose="02020603050405020304" pitchFamily="18" charset="0"/>
                <a:ea typeface="Times New Roman" panose="02020603050405020304" pitchFamily="18" charset="0"/>
              </a:rPr>
              <a:t>MySQL (WAMP Server).</a:t>
            </a:r>
            <a:endParaRPr lang="en-IN" sz="3600" dirty="0">
              <a:effectLst/>
              <a:latin typeface="Times New Roman" panose="02020603050405020304" pitchFamily="18" charset="0"/>
              <a:ea typeface="Times New Roman" panose="02020603050405020304" pitchFamily="18" charset="0"/>
            </a:endParaRPr>
          </a:p>
        </p:txBody>
      </p:sp>
      <p:sp>
        <p:nvSpPr>
          <p:cNvPr id="21" name="Action Button: Go Forward or Next 20">
            <a:hlinkClick r:id="" action="ppaction://hlinkshowjump?jump=nextslide" highlightClick="1"/>
          </p:cNvPr>
          <p:cNvSpPr/>
          <p:nvPr/>
        </p:nvSpPr>
        <p:spPr>
          <a:xfrm>
            <a:off x="2438400" y="6566777"/>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ction Button: Go Forward or Next 22">
            <a:hlinkClick r:id="" action="ppaction://hlinkshowjump?jump=nextslide" highlightClick="1"/>
          </p:cNvPr>
          <p:cNvSpPr/>
          <p:nvPr/>
        </p:nvSpPr>
        <p:spPr>
          <a:xfrm>
            <a:off x="2451735" y="7612776"/>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3657600" y="5186015"/>
            <a:ext cx="9144000" cy="742511"/>
          </a:xfrm>
          <a:prstGeom prst="rect">
            <a:avLst/>
          </a:prstGeom>
          <a:noFill/>
        </p:spPr>
        <p:txBody>
          <a:bodyPr wrap="square">
            <a:spAutoFit/>
          </a:bodyPr>
          <a:lstStyle/>
          <a:p>
            <a:pPr lvl="0" algn="just">
              <a:lnSpc>
                <a:spcPct val="150000"/>
              </a:lnSpc>
              <a:spcAft>
                <a:spcPts val="1000"/>
              </a:spcAft>
              <a:tabLst>
                <a:tab pos="457200" algn="l"/>
              </a:tabLst>
            </a:pPr>
            <a:r>
              <a:rPr lang="en-US" sz="3200" b="1" dirty="0">
                <a:latin typeface="Times New Roman" panose="02020603050405020304" pitchFamily="18" charset="0"/>
                <a:ea typeface="Times New Roman" panose="02020603050405020304" pitchFamily="18" charset="0"/>
              </a:rPr>
              <a:t>Front-End</a:t>
            </a:r>
            <a:r>
              <a:rPr lang="en-US" sz="3200" b="1"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   Html, </a:t>
            </a:r>
            <a:r>
              <a:rPr lang="en-US" sz="3200" dirty="0" err="1">
                <a:effectLst/>
                <a:latin typeface="Times New Roman" panose="02020603050405020304" pitchFamily="18" charset="0"/>
                <a:ea typeface="Times New Roman" panose="02020603050405020304" pitchFamily="18" charset="0"/>
              </a:rPr>
              <a:t>css</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javascript</a:t>
            </a:r>
            <a:r>
              <a:rPr lang="en-US" sz="3200" dirty="0">
                <a:effectLst/>
                <a:latin typeface="Times New Roman" panose="02020603050405020304" pitchFamily="18" charset="0"/>
                <a:ea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endParaRPr>
          </a:p>
        </p:txBody>
      </p:sp>
      <p:sp>
        <p:nvSpPr>
          <p:cNvPr id="4" name="Action Button: Go Forward or Next 20">
            <a:hlinkClick r:id="" action="ppaction://hlinkshowjump?jump=nextslide" highlightClick="1"/>
          </p:cNvPr>
          <p:cNvSpPr/>
          <p:nvPr/>
        </p:nvSpPr>
        <p:spPr>
          <a:xfrm>
            <a:off x="2438400" y="5600942"/>
            <a:ext cx="3505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8299</Words>
  <Application>WPS Presentation</Application>
  <PresentationFormat>Custom</PresentationFormat>
  <Paragraphs>306</Paragraphs>
  <Slides>39</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SimSun</vt:lpstr>
      <vt:lpstr>Wingdings</vt:lpstr>
      <vt:lpstr>Wingdings 3</vt:lpstr>
      <vt:lpstr>Symbol</vt:lpstr>
      <vt:lpstr>Arial</vt:lpstr>
      <vt:lpstr>Times New Roman</vt:lpstr>
      <vt:lpstr>Calibri</vt:lpstr>
      <vt:lpstr>Garamond</vt:lpstr>
      <vt:lpstr>Segoe Print</vt:lpstr>
      <vt:lpstr>Tahoma</vt:lpstr>
      <vt:lpstr>Century Gothic</vt:lpstr>
      <vt:lpstr>Microsoft YaHei</vt:lpstr>
      <vt:lpstr>Arial Unicode MS</vt:lpstr>
      <vt:lpstr>Tahoma</vt:lpstr>
      <vt:lpstr>Wisp</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&amp; Yellow Professional Future Technology Presentation</dc:title>
  <dc:creator>Robotics CMRTC</dc:creator>
  <cp:keywords>DAFbNQZtLfI,BAFAkNBg5ZA</cp:keywords>
  <cp:lastModifiedBy>navat</cp:lastModifiedBy>
  <cp:revision>83</cp:revision>
  <dcterms:created xsi:type="dcterms:W3CDTF">2023-02-21T17:47:00Z</dcterms:created>
  <dcterms:modified xsi:type="dcterms:W3CDTF">2023-11-15T04:56:19Z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2023-02-21T22:00:00Z</vt:filetime>
  </property>
  <property fmtid="{D5CDD505-2E9C-101B-9397-08002B2CF9AE}" pid="3" name="Creator">
    <vt:lpwstr>Canva</vt:lpwstr>
  </property>
  <property fmtid="{D5CDD505-2E9C-101B-9397-08002B2CF9AE}" pid="4" name="LastSaved">
    <vt:filetime>2023-02-21T22:00:00Z</vt:filetime>
  </property>
  <property fmtid="{D5CDD505-2E9C-101B-9397-08002B2CF9AE}" pid="5" name="ICV">
    <vt:lpwstr>A85CCE7D38C649FBA14AE7E5B67B08A5</vt:lpwstr>
  </property>
  <property fmtid="{D5CDD505-2E9C-101B-9397-08002B2CF9AE}" pid="6" name="KSOProductBuildVer">
    <vt:lpwstr>1033-11.2.0.11225</vt:lpwstr>
  </property>
</Properties>
</file>