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4" r:id="rId3"/>
    <p:sldId id="325"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258" r:id="rId20"/>
    <p:sldId id="259" r:id="rId21"/>
    <p:sldId id="260" r:id="rId22"/>
    <p:sldId id="261" r:id="rId23"/>
    <p:sldId id="262" r:id="rId24"/>
    <p:sldId id="263" r:id="rId25"/>
    <p:sldId id="264" r:id="rId26"/>
    <p:sldId id="276" r:id="rId27"/>
    <p:sldId id="271" r:id="rId28"/>
    <p:sldId id="272" r:id="rId29"/>
    <p:sldId id="273" r:id="rId30"/>
    <p:sldId id="274" r:id="rId31"/>
    <p:sldId id="275" r:id="rId32"/>
    <p:sldId id="266" r:id="rId33"/>
    <p:sldId id="277" r:id="rId34"/>
    <p:sldId id="267" r:id="rId35"/>
    <p:sldId id="269" r:id="rId36"/>
    <p:sldId id="268" r:id="rId37"/>
    <p:sldId id="270" r:id="rId38"/>
    <p:sldId id="278" r:id="rId39"/>
    <p:sldId id="279" r:id="rId40"/>
    <p:sldId id="280" r:id="rId41"/>
    <p:sldId id="281" r:id="rId42"/>
    <p:sldId id="282" r:id="rId43"/>
    <p:sldId id="283" r:id="rId44"/>
    <p:sldId id="284" r:id="rId45"/>
    <p:sldId id="285" r:id="rId46"/>
    <p:sldId id="286" r:id="rId47"/>
    <p:sldId id="287" r:id="rId48"/>
    <p:sldId id="288"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9" r:id="rId68"/>
    <p:sldId id="310" r:id="rId69"/>
    <p:sldId id="311" r:id="rId70"/>
    <p:sldId id="312" r:id="rId71"/>
    <p:sldId id="313" r:id="rId72"/>
    <p:sldId id="314" r:id="rId73"/>
    <p:sldId id="315" r:id="rId74"/>
    <p:sldId id="316" r:id="rId75"/>
    <p:sldId id="317" r:id="rId76"/>
    <p:sldId id="308" r:id="rId77"/>
    <p:sldId id="318" r:id="rId78"/>
    <p:sldId id="319" r:id="rId79"/>
    <p:sldId id="320" r:id="rId80"/>
    <p:sldId id="321" r:id="rId81"/>
    <p:sldId id="322" r:id="rId82"/>
    <p:sldId id="323" r:id="rId83"/>
    <p:sldId id="344" r:id="rId84"/>
    <p:sldId id="345" r:id="rId85"/>
    <p:sldId id="346" r:id="rId86"/>
    <p:sldId id="342" r:id="rId87"/>
    <p:sldId id="343"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1613"/>
  </p:normalViewPr>
  <p:slideViewPr>
    <p:cSldViewPr snapToGrid="0">
      <p:cViewPr varScale="1">
        <p:scale>
          <a:sx n="97" d="100"/>
          <a:sy n="97"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25D8-31DA-E6FB-51B6-CC6FFE02DC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B5F72B-D4AE-B261-993F-222378A47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098773-D0CF-7F3D-CECD-5832618F996D}"/>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BA6C9271-178D-0084-8B79-9A0C56AC7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1BACA-737C-0715-27B1-7CAD55DA9D66}"/>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21867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F7B3-2211-E007-FB0E-F5FFAAF873C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8ADD7D-6D3A-FD7B-A248-1CA547F0F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40BBF5-C679-70BA-6163-8C142910C242}"/>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CC46C57E-E8D3-5B58-E41C-3B114F10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4C4B2-0B1D-19D4-600C-C05394876895}"/>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7643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50367-6954-C89B-6E91-02CB268F1A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9272AF-F513-A83D-3B25-0B4073B6C7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B9A1DA-0438-208D-5110-C3A87D49C709}"/>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21E03D0D-BB66-181E-8719-8DD163713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E96E7-AF39-280B-3F1D-2B9F4B43EF49}"/>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60233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B79E-49CC-E8F9-702B-B844EAC4E7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F6D7F5-B608-A641-90C5-9FA290A4F5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E250FF-839D-9797-D5A6-BC29E25D253D}"/>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A5930B78-79E2-77D1-3EF3-B4491E24F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6D604-5F93-2C36-8D6C-94851163EBA6}"/>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64216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473D-CEEE-2EF2-4B68-E808ADA914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C51731-9AF7-F7D1-898C-05D92059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0E681-A60F-E80B-3446-2DFF024837A3}"/>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91E34D21-8C80-FCCE-DA90-F587282A9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3FD7C-E7FB-CF54-6364-FCE226FD0CD6}"/>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185494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D9D2-38DB-2CA0-9950-84B67331CA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308C0BC-410C-0798-7CD5-4BADD9CB4A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6B618F-A72E-6F95-7E55-99D8F85F20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2DD0A3A-ADBA-1E04-BEC4-AF72A048DBB1}"/>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6" name="Footer Placeholder 5">
            <a:extLst>
              <a:ext uri="{FF2B5EF4-FFF2-40B4-BE49-F238E27FC236}">
                <a16:creationId xmlns:a16="http://schemas.microsoft.com/office/drawing/2014/main" id="{16A5E59D-8963-75CF-6BDE-1083189C7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494F9-D242-3C78-0F71-4E95642E66A9}"/>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273742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BE4-D530-F479-2089-27DA698055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16A54C-975C-4A76-8A4E-8A91F04B1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55EC2-055C-45E7-BDF2-D6EB49BC3B9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94B5CC-B0FE-B0E7-0950-A5F7D4928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D36A72-EBB5-CC65-91D1-C4B02E18C5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205B6C-7695-DC2B-DDD3-A1BF4A49ED80}"/>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8" name="Footer Placeholder 7">
            <a:extLst>
              <a:ext uri="{FF2B5EF4-FFF2-40B4-BE49-F238E27FC236}">
                <a16:creationId xmlns:a16="http://schemas.microsoft.com/office/drawing/2014/main" id="{7152C462-5E5E-9DB3-F261-B03B977B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8036B5-BEBC-B4A3-1DEE-6E67CD8B237B}"/>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3828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E3CA-15CB-6B77-661E-DDF1A433B3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6A28C8-37EF-41E2-C14D-B78C0822DEAC}"/>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4" name="Footer Placeholder 3">
            <a:extLst>
              <a:ext uri="{FF2B5EF4-FFF2-40B4-BE49-F238E27FC236}">
                <a16:creationId xmlns:a16="http://schemas.microsoft.com/office/drawing/2014/main" id="{1D3DDF6E-EEB4-8468-0591-D6D9BCDCF8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09CE5D-9344-9A66-49B6-7F35C8DDA710}"/>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416322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BDE053-2961-1E5B-8C22-72655265FFDC}"/>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3" name="Footer Placeholder 2">
            <a:extLst>
              <a:ext uri="{FF2B5EF4-FFF2-40B4-BE49-F238E27FC236}">
                <a16:creationId xmlns:a16="http://schemas.microsoft.com/office/drawing/2014/main" id="{056A38CA-8B7F-2531-2751-38DECFF81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99B09-27D1-B50B-B73B-FABA2181F7DC}"/>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276061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796B-EC9A-4595-E068-27B4E1E5BA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63300A-6102-7873-E791-43491932B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697D24-E5C1-CDC3-C180-673DA2B2B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C3BDDD-6B74-24CB-3A62-06F3411388E0}"/>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6" name="Footer Placeholder 5">
            <a:extLst>
              <a:ext uri="{FF2B5EF4-FFF2-40B4-BE49-F238E27FC236}">
                <a16:creationId xmlns:a16="http://schemas.microsoft.com/office/drawing/2014/main" id="{386AC572-4841-1A91-5887-B7DBA16D2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83B8E-C287-3B5C-595C-AEF412F259A1}"/>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91894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51A0-22DC-E67F-EBC7-0D258B980C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4B98BF-3B82-A950-EFAE-3B9FD0A73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2B9E6-0B54-6ADC-2087-BC90A3BEB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0206A6-CED6-92CD-1F3F-CC6367E86A94}"/>
              </a:ext>
            </a:extLst>
          </p:cNvPr>
          <p:cNvSpPr>
            <a:spLocks noGrp="1"/>
          </p:cNvSpPr>
          <p:nvPr>
            <p:ph type="dt" sz="half" idx="10"/>
          </p:nvPr>
        </p:nvSpPr>
        <p:spPr/>
        <p:txBody>
          <a:bodyPr/>
          <a:lstStyle/>
          <a:p>
            <a:fld id="{E38C4BA5-40C7-8F44-BE87-D1C93CB86745}" type="datetimeFigureOut">
              <a:rPr lang="en-US" smtClean="0"/>
              <a:t>8/8/24</a:t>
            </a:fld>
            <a:endParaRPr lang="en-US"/>
          </a:p>
        </p:txBody>
      </p:sp>
      <p:sp>
        <p:nvSpPr>
          <p:cNvPr id="6" name="Footer Placeholder 5">
            <a:extLst>
              <a:ext uri="{FF2B5EF4-FFF2-40B4-BE49-F238E27FC236}">
                <a16:creationId xmlns:a16="http://schemas.microsoft.com/office/drawing/2014/main" id="{F48BC248-82C1-F0C3-B596-EFDB4DA0A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4520E-4A30-901E-03B9-7B9F6B85B572}"/>
              </a:ext>
            </a:extLst>
          </p:cNvPr>
          <p:cNvSpPr>
            <a:spLocks noGrp="1"/>
          </p:cNvSpPr>
          <p:nvPr>
            <p:ph type="sldNum" sz="quarter" idx="12"/>
          </p:nvPr>
        </p:nvSpPr>
        <p:spPr/>
        <p:txBody>
          <a:bodyPr/>
          <a:lstStyle/>
          <a:p>
            <a:fld id="{B7ED6AD2-961F-3A4D-BF05-14D1EFDA615A}" type="slidenum">
              <a:rPr lang="en-US" smtClean="0"/>
              <a:t>‹#›</a:t>
            </a:fld>
            <a:endParaRPr lang="en-US"/>
          </a:p>
        </p:txBody>
      </p:sp>
    </p:spTree>
    <p:extLst>
      <p:ext uri="{BB962C8B-B14F-4D97-AF65-F5344CB8AC3E}">
        <p14:creationId xmlns:p14="http://schemas.microsoft.com/office/powerpoint/2010/main" val="368601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EE523-4398-35A8-B4FD-D801A4D44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9754C8-AF54-50CE-8595-DCA320A14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9F3011-EE6B-FCEB-7B92-4CFF38BF8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8C4BA5-40C7-8F44-BE87-D1C93CB86745}" type="datetimeFigureOut">
              <a:rPr lang="en-US" smtClean="0"/>
              <a:t>8/8/24</a:t>
            </a:fld>
            <a:endParaRPr lang="en-US"/>
          </a:p>
        </p:txBody>
      </p:sp>
      <p:sp>
        <p:nvSpPr>
          <p:cNvPr id="5" name="Footer Placeholder 4">
            <a:extLst>
              <a:ext uri="{FF2B5EF4-FFF2-40B4-BE49-F238E27FC236}">
                <a16:creationId xmlns:a16="http://schemas.microsoft.com/office/drawing/2014/main" id="{5F4FAD4B-7CDD-2C79-81E7-F53A34A6A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44BFD-7443-4526-648F-FF3524881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ED6AD2-961F-3A4D-BF05-14D1EFDA615A}" type="slidenum">
              <a:rPr lang="en-US" smtClean="0"/>
              <a:t>‹#›</a:t>
            </a:fld>
            <a:endParaRPr lang="en-US"/>
          </a:p>
        </p:txBody>
      </p:sp>
    </p:spTree>
    <p:extLst>
      <p:ext uri="{BB962C8B-B14F-4D97-AF65-F5344CB8AC3E}">
        <p14:creationId xmlns:p14="http://schemas.microsoft.com/office/powerpoint/2010/main" val="1962049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cientecheasy.com/2020/07/download-java-development-ki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inner-clas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0DBA-7D78-23A5-5D82-6F3516DBD0BB}"/>
              </a:ext>
            </a:extLst>
          </p:cNvPr>
          <p:cNvSpPr>
            <a:spLocks noGrp="1"/>
          </p:cNvSpPr>
          <p:nvPr>
            <p:ph type="ctrTitle"/>
          </p:nvPr>
        </p:nvSpPr>
        <p:spPr/>
        <p:txBody>
          <a:bodyPr/>
          <a:lstStyle/>
          <a:p>
            <a:r>
              <a:rPr lang="en-US" dirty="0"/>
              <a:t>Introduction in Java</a:t>
            </a:r>
          </a:p>
        </p:txBody>
      </p:sp>
      <p:sp>
        <p:nvSpPr>
          <p:cNvPr id="3" name="Subtitle 2">
            <a:extLst>
              <a:ext uri="{FF2B5EF4-FFF2-40B4-BE49-F238E27FC236}">
                <a16:creationId xmlns:a16="http://schemas.microsoft.com/office/drawing/2014/main" id="{C5DF821D-A02C-81D5-A500-923A3B33B7FB}"/>
              </a:ext>
            </a:extLst>
          </p:cNvPr>
          <p:cNvSpPr>
            <a:spLocks noGrp="1"/>
          </p:cNvSpPr>
          <p:nvPr>
            <p:ph type="subTitle" idx="1"/>
          </p:nvPr>
        </p:nvSpPr>
        <p:spPr/>
        <p:txBody>
          <a:bodyPr>
            <a:normAutofit lnSpcReduction="10000"/>
          </a:bodyPr>
          <a:lstStyle/>
          <a:p>
            <a:r>
              <a:rPr lang="en-US" dirty="0"/>
              <a:t>Dr. Naveen Kumar</a:t>
            </a:r>
          </a:p>
          <a:p>
            <a:r>
              <a:rPr lang="en-US" dirty="0"/>
              <a:t>Associate Professor</a:t>
            </a:r>
          </a:p>
          <a:p>
            <a:r>
              <a:rPr lang="en-US" dirty="0"/>
              <a:t>Amity Institute of Information Technology</a:t>
            </a:r>
          </a:p>
          <a:p>
            <a:r>
              <a:rPr lang="en-US" dirty="0"/>
              <a:t>Amity University Patna</a:t>
            </a:r>
          </a:p>
        </p:txBody>
      </p:sp>
    </p:spTree>
    <p:extLst>
      <p:ext uri="{BB962C8B-B14F-4D97-AF65-F5344CB8AC3E}">
        <p14:creationId xmlns:p14="http://schemas.microsoft.com/office/powerpoint/2010/main" val="28453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8EA0-9DEB-8130-8B25-58B0C4367626}"/>
              </a:ext>
            </a:extLst>
          </p:cNvPr>
          <p:cNvSpPr>
            <a:spLocks noGrp="1"/>
          </p:cNvSpPr>
          <p:nvPr>
            <p:ph type="title"/>
          </p:nvPr>
        </p:nvSpPr>
        <p:spPr/>
        <p:txBody>
          <a:bodyPr/>
          <a:lstStyle/>
          <a:p>
            <a:r>
              <a:rPr lang="en-IN" dirty="0"/>
              <a:t>3. Data Abstraction: </a:t>
            </a:r>
            <a:endParaRPr lang="en-US" dirty="0"/>
          </a:p>
        </p:txBody>
      </p:sp>
      <p:sp>
        <p:nvSpPr>
          <p:cNvPr id="3" name="Content Placeholder 2">
            <a:extLst>
              <a:ext uri="{FF2B5EF4-FFF2-40B4-BE49-F238E27FC236}">
                <a16:creationId xmlns:a16="http://schemas.microsoft.com/office/drawing/2014/main" id="{50EB356B-82E1-733E-7750-AFA718EEB1C3}"/>
              </a:ext>
            </a:extLst>
          </p:cNvPr>
          <p:cNvSpPr>
            <a:spLocks noGrp="1"/>
          </p:cNvSpPr>
          <p:nvPr>
            <p:ph idx="1"/>
          </p:nvPr>
        </p:nvSpPr>
        <p:spPr/>
        <p:txBody>
          <a:bodyPr>
            <a:normAutofit/>
          </a:bodyPr>
          <a:lstStyle/>
          <a:p>
            <a:pPr algn="just" fontAlgn="base"/>
            <a:r>
              <a:rPr lang="en-IN" dirty="0"/>
              <a:t>Data abstraction refers to providing only </a:t>
            </a:r>
            <a:r>
              <a:rPr lang="en-IN" b="1" dirty="0"/>
              <a:t>essential information</a:t>
            </a:r>
            <a:r>
              <a:rPr lang="en-IN" dirty="0"/>
              <a:t> about the data to the outside world, </a:t>
            </a:r>
            <a:r>
              <a:rPr lang="en-IN" b="1" dirty="0"/>
              <a:t>hiding the background details</a:t>
            </a:r>
            <a:r>
              <a:rPr lang="en-IN" dirty="0"/>
              <a:t> or </a:t>
            </a:r>
            <a:r>
              <a:rPr lang="en-IN" b="1" dirty="0"/>
              <a:t>implementation</a:t>
            </a:r>
            <a:r>
              <a:rPr lang="en-IN" dirty="0"/>
              <a:t>. </a:t>
            </a:r>
          </a:p>
          <a:p>
            <a:pPr algn="just" fontAlgn="base"/>
            <a:r>
              <a:rPr lang="en-IN" dirty="0"/>
              <a:t>Consider a real-life example of a man driving a car. The man only knows that pressing the accelerators will increase the speed of the car or applying brakes will stop the car, but he does not know about how on pressing the accelerator the speed is increasing, he does not know about the inner mechanism of the car or the implementation of the accelerator, brakes, etc in the car. This is what abstraction is.</a:t>
            </a:r>
          </a:p>
          <a:p>
            <a:endParaRPr lang="en-US" dirty="0"/>
          </a:p>
        </p:txBody>
      </p:sp>
    </p:spTree>
    <p:extLst>
      <p:ext uri="{BB962C8B-B14F-4D97-AF65-F5344CB8AC3E}">
        <p14:creationId xmlns:p14="http://schemas.microsoft.com/office/powerpoint/2010/main" val="10489308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9A23-37B8-7023-2BA8-88DD9354F68D}"/>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Association</a:t>
            </a:r>
            <a:endParaRPr lang="en-US" dirty="0"/>
          </a:p>
        </p:txBody>
      </p:sp>
      <p:sp>
        <p:nvSpPr>
          <p:cNvPr id="3" name="Content Placeholder 2">
            <a:extLst>
              <a:ext uri="{FF2B5EF4-FFF2-40B4-BE49-F238E27FC236}">
                <a16:creationId xmlns:a16="http://schemas.microsoft.com/office/drawing/2014/main" id="{15027431-F7E5-02DF-A301-FA5A1DA2B2AA}"/>
              </a:ext>
            </a:extLst>
          </p:cNvPr>
          <p:cNvSpPr>
            <a:spLocks noGrp="1"/>
          </p:cNvSpPr>
          <p:nvPr>
            <p:ph idx="1"/>
          </p:nvPr>
        </p:nvSpPr>
        <p:spPr/>
        <p:txBody>
          <a:bodyPr/>
          <a:lstStyle/>
          <a:p>
            <a:pPr algn="l"/>
            <a:r>
              <a:rPr lang="en-IN" b="0" i="0" dirty="0">
                <a:solidFill>
                  <a:srgbClr val="737C85"/>
                </a:solidFill>
                <a:effectLst/>
                <a:highlight>
                  <a:srgbClr val="FFFFFF"/>
                </a:highlight>
                <a:latin typeface="Open Sans" panose="020B0606030504020204" pitchFamily="34" charset="0"/>
              </a:rPr>
              <a:t>Associations are relationships between classes in a UML Class Diagram. </a:t>
            </a:r>
          </a:p>
          <a:p>
            <a:pPr algn="l"/>
            <a:r>
              <a:rPr lang="en-IN" b="0" i="0" dirty="0">
                <a:solidFill>
                  <a:srgbClr val="737C85"/>
                </a:solidFill>
                <a:effectLst/>
                <a:highlight>
                  <a:srgbClr val="FFFFFF"/>
                </a:highlight>
                <a:latin typeface="Open Sans" panose="020B0606030504020204" pitchFamily="34" charset="0"/>
              </a:rPr>
              <a:t>They are represented by a solid line between classes. </a:t>
            </a:r>
          </a:p>
          <a:p>
            <a:pPr algn="l"/>
            <a:r>
              <a:rPr lang="en-IN" b="0" i="0" dirty="0">
                <a:solidFill>
                  <a:srgbClr val="737C85"/>
                </a:solidFill>
                <a:effectLst/>
                <a:highlight>
                  <a:srgbClr val="FFFFFF"/>
                </a:highlight>
                <a:latin typeface="Open Sans" panose="020B0606030504020204" pitchFamily="34" charset="0"/>
              </a:rPr>
              <a:t>Associations are typically named using a verb or verb phrase which reflects the real world problem domain.</a:t>
            </a:r>
          </a:p>
          <a:p>
            <a:endParaRPr lang="en-US" dirty="0"/>
          </a:p>
        </p:txBody>
      </p:sp>
      <p:pic>
        <p:nvPicPr>
          <p:cNvPr id="10242" name="Picture 2" descr="Simple Association">
            <a:extLst>
              <a:ext uri="{FF2B5EF4-FFF2-40B4-BE49-F238E27FC236}">
                <a16:creationId xmlns:a16="http://schemas.microsoft.com/office/drawing/2014/main" id="{D80A9146-7ABD-86C7-DEEE-01FBDD2C4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4400549"/>
            <a:ext cx="5018090" cy="124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059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5380-0C7B-BBFC-686B-56F5E2A45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0A5F67-6FD7-711D-B331-92D456DF63E7}"/>
              </a:ext>
            </a:extLst>
          </p:cNvPr>
          <p:cNvSpPr>
            <a:spLocks noGrp="1"/>
          </p:cNvSpPr>
          <p:nvPr>
            <p:ph idx="1"/>
          </p:nvPr>
        </p:nvSpPr>
        <p:spPr/>
        <p:txBody>
          <a:bodyPr/>
          <a:lstStyle/>
          <a:p>
            <a:endParaRPr lang="en-US"/>
          </a:p>
        </p:txBody>
      </p:sp>
      <p:pic>
        <p:nvPicPr>
          <p:cNvPr id="8194" name="Picture 2" descr="Cardinality">
            <a:extLst>
              <a:ext uri="{FF2B5EF4-FFF2-40B4-BE49-F238E27FC236}">
                <a16:creationId xmlns:a16="http://schemas.microsoft.com/office/drawing/2014/main" id="{22743972-9692-A990-5AF8-6671412FF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365124"/>
            <a:ext cx="5949132" cy="519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255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55C9-AB1B-A7F0-197D-BEE02A5812A2}"/>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Aggregation</a:t>
            </a:r>
            <a:endParaRPr lang="en-US" dirty="0"/>
          </a:p>
        </p:txBody>
      </p:sp>
      <p:sp>
        <p:nvSpPr>
          <p:cNvPr id="3" name="Content Placeholder 2">
            <a:extLst>
              <a:ext uri="{FF2B5EF4-FFF2-40B4-BE49-F238E27FC236}">
                <a16:creationId xmlns:a16="http://schemas.microsoft.com/office/drawing/2014/main" id="{E8F98B9F-96D2-AB85-7B41-151B7459CF57}"/>
              </a:ext>
            </a:extLst>
          </p:cNvPr>
          <p:cNvSpPr>
            <a:spLocks noGrp="1"/>
          </p:cNvSpPr>
          <p:nvPr>
            <p:ph idx="1"/>
          </p:nvPr>
        </p:nvSpPr>
        <p:spPr/>
        <p:txBody>
          <a:bodyPr>
            <a:normAutofit/>
          </a:bodyPr>
          <a:lstStyle/>
          <a:p>
            <a:pPr algn="l"/>
            <a:r>
              <a:rPr lang="en-IN" b="0" i="0" dirty="0">
                <a:effectLst/>
                <a:highlight>
                  <a:srgbClr val="FFFFFF"/>
                </a:highlight>
                <a:latin typeface="Open Sans" panose="020B0606030504020204" pitchFamily="34" charset="0"/>
              </a:rPr>
              <a:t>A special type of association.</a:t>
            </a:r>
          </a:p>
          <a:p>
            <a:pPr algn="l">
              <a:buFont typeface="Arial" panose="020B0604020202020204" pitchFamily="34" charset="0"/>
              <a:buChar char="•"/>
            </a:pPr>
            <a:r>
              <a:rPr lang="en-IN" b="0" i="0" dirty="0">
                <a:effectLst/>
                <a:highlight>
                  <a:srgbClr val="FFFFFF"/>
                </a:highlight>
                <a:latin typeface="Open Sans" panose="020B0606030504020204" pitchFamily="34" charset="0"/>
              </a:rPr>
              <a:t>It represents a "</a:t>
            </a:r>
            <a:r>
              <a:rPr lang="en-IN" b="1" i="0" dirty="0">
                <a:effectLst/>
                <a:highlight>
                  <a:srgbClr val="FFFFFF"/>
                </a:highlight>
                <a:latin typeface="Open Sans" panose="020B0606030504020204" pitchFamily="34" charset="0"/>
              </a:rPr>
              <a:t>part of</a:t>
            </a:r>
            <a:r>
              <a:rPr lang="en-IN" b="0" i="0" dirty="0">
                <a:effectLst/>
                <a:highlight>
                  <a:srgbClr val="FFFFFF"/>
                </a:highlight>
                <a:latin typeface="Open Sans" panose="020B0606030504020204" pitchFamily="34" charset="0"/>
              </a:rPr>
              <a:t>" relationship.</a:t>
            </a:r>
          </a:p>
          <a:p>
            <a:pPr algn="l">
              <a:buFont typeface="Arial" panose="020B0604020202020204" pitchFamily="34" charset="0"/>
              <a:buChar char="•"/>
            </a:pPr>
            <a:r>
              <a:rPr lang="en-IN" b="1" i="0" dirty="0">
                <a:effectLst/>
                <a:highlight>
                  <a:srgbClr val="FFFFFF"/>
                </a:highlight>
                <a:latin typeface="Open Sans" panose="020B0606030504020204" pitchFamily="34" charset="0"/>
              </a:rPr>
              <a:t>Class2</a:t>
            </a:r>
            <a:r>
              <a:rPr lang="en-IN" b="0" i="0" dirty="0">
                <a:effectLst/>
                <a:highlight>
                  <a:srgbClr val="FFFFFF"/>
                </a:highlight>
                <a:latin typeface="Open Sans" panose="020B0606030504020204" pitchFamily="34" charset="0"/>
              </a:rPr>
              <a:t> is part of </a:t>
            </a:r>
            <a:r>
              <a:rPr lang="en-IN" b="1" i="0" dirty="0">
                <a:effectLst/>
                <a:highlight>
                  <a:srgbClr val="FFFFFF"/>
                </a:highlight>
                <a:latin typeface="Open Sans" panose="020B0606030504020204" pitchFamily="34" charset="0"/>
              </a:rPr>
              <a:t>Class1</a:t>
            </a:r>
            <a:r>
              <a:rPr lang="en-IN" b="0" i="0" dirty="0">
                <a:effectLst/>
                <a:highlight>
                  <a:srgbClr val="FFFFFF"/>
                </a:highlight>
                <a:latin typeface="Open Sans" panose="020B0606030504020204" pitchFamily="34" charset="0"/>
              </a:rPr>
              <a:t>.</a:t>
            </a:r>
          </a:p>
          <a:p>
            <a:pPr algn="l">
              <a:buFont typeface="Arial" panose="020B0604020202020204" pitchFamily="34" charset="0"/>
              <a:buChar char="•"/>
            </a:pPr>
            <a:r>
              <a:rPr lang="en-IN" b="0" i="0" dirty="0">
                <a:effectLst/>
                <a:highlight>
                  <a:srgbClr val="FFFFFF"/>
                </a:highlight>
                <a:latin typeface="Open Sans" panose="020B0606030504020204" pitchFamily="34" charset="0"/>
              </a:rPr>
              <a:t>Many instances (denoted by the *) of Class2 can be associated with Class1.</a:t>
            </a:r>
          </a:p>
          <a:p>
            <a:pPr algn="l">
              <a:buFont typeface="Arial" panose="020B0604020202020204" pitchFamily="34" charset="0"/>
              <a:buChar char="•"/>
            </a:pPr>
            <a:r>
              <a:rPr lang="en-IN" b="0" i="0" dirty="0">
                <a:effectLst/>
                <a:highlight>
                  <a:srgbClr val="FFFFFF"/>
                </a:highlight>
                <a:latin typeface="Open Sans" panose="020B0606030504020204" pitchFamily="34" charset="0"/>
              </a:rPr>
              <a:t>Objects of Class1 and Class2 have separate lifetimes.</a:t>
            </a:r>
          </a:p>
          <a:p>
            <a:endParaRPr lang="en-US" dirty="0"/>
          </a:p>
        </p:txBody>
      </p:sp>
      <p:pic>
        <p:nvPicPr>
          <p:cNvPr id="9218" name="Picture 2" descr="Aggregation">
            <a:extLst>
              <a:ext uri="{FF2B5EF4-FFF2-40B4-BE49-F238E27FC236}">
                <a16:creationId xmlns:a16="http://schemas.microsoft.com/office/drawing/2014/main" id="{7E38EDF0-DB85-E9F1-6A1F-67B972D0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5000625"/>
            <a:ext cx="4748920" cy="117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4353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8A81-0D85-3A96-BF70-EEAE1926C65D}"/>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Composition</a:t>
            </a:r>
            <a:endParaRPr lang="en-US" dirty="0"/>
          </a:p>
        </p:txBody>
      </p:sp>
      <p:sp>
        <p:nvSpPr>
          <p:cNvPr id="3" name="Content Placeholder 2">
            <a:extLst>
              <a:ext uri="{FF2B5EF4-FFF2-40B4-BE49-F238E27FC236}">
                <a16:creationId xmlns:a16="http://schemas.microsoft.com/office/drawing/2014/main" id="{048C0EAB-04EC-B0A7-9FE6-46F5BEED8232}"/>
              </a:ext>
            </a:extLst>
          </p:cNvPr>
          <p:cNvSpPr>
            <a:spLocks noGrp="1"/>
          </p:cNvSpPr>
          <p:nvPr>
            <p:ph idx="1"/>
          </p:nvPr>
        </p:nvSpPr>
        <p:spPr/>
        <p:txBody>
          <a:bodyPr/>
          <a:lstStyle/>
          <a:p>
            <a:pPr algn="l">
              <a:buFont typeface="Arial" panose="020B0604020202020204" pitchFamily="34" charset="0"/>
              <a:buChar char="•"/>
            </a:pPr>
            <a:r>
              <a:rPr lang="en-IN" b="0" i="0" dirty="0">
                <a:effectLst/>
                <a:highlight>
                  <a:srgbClr val="FFFFFF"/>
                </a:highlight>
                <a:latin typeface="Open Sans" panose="020B0606030504020204" pitchFamily="34" charset="0"/>
              </a:rPr>
              <a:t>A special type of aggregation where parts are destroyed when the whole is destroyed.</a:t>
            </a:r>
          </a:p>
          <a:p>
            <a:pPr algn="l">
              <a:buFont typeface="Arial" panose="020B0604020202020204" pitchFamily="34" charset="0"/>
              <a:buChar char="•"/>
            </a:pPr>
            <a:r>
              <a:rPr lang="en-IN" b="0" i="0" dirty="0">
                <a:effectLst/>
                <a:highlight>
                  <a:srgbClr val="FFFFFF"/>
                </a:highlight>
                <a:latin typeface="Open Sans" panose="020B0606030504020204" pitchFamily="34" charset="0"/>
              </a:rPr>
              <a:t>Objects of Class2 live and die with Class1.</a:t>
            </a:r>
          </a:p>
          <a:p>
            <a:pPr algn="l">
              <a:buFont typeface="Arial" panose="020B0604020202020204" pitchFamily="34" charset="0"/>
              <a:buChar char="•"/>
            </a:pPr>
            <a:r>
              <a:rPr lang="en-IN" b="0" i="0" dirty="0">
                <a:effectLst/>
                <a:highlight>
                  <a:srgbClr val="FFFFFF"/>
                </a:highlight>
                <a:latin typeface="Open Sans" panose="020B0606030504020204" pitchFamily="34" charset="0"/>
              </a:rPr>
              <a:t>Class2 cannot stand by itself.</a:t>
            </a:r>
          </a:p>
          <a:p>
            <a:pPr algn="l"/>
            <a:r>
              <a:rPr lang="en-IN" b="0" i="0" dirty="0">
                <a:effectLst/>
                <a:highlight>
                  <a:srgbClr val="FFFFFF"/>
                </a:highlight>
                <a:latin typeface="Open Sans" panose="020B0606030504020204" pitchFamily="34" charset="0"/>
              </a:rPr>
              <a:t>The relationship is displayed as a solid line with a filled diamond at the association end, which is connected to the class that represents the whole or composite.</a:t>
            </a:r>
          </a:p>
          <a:p>
            <a:endParaRPr lang="en-US" dirty="0"/>
          </a:p>
        </p:txBody>
      </p:sp>
      <p:pic>
        <p:nvPicPr>
          <p:cNvPr id="11266" name="Picture 2" descr="Composition">
            <a:extLst>
              <a:ext uri="{FF2B5EF4-FFF2-40B4-BE49-F238E27FC236}">
                <a16:creationId xmlns:a16="http://schemas.microsoft.com/office/drawing/2014/main" id="{C27E7BC8-CD46-41E6-9BF7-D4395394A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5214936"/>
            <a:ext cx="4428480" cy="109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48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EFBF-61C8-E5F9-E6CA-F0671363F5D9}"/>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Dependency</a:t>
            </a:r>
            <a:endParaRPr lang="en-US" dirty="0"/>
          </a:p>
        </p:txBody>
      </p:sp>
      <p:sp>
        <p:nvSpPr>
          <p:cNvPr id="3" name="Content Placeholder 2">
            <a:extLst>
              <a:ext uri="{FF2B5EF4-FFF2-40B4-BE49-F238E27FC236}">
                <a16:creationId xmlns:a16="http://schemas.microsoft.com/office/drawing/2014/main" id="{CC9CE5C8-D053-A4A0-EBB3-7DE3FB006BFC}"/>
              </a:ext>
            </a:extLst>
          </p:cNvPr>
          <p:cNvSpPr>
            <a:spLocks noGrp="1"/>
          </p:cNvSpPr>
          <p:nvPr>
            <p:ph idx="1"/>
          </p:nvPr>
        </p:nvSpPr>
        <p:spPr/>
        <p:txBody>
          <a:bodyPr>
            <a:normAutofit lnSpcReduction="10000"/>
          </a:bodyPr>
          <a:lstStyle/>
          <a:p>
            <a:pPr algn="l"/>
            <a:r>
              <a:rPr lang="en-IN" b="0" i="0" dirty="0">
                <a:solidFill>
                  <a:srgbClr val="737C85"/>
                </a:solidFill>
                <a:effectLst/>
                <a:highlight>
                  <a:srgbClr val="FFFFFF"/>
                </a:highlight>
                <a:latin typeface="Open Sans" panose="020B0606030504020204" pitchFamily="34" charset="0"/>
              </a:rPr>
              <a:t>An object of one class might use an object of another class in the code of a method. If the object is not stored in any field, then this is </a:t>
            </a:r>
            <a:r>
              <a:rPr lang="en-IN" b="0" i="0" dirty="0" err="1">
                <a:solidFill>
                  <a:srgbClr val="737C85"/>
                </a:solidFill>
                <a:effectLst/>
                <a:highlight>
                  <a:srgbClr val="FFFFFF"/>
                </a:highlight>
                <a:latin typeface="Open Sans" panose="020B0606030504020204" pitchFamily="34" charset="0"/>
              </a:rPr>
              <a:t>modeled</a:t>
            </a:r>
            <a:r>
              <a:rPr lang="en-IN" b="0" i="0" dirty="0">
                <a:solidFill>
                  <a:srgbClr val="737C85"/>
                </a:solidFill>
                <a:effectLst/>
                <a:highlight>
                  <a:srgbClr val="FFFFFF"/>
                </a:highlight>
                <a:latin typeface="Open Sans" panose="020B0606030504020204" pitchFamily="34" charset="0"/>
              </a:rPr>
              <a:t> as a dependency relationship.</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A special type of association.</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Exists between two classes if changes to the definition of one may cause changes to the other (but not the other way around).</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Class1 depends on Class2</a:t>
            </a:r>
          </a:p>
          <a:p>
            <a:pPr algn="l"/>
            <a:r>
              <a:rPr lang="en-IN" b="0" i="0" dirty="0">
                <a:solidFill>
                  <a:srgbClr val="737C85"/>
                </a:solidFill>
                <a:effectLst/>
                <a:highlight>
                  <a:srgbClr val="FFFFFF"/>
                </a:highlight>
                <a:latin typeface="Open Sans" panose="020B0606030504020204" pitchFamily="34" charset="0"/>
              </a:rPr>
              <a:t>The relationship is displayed as a dashed line with an open arrow.</a:t>
            </a:r>
          </a:p>
          <a:p>
            <a:endParaRPr lang="en-US" dirty="0"/>
          </a:p>
        </p:txBody>
      </p:sp>
      <p:pic>
        <p:nvPicPr>
          <p:cNvPr id="12290" name="Picture 2" descr="Dependency">
            <a:extLst>
              <a:ext uri="{FF2B5EF4-FFF2-40B4-BE49-F238E27FC236}">
                <a16:creationId xmlns:a16="http://schemas.microsoft.com/office/drawing/2014/main" id="{B5DB1984-D207-63D8-1645-268C3F3A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549" y="5626100"/>
            <a:ext cx="4511793" cy="111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1285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1CD0-3CA9-5E7F-7DCD-F77C91A809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15A846-F516-DCFE-F634-53773DF288ED}"/>
              </a:ext>
            </a:extLst>
          </p:cNvPr>
          <p:cNvSpPr>
            <a:spLocks noGrp="1"/>
          </p:cNvSpPr>
          <p:nvPr>
            <p:ph idx="1"/>
          </p:nvPr>
        </p:nvSpPr>
        <p:spPr/>
        <p:txBody>
          <a:bodyPr/>
          <a:lstStyle/>
          <a:p>
            <a:pPr algn="l"/>
            <a:r>
              <a:rPr lang="en-IN" b="0" i="0" dirty="0">
                <a:solidFill>
                  <a:srgbClr val="737C85"/>
                </a:solidFill>
                <a:effectLst/>
                <a:highlight>
                  <a:srgbClr val="FFFFFF"/>
                </a:highlight>
                <a:latin typeface="Open Sans" panose="020B0606030504020204" pitchFamily="34" charset="0"/>
              </a:rPr>
              <a:t>The figure below shows another example of dependency. The Person class might have a </a:t>
            </a:r>
            <a:r>
              <a:rPr lang="en-IN" b="0" i="0" dirty="0" err="1">
                <a:solidFill>
                  <a:srgbClr val="737C85"/>
                </a:solidFill>
                <a:effectLst/>
                <a:highlight>
                  <a:srgbClr val="FFFFFF"/>
                </a:highlight>
                <a:latin typeface="Open Sans" panose="020B0606030504020204" pitchFamily="34" charset="0"/>
              </a:rPr>
              <a:t>hasRead</a:t>
            </a:r>
            <a:r>
              <a:rPr lang="en-IN" b="0" i="0" dirty="0">
                <a:solidFill>
                  <a:srgbClr val="737C85"/>
                </a:solidFill>
                <a:effectLst/>
                <a:highlight>
                  <a:srgbClr val="FFFFFF"/>
                </a:highlight>
                <a:latin typeface="Open Sans" panose="020B0606030504020204" pitchFamily="34" charset="0"/>
              </a:rPr>
              <a:t> method with a Book parameter that returns true if the person has read the book (perhaps by checking some database).</a:t>
            </a:r>
          </a:p>
          <a:p>
            <a:br>
              <a:rPr lang="en-IN" dirty="0"/>
            </a:br>
            <a:endParaRPr lang="en-US" dirty="0"/>
          </a:p>
        </p:txBody>
      </p:sp>
      <p:pic>
        <p:nvPicPr>
          <p:cNvPr id="13316" name="Picture 4" descr="Dependency">
            <a:extLst>
              <a:ext uri="{FF2B5EF4-FFF2-40B4-BE49-F238E27FC236}">
                <a16:creationId xmlns:a16="http://schemas.microsoft.com/office/drawing/2014/main" id="{1164E332-E24C-E51F-1FF9-FEF791292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387" y="3640137"/>
            <a:ext cx="8414602" cy="114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6402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0065-A638-6C47-C3C9-1490391A0F16}"/>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Realization</a:t>
            </a:r>
            <a:endParaRPr lang="en-US" dirty="0"/>
          </a:p>
        </p:txBody>
      </p:sp>
      <p:sp>
        <p:nvSpPr>
          <p:cNvPr id="3" name="Content Placeholder 2">
            <a:extLst>
              <a:ext uri="{FF2B5EF4-FFF2-40B4-BE49-F238E27FC236}">
                <a16:creationId xmlns:a16="http://schemas.microsoft.com/office/drawing/2014/main" id="{831955F3-92AD-2FEA-E3E1-4FE8E77BC704}"/>
              </a:ext>
            </a:extLst>
          </p:cNvPr>
          <p:cNvSpPr>
            <a:spLocks noGrp="1"/>
          </p:cNvSpPr>
          <p:nvPr>
            <p:ph idx="1"/>
          </p:nvPr>
        </p:nvSpPr>
        <p:spPr/>
        <p:txBody>
          <a:bodyPr/>
          <a:lstStyle/>
          <a:p>
            <a:pPr algn="l"/>
            <a:r>
              <a:rPr lang="en-IN" b="0" i="0" dirty="0">
                <a:solidFill>
                  <a:srgbClr val="737C85"/>
                </a:solidFill>
                <a:effectLst/>
                <a:highlight>
                  <a:srgbClr val="FFFFFF"/>
                </a:highlight>
                <a:latin typeface="Open Sans" panose="020B0606030504020204" pitchFamily="34" charset="0"/>
              </a:rPr>
              <a:t>Realization is a relationship between the blueprint class and the object containing its respective implementation level details. </a:t>
            </a:r>
          </a:p>
          <a:p>
            <a:pPr algn="l"/>
            <a:r>
              <a:rPr lang="en-IN" b="0" i="0" dirty="0">
                <a:solidFill>
                  <a:srgbClr val="737C85"/>
                </a:solidFill>
                <a:effectLst/>
                <a:highlight>
                  <a:srgbClr val="FFFFFF"/>
                </a:highlight>
                <a:latin typeface="Open Sans" panose="020B0606030504020204" pitchFamily="34" charset="0"/>
              </a:rPr>
              <a:t>This object is said to realize the blueprint class. In other words, you can understand this as the relationship between the interface and the implementing class.</a:t>
            </a:r>
          </a:p>
          <a:p>
            <a:endParaRPr lang="en-US" dirty="0"/>
          </a:p>
        </p:txBody>
      </p:sp>
    </p:spTree>
    <p:extLst>
      <p:ext uri="{BB962C8B-B14F-4D97-AF65-F5344CB8AC3E}">
        <p14:creationId xmlns:p14="http://schemas.microsoft.com/office/powerpoint/2010/main" val="22798471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A4D8-D13D-8F23-5CA8-529DA9625B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A794CA-3DC8-1B05-0E5C-D781432A3CF6}"/>
              </a:ext>
            </a:extLst>
          </p:cNvPr>
          <p:cNvSpPr>
            <a:spLocks noGrp="1"/>
          </p:cNvSpPr>
          <p:nvPr>
            <p:ph idx="1"/>
          </p:nvPr>
        </p:nvSpPr>
        <p:spPr>
          <a:xfrm>
            <a:off x="838200" y="365125"/>
            <a:ext cx="10515600" cy="5811838"/>
          </a:xfrm>
        </p:spPr>
        <p:txBody>
          <a:bodyPr/>
          <a:lstStyle/>
          <a:p>
            <a:r>
              <a:rPr lang="en-IN" b="0" i="0" dirty="0">
                <a:solidFill>
                  <a:srgbClr val="737C85"/>
                </a:solidFill>
                <a:effectLst/>
                <a:highlight>
                  <a:srgbClr val="FFFFFF"/>
                </a:highlight>
                <a:latin typeface="Open Sans" panose="020B0606030504020204" pitchFamily="34" charset="0"/>
              </a:rPr>
              <a:t>For example, the Owner interface might specify methods for acquiring property and disposing of property. The Person and Corporation classes need to implement these methods, possibly in very different ways.</a:t>
            </a:r>
          </a:p>
          <a:p>
            <a:endParaRPr lang="en-US" dirty="0"/>
          </a:p>
        </p:txBody>
      </p:sp>
      <p:pic>
        <p:nvPicPr>
          <p:cNvPr id="14338" name="Picture 2" descr="Realization">
            <a:extLst>
              <a:ext uri="{FF2B5EF4-FFF2-40B4-BE49-F238E27FC236}">
                <a16:creationId xmlns:a16="http://schemas.microsoft.com/office/drawing/2014/main" id="{B12CC9BF-8054-CCF8-D5BA-EB9652686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49" y="2017715"/>
            <a:ext cx="6690847" cy="469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42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D137-9DAC-D3A9-0655-9F3D1A8AB3A3}"/>
              </a:ext>
            </a:extLst>
          </p:cNvPr>
          <p:cNvSpPr>
            <a:spLocks noGrp="1"/>
          </p:cNvSpPr>
          <p:nvPr>
            <p:ph type="title"/>
          </p:nvPr>
        </p:nvSpPr>
        <p:spPr/>
        <p:txBody>
          <a:bodyPr>
            <a:normAutofit/>
          </a:bodyPr>
          <a:lstStyle/>
          <a:p>
            <a:r>
              <a:rPr lang="en-IN" b="0" i="0" dirty="0">
                <a:solidFill>
                  <a:srgbClr val="333333"/>
                </a:solidFill>
                <a:effectLst/>
                <a:highlight>
                  <a:srgbClr val="FFFFFF"/>
                </a:highlight>
                <a:latin typeface="Open Sans" panose="020B0606030504020204" pitchFamily="34" charset="0"/>
              </a:rPr>
              <a:t>Class Diagram Example: Order System</a:t>
            </a:r>
            <a:endParaRPr lang="en-US" dirty="0"/>
          </a:p>
        </p:txBody>
      </p:sp>
      <p:sp>
        <p:nvSpPr>
          <p:cNvPr id="3" name="Content Placeholder 2">
            <a:extLst>
              <a:ext uri="{FF2B5EF4-FFF2-40B4-BE49-F238E27FC236}">
                <a16:creationId xmlns:a16="http://schemas.microsoft.com/office/drawing/2014/main" id="{FD0E4010-D21A-265E-96B9-E9D333151C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0608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E9AC-C92A-8F99-3759-081D074818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17C6B0-1181-E8DD-1266-CC2D3FB8427F}"/>
              </a:ext>
            </a:extLst>
          </p:cNvPr>
          <p:cNvSpPr>
            <a:spLocks noGrp="1"/>
          </p:cNvSpPr>
          <p:nvPr>
            <p:ph idx="1"/>
          </p:nvPr>
        </p:nvSpPr>
        <p:spPr/>
        <p:txBody>
          <a:bodyPr/>
          <a:lstStyle/>
          <a:p>
            <a:endParaRPr lang="en-US"/>
          </a:p>
        </p:txBody>
      </p:sp>
      <p:pic>
        <p:nvPicPr>
          <p:cNvPr id="16386" name="Picture 2" descr="Class Diagram Example: Order System">
            <a:extLst>
              <a:ext uri="{FF2B5EF4-FFF2-40B4-BE49-F238E27FC236}">
                <a16:creationId xmlns:a16="http://schemas.microsoft.com/office/drawing/2014/main" id="{8B2A44EA-92C6-BE93-D9CC-CF0A75DF8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4" y="0"/>
            <a:ext cx="1227684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9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2373-D644-D146-0FFD-FC76AA9EC90A}"/>
              </a:ext>
            </a:extLst>
          </p:cNvPr>
          <p:cNvSpPr>
            <a:spLocks noGrp="1"/>
          </p:cNvSpPr>
          <p:nvPr>
            <p:ph type="title"/>
          </p:nvPr>
        </p:nvSpPr>
        <p:spPr/>
        <p:txBody>
          <a:bodyPr/>
          <a:lstStyle/>
          <a:p>
            <a:r>
              <a:rPr lang="en-IN" dirty="0"/>
              <a:t>4. Encapsulation: </a:t>
            </a:r>
            <a:endParaRPr lang="en-US" dirty="0"/>
          </a:p>
        </p:txBody>
      </p:sp>
      <p:sp>
        <p:nvSpPr>
          <p:cNvPr id="3" name="Content Placeholder 2">
            <a:extLst>
              <a:ext uri="{FF2B5EF4-FFF2-40B4-BE49-F238E27FC236}">
                <a16:creationId xmlns:a16="http://schemas.microsoft.com/office/drawing/2014/main" id="{B3F86E4F-E850-7681-65B6-605C60C23EAD}"/>
              </a:ext>
            </a:extLst>
          </p:cNvPr>
          <p:cNvSpPr>
            <a:spLocks noGrp="1"/>
          </p:cNvSpPr>
          <p:nvPr>
            <p:ph idx="1"/>
          </p:nvPr>
        </p:nvSpPr>
        <p:spPr/>
        <p:txBody>
          <a:bodyPr>
            <a:normAutofit lnSpcReduction="10000"/>
          </a:bodyPr>
          <a:lstStyle/>
          <a:p>
            <a:pPr algn="just" fontAlgn="base"/>
            <a:r>
              <a:rPr lang="en-IN" dirty="0"/>
              <a:t>Encapsulation is defined as the </a:t>
            </a:r>
            <a:r>
              <a:rPr lang="en-IN" b="1" dirty="0"/>
              <a:t>wrapping up of data under a single unit</a:t>
            </a:r>
            <a:r>
              <a:rPr lang="en-IN" dirty="0"/>
              <a:t>. </a:t>
            </a:r>
          </a:p>
          <a:p>
            <a:pPr algn="just" fontAlgn="base"/>
            <a:r>
              <a:rPr lang="en-IN" dirty="0"/>
              <a:t>It is the mechanism that binds together code and the data it manipulates. </a:t>
            </a:r>
          </a:p>
          <a:p>
            <a:pPr algn="just" fontAlgn="base"/>
            <a:r>
              <a:rPr lang="en-IN" dirty="0"/>
              <a:t>In Encapsulation, the variables or data of a class are hidden from any other class and can be accessed only through any member function of their class in which they are declared </a:t>
            </a:r>
          </a:p>
          <a:p>
            <a:pPr algn="just" fontAlgn="base"/>
            <a:r>
              <a:rPr lang="en-IN" dirty="0"/>
              <a:t>Also known as </a:t>
            </a:r>
            <a:r>
              <a:rPr lang="en-IN" b="1" dirty="0"/>
              <a:t>data-hiding</a:t>
            </a:r>
            <a:r>
              <a:rPr lang="en-IN" dirty="0"/>
              <a:t>.</a:t>
            </a:r>
          </a:p>
          <a:p>
            <a:pPr marL="0" indent="0">
              <a:buNone/>
            </a:pPr>
            <a:br>
              <a:rPr lang="en-IN" dirty="0"/>
            </a:br>
            <a:endParaRPr lang="en-US" dirty="0"/>
          </a:p>
        </p:txBody>
      </p:sp>
      <p:pic>
        <p:nvPicPr>
          <p:cNvPr id="5122" name="Picture 2" descr="Encapsulation in Object Oriented Programming">
            <a:extLst>
              <a:ext uri="{FF2B5EF4-FFF2-40B4-BE49-F238E27FC236}">
                <a16:creationId xmlns:a16="http://schemas.microsoft.com/office/drawing/2014/main" id="{CD069E2B-A832-1F85-AA73-6221CDEF4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189" y="4465674"/>
            <a:ext cx="3833812" cy="239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2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1448-B2FA-7C3D-FCEC-E12CF1054D2E}"/>
              </a:ext>
            </a:extLst>
          </p:cNvPr>
          <p:cNvSpPr>
            <a:spLocks noGrp="1"/>
          </p:cNvSpPr>
          <p:nvPr>
            <p:ph type="title"/>
          </p:nvPr>
        </p:nvSpPr>
        <p:spPr/>
        <p:txBody>
          <a:bodyPr/>
          <a:lstStyle/>
          <a:p>
            <a:r>
              <a:rPr lang="en-US" dirty="0"/>
              <a:t>Types of Variable</a:t>
            </a:r>
          </a:p>
        </p:txBody>
      </p:sp>
      <p:sp>
        <p:nvSpPr>
          <p:cNvPr id="3" name="Content Placeholder 2">
            <a:extLst>
              <a:ext uri="{FF2B5EF4-FFF2-40B4-BE49-F238E27FC236}">
                <a16:creationId xmlns:a16="http://schemas.microsoft.com/office/drawing/2014/main" id="{32A49AE8-4D98-D740-86E3-C870497553C8}"/>
              </a:ext>
            </a:extLst>
          </p:cNvPr>
          <p:cNvSpPr>
            <a:spLocks noGrp="1"/>
          </p:cNvSpPr>
          <p:nvPr>
            <p:ph idx="1"/>
          </p:nvPr>
        </p:nvSpPr>
        <p:spPr/>
        <p:txBody>
          <a:bodyPr>
            <a:normAutofit fontScale="92500" lnSpcReduction="20000"/>
          </a:bodyPr>
          <a:lstStyle/>
          <a:p>
            <a:r>
              <a:rPr lang="en-IN" b="0" i="0" dirty="0">
                <a:effectLst/>
                <a:highlight>
                  <a:srgbClr val="FFFFFF"/>
                </a:highlight>
                <a:latin typeface="Arial" panose="020B0604020202020204" pitchFamily="34" charset="0"/>
              </a:rPr>
              <a:t>Based the type of value represented by the variable all variables are divided into 2</a:t>
            </a:r>
            <a:br>
              <a:rPr lang="en-IN" dirty="0"/>
            </a:br>
            <a:r>
              <a:rPr lang="en-IN" b="0" i="0" dirty="0">
                <a:effectLst/>
                <a:highlight>
                  <a:srgbClr val="FFFFFF"/>
                </a:highlight>
                <a:latin typeface="Arial" panose="020B0604020202020204" pitchFamily="34" charset="0"/>
              </a:rPr>
              <a:t>types. </a:t>
            </a:r>
            <a:br>
              <a:rPr lang="en-IN" dirty="0"/>
            </a:br>
            <a:r>
              <a:rPr lang="en-IN" b="0" i="0" dirty="0">
                <a:effectLst/>
                <a:highlight>
                  <a:srgbClr val="FFFFFF"/>
                </a:highlight>
                <a:latin typeface="Arial" panose="020B0604020202020204" pitchFamily="34" charset="0"/>
              </a:rPr>
              <a:t>1) Primitive variables</a:t>
            </a:r>
            <a:br>
              <a:rPr lang="en-IN" dirty="0"/>
            </a:br>
            <a:r>
              <a:rPr lang="en-IN" b="0" i="0" dirty="0">
                <a:effectLst/>
                <a:highlight>
                  <a:srgbClr val="FFFFFF"/>
                </a:highlight>
                <a:latin typeface="Arial" panose="020B0604020202020204" pitchFamily="34" charset="0"/>
              </a:rPr>
              <a:t>2) Reference variables</a:t>
            </a:r>
            <a:br>
              <a:rPr lang="en-IN" dirty="0"/>
            </a:br>
            <a:endParaRPr lang="en-IN" dirty="0"/>
          </a:p>
          <a:p>
            <a:r>
              <a:rPr lang="en-IN" b="0" i="0" dirty="0">
                <a:effectLst/>
                <a:highlight>
                  <a:srgbClr val="FFFFFF"/>
                </a:highlight>
                <a:latin typeface="Arial" panose="020B0604020202020204" pitchFamily="34" charset="0"/>
              </a:rPr>
              <a:t>Primitive variables: Primitive variables can be used to represent primitive values.</a:t>
            </a:r>
          </a:p>
          <a:p>
            <a:r>
              <a:rPr lang="en-IN" b="0" i="0" dirty="0">
                <a:effectLst/>
                <a:highlight>
                  <a:srgbClr val="FFFFFF"/>
                </a:highlight>
                <a:latin typeface="Arial" panose="020B0604020202020204" pitchFamily="34" charset="0"/>
              </a:rPr>
              <a:t>Example: int x=10;</a:t>
            </a:r>
            <a:br>
              <a:rPr lang="en-IN" dirty="0"/>
            </a:br>
            <a:endParaRPr lang="en-IN" dirty="0"/>
          </a:p>
          <a:p>
            <a:r>
              <a:rPr lang="en-IN" b="0" i="0" dirty="0">
                <a:effectLst/>
                <a:highlight>
                  <a:srgbClr val="FFFFFF"/>
                </a:highlight>
                <a:latin typeface="Arial" panose="020B0604020202020204" pitchFamily="34" charset="0"/>
              </a:rPr>
              <a:t>Reference variables: Reference variables can be used to refer objects.</a:t>
            </a:r>
            <a:endParaRPr lang="en-IN" dirty="0"/>
          </a:p>
          <a:p>
            <a:r>
              <a:rPr lang="en-IN" b="0" i="0" dirty="0">
                <a:effectLst/>
                <a:highlight>
                  <a:srgbClr val="FFFFFF"/>
                </a:highlight>
                <a:latin typeface="Arial" panose="020B0604020202020204" pitchFamily="34" charset="0"/>
              </a:rPr>
              <a:t>Example: Student s=new Student();</a:t>
            </a:r>
            <a:endParaRPr lang="en-US" dirty="0"/>
          </a:p>
        </p:txBody>
      </p:sp>
    </p:spTree>
    <p:extLst>
      <p:ext uri="{BB962C8B-B14F-4D97-AF65-F5344CB8AC3E}">
        <p14:creationId xmlns:p14="http://schemas.microsoft.com/office/powerpoint/2010/main" val="32778411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0340-5B29-39E1-FA83-9B7233CB46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707B65C-9DF3-973D-7AFD-C470239E5EB4}"/>
              </a:ext>
            </a:extLst>
          </p:cNvPr>
          <p:cNvSpPr>
            <a:spLocks noGrp="1"/>
          </p:cNvSpPr>
          <p:nvPr>
            <p:ph idx="1"/>
          </p:nvPr>
        </p:nvSpPr>
        <p:spPr/>
        <p:txBody>
          <a:bodyPr/>
          <a:lstStyle/>
          <a:p>
            <a:r>
              <a:rPr lang="en-IN" b="0" i="0" dirty="0">
                <a:effectLst/>
                <a:highlight>
                  <a:srgbClr val="FFFFFF"/>
                </a:highlight>
                <a:latin typeface="Arial" panose="020B0604020202020204" pitchFamily="34" charset="0"/>
              </a:rPr>
              <a:t>Based on the purpose and position of declaration all variables are divided into the</a:t>
            </a:r>
            <a:br>
              <a:rPr lang="en-IN" dirty="0"/>
            </a:br>
            <a:r>
              <a:rPr lang="en-IN" b="0" i="0" dirty="0">
                <a:effectLst/>
                <a:highlight>
                  <a:srgbClr val="FFFFFF"/>
                </a:highlight>
                <a:latin typeface="Arial" panose="020B0604020202020204" pitchFamily="34" charset="0"/>
              </a:rPr>
              <a:t>following 3 types.</a:t>
            </a:r>
            <a:br>
              <a:rPr lang="en-IN" dirty="0"/>
            </a:br>
            <a:r>
              <a:rPr lang="en-IN" b="0" i="0" dirty="0">
                <a:effectLst/>
                <a:highlight>
                  <a:srgbClr val="FFFFFF"/>
                </a:highlight>
                <a:latin typeface="Arial" panose="020B0604020202020204" pitchFamily="34" charset="0"/>
              </a:rPr>
              <a:t>1) Instance variables</a:t>
            </a:r>
            <a:br>
              <a:rPr lang="en-IN" dirty="0"/>
            </a:br>
            <a:r>
              <a:rPr lang="en-IN" b="0" i="0" dirty="0">
                <a:effectLst/>
                <a:highlight>
                  <a:srgbClr val="FFFFFF"/>
                </a:highlight>
                <a:latin typeface="Arial" panose="020B0604020202020204" pitchFamily="34" charset="0"/>
              </a:rPr>
              <a:t>2) Static variables</a:t>
            </a:r>
            <a:br>
              <a:rPr lang="en-IN" dirty="0"/>
            </a:br>
            <a:r>
              <a:rPr lang="en-IN" b="0" i="0" dirty="0">
                <a:effectLst/>
                <a:highlight>
                  <a:srgbClr val="FFFFFF"/>
                </a:highlight>
                <a:latin typeface="Arial" panose="020B0604020202020204" pitchFamily="34" charset="0"/>
              </a:rPr>
              <a:t>3) Local variables</a:t>
            </a:r>
            <a:endParaRPr lang="en-US" dirty="0"/>
          </a:p>
        </p:txBody>
      </p:sp>
    </p:spTree>
    <p:extLst>
      <p:ext uri="{BB962C8B-B14F-4D97-AF65-F5344CB8AC3E}">
        <p14:creationId xmlns:p14="http://schemas.microsoft.com/office/powerpoint/2010/main" val="3787784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B742-4FFD-576B-B6E8-88172E9CF632}"/>
              </a:ext>
            </a:extLst>
          </p:cNvPr>
          <p:cNvSpPr>
            <a:spLocks noGrp="1"/>
          </p:cNvSpPr>
          <p:nvPr>
            <p:ph type="title"/>
          </p:nvPr>
        </p:nvSpPr>
        <p:spPr/>
        <p:txBody>
          <a:bodyPr/>
          <a:lstStyle/>
          <a:p>
            <a:r>
              <a:rPr lang="en-US" dirty="0"/>
              <a:t>Instance Variable</a:t>
            </a:r>
          </a:p>
        </p:txBody>
      </p:sp>
      <p:sp>
        <p:nvSpPr>
          <p:cNvPr id="3" name="Content Placeholder 2">
            <a:extLst>
              <a:ext uri="{FF2B5EF4-FFF2-40B4-BE49-F238E27FC236}">
                <a16:creationId xmlns:a16="http://schemas.microsoft.com/office/drawing/2014/main" id="{33545981-D957-4DD2-251E-75AC3FCEBBFC}"/>
              </a:ext>
            </a:extLst>
          </p:cNvPr>
          <p:cNvSpPr>
            <a:spLocks noGrp="1"/>
          </p:cNvSpPr>
          <p:nvPr>
            <p:ph idx="1"/>
          </p:nvPr>
        </p:nvSpPr>
        <p:spPr/>
        <p:txBody>
          <a:bodyPr>
            <a:normAutofit fontScale="77500" lnSpcReduction="20000"/>
          </a:bodyPr>
          <a:lstStyle/>
          <a:p>
            <a:r>
              <a:rPr lang="en-IN" b="0" i="0" dirty="0">
                <a:effectLst/>
                <a:highlight>
                  <a:srgbClr val="FFFFFF"/>
                </a:highlight>
                <a:latin typeface="Arial" panose="020B0604020202020204" pitchFamily="34" charset="0"/>
              </a:rPr>
              <a:t>If the value of a variable is varied from object to object such type of variables are called instance variables.</a:t>
            </a:r>
          </a:p>
          <a:p>
            <a:r>
              <a:rPr lang="en-IN" b="0" i="0" dirty="0">
                <a:effectLst/>
                <a:highlight>
                  <a:srgbClr val="FFFFFF"/>
                </a:highlight>
                <a:latin typeface="Arial" panose="020B0604020202020204" pitchFamily="34" charset="0"/>
              </a:rPr>
              <a:t>For every object a separate copy of instance variables will be created.</a:t>
            </a:r>
          </a:p>
          <a:p>
            <a:r>
              <a:rPr lang="en-IN" b="0" i="0" dirty="0">
                <a:effectLst/>
                <a:highlight>
                  <a:srgbClr val="FFFFFF"/>
                </a:highlight>
                <a:latin typeface="Arial" panose="020B0604020202020204" pitchFamily="34" charset="0"/>
              </a:rPr>
              <a:t>Instance variables will be created at the time of object creation and destroyed at the time of object destruction hence the scope of instance variables is exactly same as scope of objects.</a:t>
            </a:r>
            <a:r>
              <a:rPr lang="en-IN" b="0" i="0" dirty="0">
                <a:effectLst/>
                <a:highlight>
                  <a:srgbClr val="FFFFFF"/>
                </a:highlight>
                <a:latin typeface="Times New Roman" panose="02020603050405020304" pitchFamily="18" charset="0"/>
              </a:rPr>
              <a:t> </a:t>
            </a:r>
          </a:p>
          <a:p>
            <a:r>
              <a:rPr lang="en-IN" b="0" i="0" dirty="0">
                <a:effectLst/>
                <a:highlight>
                  <a:srgbClr val="FFFFFF"/>
                </a:highlight>
                <a:latin typeface="Arial" panose="020B0604020202020204" pitchFamily="34" charset="0"/>
              </a:rPr>
              <a:t>Instance variables will be stored on the heap as the part of object.</a:t>
            </a:r>
          </a:p>
          <a:p>
            <a:r>
              <a:rPr lang="en-IN" b="0" i="0" dirty="0">
                <a:effectLst/>
                <a:highlight>
                  <a:srgbClr val="FFFFFF"/>
                </a:highlight>
                <a:latin typeface="Arial" panose="020B0604020202020204" pitchFamily="34" charset="0"/>
              </a:rPr>
              <a:t>Instance variables should be declared with in the class directly but outside of any</a:t>
            </a:r>
            <a:br>
              <a:rPr lang="en-IN" dirty="0"/>
            </a:br>
            <a:r>
              <a:rPr lang="en-IN" b="0" i="0" dirty="0">
                <a:effectLst/>
                <a:highlight>
                  <a:srgbClr val="FFFFFF"/>
                </a:highlight>
                <a:latin typeface="Arial" panose="020B0604020202020204" pitchFamily="34" charset="0"/>
              </a:rPr>
              <a:t>method or block or constructor.</a:t>
            </a:r>
          </a:p>
          <a:p>
            <a:r>
              <a:rPr lang="en-IN" b="0" i="0" dirty="0">
                <a:effectLst/>
                <a:highlight>
                  <a:srgbClr val="FFFFFF"/>
                </a:highlight>
                <a:latin typeface="Arial" panose="020B0604020202020204" pitchFamily="34" charset="0"/>
              </a:rPr>
              <a:t>Instance variables can be accessed directly from Instance area. But cannot be accessed directly from static area.</a:t>
            </a:r>
          </a:p>
          <a:p>
            <a:r>
              <a:rPr lang="en-IN" b="0" i="0" dirty="0">
                <a:effectLst/>
                <a:highlight>
                  <a:srgbClr val="FFFFFF"/>
                </a:highlight>
                <a:latin typeface="Arial" panose="020B0604020202020204" pitchFamily="34" charset="0"/>
              </a:rPr>
              <a:t>But by using object reference we can access instance variables from static area</a:t>
            </a:r>
            <a:endParaRPr lang="en-US" dirty="0"/>
          </a:p>
        </p:txBody>
      </p:sp>
    </p:spTree>
    <p:extLst>
      <p:ext uri="{BB962C8B-B14F-4D97-AF65-F5344CB8AC3E}">
        <p14:creationId xmlns:p14="http://schemas.microsoft.com/office/powerpoint/2010/main" val="33143165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89A07-665F-A727-623C-E992F07698C0}"/>
              </a:ext>
            </a:extLst>
          </p:cNvPr>
          <p:cNvSpPr>
            <a:spLocks noGrp="1"/>
          </p:cNvSpPr>
          <p:nvPr>
            <p:ph idx="1"/>
          </p:nvPr>
        </p:nvSpPr>
        <p:spPr>
          <a:xfrm>
            <a:off x="838200" y="344557"/>
            <a:ext cx="10515600" cy="5832406"/>
          </a:xfrm>
        </p:spPr>
        <p:txBody>
          <a:bodyPr>
            <a:normAutofit fontScale="62500" lnSpcReduction="20000"/>
          </a:bodyPr>
          <a:lstStyle/>
          <a:p>
            <a:pPr marL="0" indent="0">
              <a:buNone/>
            </a:pPr>
            <a:r>
              <a:rPr lang="en-US" dirty="0"/>
              <a:t>class Test</a:t>
            </a:r>
          </a:p>
          <a:p>
            <a:pPr marL="0" indent="0">
              <a:buNone/>
            </a:pPr>
            <a:r>
              <a:rPr lang="en-US" dirty="0"/>
              <a:t>{</a:t>
            </a:r>
          </a:p>
          <a:p>
            <a:pPr marL="0" indent="0">
              <a:buNone/>
            </a:pPr>
            <a:r>
              <a:rPr lang="en-US" dirty="0"/>
              <a:t>	int </a:t>
            </a:r>
            <a:r>
              <a:rPr lang="en-US" dirty="0" err="1"/>
              <a:t>i</a:t>
            </a:r>
            <a:r>
              <a:rPr lang="en-US" dirty="0"/>
              <a:t>=10;</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a:t>
            </a:r>
            <a:r>
              <a:rPr lang="en-US" dirty="0">
                <a:solidFill>
                  <a:srgbClr val="FF0000"/>
                </a:solidFill>
              </a:rPr>
              <a:t>//</a:t>
            </a:r>
            <a:r>
              <a:rPr lang="en-US" dirty="0" err="1">
                <a:solidFill>
                  <a:srgbClr val="FF0000"/>
                </a:solidFill>
              </a:rPr>
              <a:t>C.E:non-static</a:t>
            </a:r>
            <a:r>
              <a:rPr lang="en-US" dirty="0">
                <a:solidFill>
                  <a:srgbClr val="FF0000"/>
                </a:solidFill>
              </a:rPr>
              <a:t> variable </a:t>
            </a:r>
            <a:r>
              <a:rPr lang="en-US" dirty="0" err="1">
                <a:solidFill>
                  <a:srgbClr val="FF0000"/>
                </a:solidFill>
              </a:rPr>
              <a:t>i</a:t>
            </a:r>
            <a:r>
              <a:rPr lang="en-US" dirty="0">
                <a:solidFill>
                  <a:srgbClr val="FF0000"/>
                </a:solidFill>
              </a:rPr>
              <a:t> cannot be referenced from a</a:t>
            </a:r>
          </a:p>
          <a:p>
            <a:pPr marL="0" indent="0">
              <a:buNone/>
            </a:pPr>
            <a:r>
              <a:rPr lang="en-US" dirty="0"/>
              <a:t>	static context(invalid)</a:t>
            </a:r>
          </a:p>
          <a:p>
            <a:pPr marL="0" indent="0">
              <a:buNone/>
            </a:pPr>
            <a:r>
              <a:rPr lang="en-US" dirty="0"/>
              <a:t>	Test t=new Test();</a:t>
            </a:r>
          </a:p>
          <a:p>
            <a:pPr marL="0" indent="0">
              <a:buNone/>
            </a:pPr>
            <a:r>
              <a:rPr lang="en-US" dirty="0"/>
              <a:t>	</a:t>
            </a:r>
            <a:r>
              <a:rPr lang="en-US" dirty="0" err="1"/>
              <a:t>System.out.println</a:t>
            </a:r>
            <a:r>
              <a:rPr lang="en-US" dirty="0"/>
              <a:t>(</a:t>
            </a:r>
            <a:r>
              <a:rPr lang="en-US" dirty="0" err="1"/>
              <a:t>t.i</a:t>
            </a:r>
            <a:r>
              <a:rPr lang="en-US" dirty="0"/>
              <a:t>);//10(valid)</a:t>
            </a:r>
          </a:p>
          <a:p>
            <a:pPr marL="0" indent="0">
              <a:buNone/>
            </a:pPr>
            <a:r>
              <a:rPr lang="en-US" dirty="0"/>
              <a:t>	</a:t>
            </a:r>
            <a:r>
              <a:rPr lang="en-US" dirty="0" err="1"/>
              <a:t>t.methodOne</a:t>
            </a:r>
            <a:r>
              <a:rPr lang="en-US" dirty="0"/>
              <a:t>();</a:t>
            </a:r>
          </a:p>
          <a:p>
            <a:pPr marL="0" indent="0">
              <a:buNone/>
            </a:pPr>
            <a:r>
              <a:rPr lang="en-US" dirty="0"/>
              <a:t>	}</a:t>
            </a:r>
          </a:p>
          <a:p>
            <a:pPr marL="0" indent="0">
              <a:buNone/>
            </a:pPr>
            <a:r>
              <a:rPr lang="en-US" dirty="0"/>
              <a:t>	public void </a:t>
            </a:r>
            <a:r>
              <a:rPr lang="en-US" dirty="0" err="1"/>
              <a:t>methodOne</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);//10(valid)</a:t>
            </a:r>
          </a:p>
          <a:p>
            <a:pPr marL="0" indent="0">
              <a:buNone/>
            </a:pPr>
            <a:r>
              <a:rPr lang="en-US" dirty="0"/>
              <a:t>	}</a:t>
            </a:r>
          </a:p>
          <a:p>
            <a:pPr marL="0" indent="0">
              <a:buNone/>
            </a:pPr>
            <a:r>
              <a:rPr lang="en-US" dirty="0"/>
              <a:t>}</a:t>
            </a:r>
          </a:p>
          <a:p>
            <a:r>
              <a:rPr lang="en-IN" sz="2900" b="0" i="0" dirty="0">
                <a:effectLst/>
                <a:highlight>
                  <a:srgbClr val="FFFFFF"/>
                </a:highlight>
                <a:latin typeface="Arial" panose="020B0604020202020204" pitchFamily="34" charset="0"/>
              </a:rPr>
              <a:t>For the instance variables it is not required to perform initialization JVM will always</a:t>
            </a:r>
            <a:br>
              <a:rPr lang="en-IN" sz="2900" dirty="0"/>
            </a:br>
            <a:r>
              <a:rPr lang="en-IN" sz="2900" b="0" i="0" dirty="0">
                <a:effectLst/>
                <a:highlight>
                  <a:srgbClr val="FFFFFF"/>
                </a:highlight>
                <a:latin typeface="Arial" panose="020B0604020202020204" pitchFamily="34" charset="0"/>
              </a:rPr>
              <a:t>provide default values.</a:t>
            </a:r>
            <a:endParaRPr lang="en-US" sz="2900" dirty="0"/>
          </a:p>
        </p:txBody>
      </p:sp>
    </p:spTree>
    <p:extLst>
      <p:ext uri="{BB962C8B-B14F-4D97-AF65-F5344CB8AC3E}">
        <p14:creationId xmlns:p14="http://schemas.microsoft.com/office/powerpoint/2010/main" val="11343110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5889-93B9-821B-27EE-6A8443B1B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AEF834-1962-A2E8-BD9B-FD2150368899}"/>
              </a:ext>
            </a:extLst>
          </p:cNvPr>
          <p:cNvSpPr>
            <a:spLocks noGrp="1"/>
          </p:cNvSpPr>
          <p:nvPr>
            <p:ph idx="1"/>
          </p:nvPr>
        </p:nvSpPr>
        <p:spPr/>
        <p:txBody>
          <a:bodyPr>
            <a:normAutofit fontScale="77500" lnSpcReduction="20000"/>
          </a:bodyPr>
          <a:lstStyle/>
          <a:p>
            <a:pPr marL="0" indent="0">
              <a:buNone/>
            </a:pPr>
            <a:r>
              <a:rPr lang="en-US" dirty="0"/>
              <a:t>class Test</a:t>
            </a:r>
          </a:p>
          <a:p>
            <a:pPr marL="0" indent="0">
              <a:buNone/>
            </a:pPr>
            <a:r>
              <a:rPr lang="en-US" dirty="0"/>
              <a:t>{</a:t>
            </a:r>
          </a:p>
          <a:p>
            <a:pPr marL="0" indent="0">
              <a:buNone/>
            </a:pPr>
            <a:r>
              <a:rPr lang="en-US" dirty="0"/>
              <a:t>    </a:t>
            </a:r>
            <a:r>
              <a:rPr lang="en-US" dirty="0" err="1"/>
              <a:t>boolean</a:t>
            </a:r>
            <a:r>
              <a:rPr lang="en-US" dirty="0"/>
              <a:t> b;</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Test t=new Test();</a:t>
            </a:r>
          </a:p>
          <a:p>
            <a:pPr marL="0" indent="0">
              <a:buNone/>
            </a:pPr>
            <a:r>
              <a:rPr lang="en-US" dirty="0"/>
              <a:t>        </a:t>
            </a:r>
            <a:r>
              <a:rPr lang="en-US" dirty="0" err="1"/>
              <a:t>System.out.println</a:t>
            </a:r>
            <a:r>
              <a:rPr lang="en-US" dirty="0"/>
              <a:t>(</a:t>
            </a:r>
            <a:r>
              <a:rPr lang="en-US" dirty="0" err="1"/>
              <a:t>t.b</a:t>
            </a:r>
            <a:r>
              <a:rPr lang="en-US" dirty="0"/>
              <a:t>);//false</a:t>
            </a:r>
          </a:p>
          <a:p>
            <a:pPr marL="0" indent="0">
              <a:buNone/>
            </a:pPr>
            <a:r>
              <a:rPr lang="en-US" dirty="0"/>
              <a:t>    }</a:t>
            </a:r>
          </a:p>
          <a:p>
            <a:pPr marL="0" indent="0">
              <a:buNone/>
            </a:pPr>
            <a:r>
              <a:rPr lang="en-US" dirty="0"/>
              <a:t>}</a:t>
            </a:r>
          </a:p>
          <a:p>
            <a:pPr marL="0" indent="0">
              <a:buNone/>
            </a:pPr>
            <a:endParaRPr lang="en-IN" b="0" i="0" dirty="0">
              <a:effectLst/>
              <a:highlight>
                <a:srgbClr val="FFFFFF"/>
              </a:highlight>
              <a:latin typeface="Arial" panose="020B0604020202020204" pitchFamily="34" charset="0"/>
            </a:endParaRPr>
          </a:p>
          <a:p>
            <a:r>
              <a:rPr lang="en-IN" b="0" i="0" dirty="0">
                <a:effectLst/>
                <a:highlight>
                  <a:srgbClr val="FFFFFF"/>
                </a:highlight>
                <a:latin typeface="Arial" panose="020B0604020202020204" pitchFamily="34" charset="0"/>
              </a:rPr>
              <a:t>Instance variables also known as object level variables or attributes.</a:t>
            </a:r>
            <a:br>
              <a:rPr lang="en-IN" dirty="0"/>
            </a:br>
            <a:endParaRPr lang="en-US" dirty="0"/>
          </a:p>
        </p:txBody>
      </p:sp>
    </p:spTree>
    <p:extLst>
      <p:ext uri="{BB962C8B-B14F-4D97-AF65-F5344CB8AC3E}">
        <p14:creationId xmlns:p14="http://schemas.microsoft.com/office/powerpoint/2010/main" val="42120396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1381-E3F6-8F84-2D78-854D5897D5AF}"/>
              </a:ext>
            </a:extLst>
          </p:cNvPr>
          <p:cNvSpPr>
            <a:spLocks noGrp="1"/>
          </p:cNvSpPr>
          <p:nvPr>
            <p:ph type="title"/>
          </p:nvPr>
        </p:nvSpPr>
        <p:spPr/>
        <p:txBody>
          <a:bodyPr/>
          <a:lstStyle/>
          <a:p>
            <a:r>
              <a:rPr lang="en-IN" b="0" i="0" dirty="0">
                <a:effectLst/>
                <a:highlight>
                  <a:srgbClr val="FFFFFF"/>
                </a:highlight>
                <a:latin typeface="Arial" panose="020B0604020202020204" pitchFamily="34" charset="0"/>
              </a:rPr>
              <a:t>Static variables:</a:t>
            </a:r>
            <a:endParaRPr lang="en-US" dirty="0"/>
          </a:p>
        </p:txBody>
      </p:sp>
      <p:sp>
        <p:nvSpPr>
          <p:cNvPr id="3" name="Content Placeholder 2">
            <a:extLst>
              <a:ext uri="{FF2B5EF4-FFF2-40B4-BE49-F238E27FC236}">
                <a16:creationId xmlns:a16="http://schemas.microsoft.com/office/drawing/2014/main" id="{2D493C4B-24DB-F811-61C8-B512E3A3509E}"/>
              </a:ext>
            </a:extLst>
          </p:cNvPr>
          <p:cNvSpPr>
            <a:spLocks noGrp="1"/>
          </p:cNvSpPr>
          <p:nvPr>
            <p:ph idx="1"/>
          </p:nvPr>
        </p:nvSpPr>
        <p:spPr/>
        <p:txBody>
          <a:bodyPr>
            <a:normAutofit fontScale="70000" lnSpcReduction="20000"/>
          </a:bodyPr>
          <a:lstStyle/>
          <a:p>
            <a:r>
              <a:rPr lang="en-IN" b="0" i="0" dirty="0">
                <a:effectLst/>
                <a:highlight>
                  <a:srgbClr val="FFFFFF"/>
                </a:highlight>
                <a:latin typeface="Arial" panose="020B0604020202020204" pitchFamily="34" charset="0"/>
              </a:rPr>
              <a:t>If the value of a variable is not varied from object to object such type of variables is not</a:t>
            </a:r>
            <a:br>
              <a:rPr lang="en-IN" dirty="0"/>
            </a:br>
            <a:r>
              <a:rPr lang="en-IN" b="0" i="0" dirty="0">
                <a:effectLst/>
                <a:highlight>
                  <a:srgbClr val="FFFFFF"/>
                </a:highlight>
                <a:latin typeface="Arial" panose="020B0604020202020204" pitchFamily="34" charset="0"/>
              </a:rPr>
              <a:t>recommended to declare as instance variables. We have to declare such type of</a:t>
            </a:r>
            <a:br>
              <a:rPr lang="en-IN" dirty="0"/>
            </a:br>
            <a:r>
              <a:rPr lang="en-IN" b="0" i="0" dirty="0">
                <a:effectLst/>
                <a:highlight>
                  <a:srgbClr val="FFFFFF"/>
                </a:highlight>
                <a:latin typeface="Arial" panose="020B0604020202020204" pitchFamily="34" charset="0"/>
              </a:rPr>
              <a:t>variables at class level by using static modifier.</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In the case of instance variables for every object a separate copy will be created but in</a:t>
            </a:r>
            <a:br>
              <a:rPr lang="en-IN" dirty="0"/>
            </a:br>
            <a:r>
              <a:rPr lang="en-IN" b="0" i="0" dirty="0">
                <a:effectLst/>
                <a:highlight>
                  <a:srgbClr val="FFFFFF"/>
                </a:highlight>
                <a:latin typeface="Arial" panose="020B0604020202020204" pitchFamily="34" charset="0"/>
              </a:rPr>
              <a:t>the case of static variables for entire class only one copy will be created and shared by</a:t>
            </a:r>
            <a:br>
              <a:rPr lang="en-IN" dirty="0"/>
            </a:br>
            <a:r>
              <a:rPr lang="en-IN" b="0" i="0" dirty="0">
                <a:effectLst/>
                <a:highlight>
                  <a:srgbClr val="FFFFFF"/>
                </a:highlight>
                <a:latin typeface="Arial" panose="020B0604020202020204" pitchFamily="34" charset="0"/>
              </a:rPr>
              <a:t>every object of that class.</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Static variables will be crated at the time of class loading and destroyed at the time of</a:t>
            </a:r>
            <a:br>
              <a:rPr lang="en-IN" dirty="0"/>
            </a:br>
            <a:r>
              <a:rPr lang="en-IN" b="0" i="0" dirty="0">
                <a:effectLst/>
                <a:highlight>
                  <a:srgbClr val="FFFFFF"/>
                </a:highlight>
                <a:latin typeface="Arial" panose="020B0604020202020204" pitchFamily="34" charset="0"/>
              </a:rPr>
              <a:t>class unloading hence the scope of the static variable is exactly same as the scope of the</a:t>
            </a:r>
            <a:br>
              <a:rPr lang="en-IN" dirty="0"/>
            </a:br>
            <a:r>
              <a:rPr lang="en-IN" b="0" i="0" dirty="0">
                <a:effectLst/>
                <a:highlight>
                  <a:srgbClr val="FFFFFF"/>
                </a:highlight>
                <a:latin typeface="Arial" panose="020B0604020202020204" pitchFamily="34" charset="0"/>
              </a:rPr>
              <a:t>.class file.</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Static variables will be stored in method area. Static variables should be declared with in</a:t>
            </a:r>
            <a:br>
              <a:rPr lang="en-IN" dirty="0"/>
            </a:br>
            <a:r>
              <a:rPr lang="en-IN" b="0" i="0" dirty="0">
                <a:effectLst/>
                <a:highlight>
                  <a:srgbClr val="FFFFFF"/>
                </a:highlight>
                <a:latin typeface="Arial" panose="020B0604020202020204" pitchFamily="34" charset="0"/>
              </a:rPr>
              <a:t>the class directly but outside of any method or block or constructor.</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Static variables can be accessed from both instance and static areas directly.</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We can access static variables either by class name or by object reference but usage of</a:t>
            </a:r>
            <a:br>
              <a:rPr lang="en-IN" dirty="0"/>
            </a:br>
            <a:r>
              <a:rPr lang="en-IN" b="0" i="0" dirty="0">
                <a:effectLst/>
                <a:highlight>
                  <a:srgbClr val="FFFFFF"/>
                </a:highlight>
                <a:latin typeface="Arial" panose="020B0604020202020204" pitchFamily="34" charset="0"/>
              </a:rPr>
              <a:t>class name is recommended.</a:t>
            </a:r>
            <a:endParaRPr lang="en-IN" dirty="0">
              <a:highlight>
                <a:srgbClr val="FFFFFF"/>
              </a:highlight>
              <a:latin typeface="Times New Roman" panose="02020603050405020304" pitchFamily="18" charset="0"/>
            </a:endParaRPr>
          </a:p>
          <a:p>
            <a:r>
              <a:rPr lang="en-IN" b="0" i="0" dirty="0">
                <a:effectLst/>
                <a:highlight>
                  <a:srgbClr val="FFFFFF"/>
                </a:highlight>
                <a:latin typeface="Arial" panose="020B0604020202020204" pitchFamily="34" charset="0"/>
              </a:rPr>
              <a:t>But within the same class it is not required to use class name we can access directly.</a:t>
            </a:r>
            <a:endParaRPr lang="en-US" dirty="0"/>
          </a:p>
        </p:txBody>
      </p:sp>
    </p:spTree>
    <p:extLst>
      <p:ext uri="{BB962C8B-B14F-4D97-AF65-F5344CB8AC3E}">
        <p14:creationId xmlns:p14="http://schemas.microsoft.com/office/powerpoint/2010/main" val="37609923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FDBC-7140-13E0-C72B-E0338B9BC7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F7595-DFFB-AFFD-BC03-61B89F138F42}"/>
              </a:ext>
            </a:extLst>
          </p:cNvPr>
          <p:cNvSpPr>
            <a:spLocks noGrp="1"/>
          </p:cNvSpPr>
          <p:nvPr>
            <p:ph idx="1"/>
          </p:nvPr>
        </p:nvSpPr>
        <p:spPr/>
        <p:txBody>
          <a:bodyPr/>
          <a:lstStyle/>
          <a:p>
            <a:pPr marL="0" indent="0">
              <a:buNone/>
            </a:pPr>
            <a:r>
              <a:rPr lang="en-IN" b="0" i="0" dirty="0">
                <a:effectLst/>
                <a:highlight>
                  <a:srgbClr val="FFFFFF"/>
                </a:highlight>
                <a:latin typeface="Arial" panose="020B0604020202020204" pitchFamily="34" charset="0"/>
              </a:rPr>
              <a:t>1) Start JVM.</a:t>
            </a:r>
            <a:br>
              <a:rPr lang="en-IN" dirty="0"/>
            </a:br>
            <a:r>
              <a:rPr lang="en-IN" b="0" i="0" dirty="0">
                <a:effectLst/>
                <a:highlight>
                  <a:srgbClr val="FFFFFF"/>
                </a:highlight>
                <a:latin typeface="Arial" panose="020B0604020202020204" pitchFamily="34" charset="0"/>
              </a:rPr>
              <a:t>2) Create and start Main Thread by JVM.</a:t>
            </a:r>
            <a:br>
              <a:rPr lang="en-IN" dirty="0"/>
            </a:br>
            <a:r>
              <a:rPr lang="en-IN" b="0" i="0" dirty="0">
                <a:effectLst/>
                <a:highlight>
                  <a:srgbClr val="FFFFFF"/>
                </a:highlight>
                <a:latin typeface="Arial" panose="020B0604020202020204" pitchFamily="34" charset="0"/>
              </a:rPr>
              <a:t>3) Locate(find) </a:t>
            </a:r>
            <a:r>
              <a:rPr lang="en-IN" b="0" i="0" dirty="0" err="1">
                <a:effectLst/>
                <a:highlight>
                  <a:srgbClr val="FFFFFF"/>
                </a:highlight>
                <a:latin typeface="Arial" panose="020B0604020202020204" pitchFamily="34" charset="0"/>
              </a:rPr>
              <a:t>Test.class</a:t>
            </a:r>
            <a:r>
              <a:rPr lang="en-IN" b="0" i="0" dirty="0">
                <a:effectLst/>
                <a:highlight>
                  <a:srgbClr val="FFFFFF"/>
                </a:highlight>
                <a:latin typeface="Arial" panose="020B0604020202020204" pitchFamily="34" charset="0"/>
              </a:rPr>
              <a:t> by main Thread.</a:t>
            </a:r>
            <a:br>
              <a:rPr lang="en-IN" dirty="0"/>
            </a:br>
            <a:r>
              <a:rPr lang="en-IN" b="0" i="0" dirty="0">
                <a:effectLst/>
                <a:highlight>
                  <a:srgbClr val="FFFFFF"/>
                </a:highlight>
                <a:latin typeface="Arial" panose="020B0604020202020204" pitchFamily="34" charset="0"/>
              </a:rPr>
              <a:t>4) Load </a:t>
            </a:r>
            <a:r>
              <a:rPr lang="en-IN" b="0" i="0" dirty="0" err="1">
                <a:effectLst/>
                <a:highlight>
                  <a:srgbClr val="FFFFFF"/>
                </a:highlight>
                <a:latin typeface="Arial" panose="020B0604020202020204" pitchFamily="34" charset="0"/>
              </a:rPr>
              <a:t>Test.class</a:t>
            </a:r>
            <a:r>
              <a:rPr lang="en-IN" b="0" i="0" dirty="0">
                <a:effectLst/>
                <a:highlight>
                  <a:srgbClr val="FFFFFF"/>
                </a:highlight>
                <a:latin typeface="Arial" panose="020B0604020202020204" pitchFamily="34" charset="0"/>
              </a:rPr>
              <a:t> by main Thread.</a:t>
            </a:r>
            <a:br>
              <a:rPr lang="en-IN" dirty="0"/>
            </a:br>
            <a:r>
              <a:rPr lang="en-IN" b="0" i="0" dirty="0">
                <a:effectLst/>
                <a:highlight>
                  <a:srgbClr val="FFFFFF"/>
                </a:highlight>
                <a:latin typeface="Arial" panose="020B0604020202020204" pitchFamily="34" charset="0"/>
              </a:rPr>
              <a:t>5) Execution of main() method.</a:t>
            </a:r>
            <a:br>
              <a:rPr lang="en-IN" dirty="0"/>
            </a:br>
            <a:r>
              <a:rPr lang="en-IN" b="0" i="0" dirty="0">
                <a:effectLst/>
                <a:highlight>
                  <a:srgbClr val="FFFFFF"/>
                </a:highlight>
                <a:latin typeface="Arial" panose="020B0604020202020204" pitchFamily="34" charset="0"/>
              </a:rPr>
              <a:t>6) Unload </a:t>
            </a:r>
            <a:r>
              <a:rPr lang="en-IN" b="0" i="0" dirty="0" err="1">
                <a:effectLst/>
                <a:highlight>
                  <a:srgbClr val="FFFFFF"/>
                </a:highlight>
                <a:latin typeface="Arial" panose="020B0604020202020204" pitchFamily="34" charset="0"/>
              </a:rPr>
              <a:t>Test.class</a:t>
            </a:r>
            <a:br>
              <a:rPr lang="en-IN" dirty="0"/>
            </a:br>
            <a:r>
              <a:rPr lang="en-IN" b="0" i="0" dirty="0">
                <a:effectLst/>
                <a:highlight>
                  <a:srgbClr val="FFFFFF"/>
                </a:highlight>
                <a:latin typeface="Arial" panose="020B0604020202020204" pitchFamily="34" charset="0"/>
              </a:rPr>
              <a:t>7) Terminate main Thread.</a:t>
            </a:r>
            <a:br>
              <a:rPr lang="en-IN" dirty="0"/>
            </a:br>
            <a:r>
              <a:rPr lang="en-IN" b="0" i="0" dirty="0">
                <a:effectLst/>
                <a:highlight>
                  <a:srgbClr val="FFFFFF"/>
                </a:highlight>
                <a:latin typeface="Arial" panose="020B0604020202020204" pitchFamily="34" charset="0"/>
              </a:rPr>
              <a:t>8) Shutdown JVM.</a:t>
            </a:r>
            <a:endParaRPr lang="en-US" dirty="0"/>
          </a:p>
          <a:p>
            <a:pPr marL="0" indent="0">
              <a:buNone/>
            </a:pPr>
            <a:endParaRPr lang="en-US" dirty="0"/>
          </a:p>
        </p:txBody>
      </p:sp>
    </p:spTree>
    <p:extLst>
      <p:ext uri="{BB962C8B-B14F-4D97-AF65-F5344CB8AC3E}">
        <p14:creationId xmlns:p14="http://schemas.microsoft.com/office/powerpoint/2010/main" val="41915850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9B11-6EC5-C178-3BA2-3AD1D574AB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0E5570-2B78-B238-A241-6914FE61437E}"/>
              </a:ext>
            </a:extLst>
          </p:cNvPr>
          <p:cNvSpPr>
            <a:spLocks noGrp="1"/>
          </p:cNvSpPr>
          <p:nvPr>
            <p:ph idx="1"/>
          </p:nvPr>
        </p:nvSpPr>
        <p:spPr/>
        <p:txBody>
          <a:bodyPr>
            <a:normAutofit fontScale="62500" lnSpcReduction="20000"/>
          </a:bodyPr>
          <a:lstStyle/>
          <a:p>
            <a:pPr marL="0" indent="0">
              <a:buNone/>
            </a:pPr>
            <a:r>
              <a:rPr lang="en-US" dirty="0"/>
              <a:t>class Test</a:t>
            </a:r>
          </a:p>
          <a:p>
            <a:pPr marL="0" indent="0">
              <a:buNone/>
            </a:pPr>
            <a:r>
              <a:rPr lang="en-US" dirty="0"/>
              <a:t>{</a:t>
            </a:r>
          </a:p>
          <a:p>
            <a:pPr marL="0" indent="0">
              <a:buNone/>
            </a:pPr>
            <a:r>
              <a:rPr lang="en-US" dirty="0"/>
              <a:t>    static int </a:t>
            </a:r>
            <a:r>
              <a:rPr lang="en-US" dirty="0" err="1"/>
              <a:t>i</a:t>
            </a:r>
            <a:r>
              <a:rPr lang="en-US" dirty="0"/>
              <a:t>=10;</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Test t=new Test();</a:t>
            </a:r>
          </a:p>
          <a:p>
            <a:pPr marL="0" indent="0">
              <a:buNone/>
            </a:pPr>
            <a:r>
              <a:rPr lang="en-US" dirty="0"/>
              <a:t>        </a:t>
            </a:r>
            <a:r>
              <a:rPr lang="en-US" dirty="0" err="1"/>
              <a:t>System.out.println</a:t>
            </a:r>
            <a:r>
              <a:rPr lang="en-US" dirty="0"/>
              <a:t>(</a:t>
            </a:r>
            <a:r>
              <a:rPr lang="en-US" dirty="0" err="1"/>
              <a:t>t.i</a:t>
            </a:r>
            <a:r>
              <a:rPr lang="en-US" dirty="0"/>
              <a:t>);//10</a:t>
            </a:r>
          </a:p>
          <a:p>
            <a:pPr marL="0" indent="0">
              <a:buNone/>
            </a:pPr>
            <a:r>
              <a:rPr lang="en-US" dirty="0"/>
              <a:t>        </a:t>
            </a:r>
            <a:r>
              <a:rPr lang="en-US" dirty="0" err="1"/>
              <a:t>System.out.println</a:t>
            </a:r>
            <a:r>
              <a:rPr lang="en-US" dirty="0"/>
              <a:t>(</a:t>
            </a:r>
            <a:r>
              <a:rPr lang="en-US" dirty="0" err="1"/>
              <a:t>Test.i</a:t>
            </a:r>
            <a:r>
              <a:rPr lang="en-US" dirty="0"/>
              <a:t>);//10</a:t>
            </a:r>
          </a:p>
          <a:p>
            <a:pPr marL="0" indent="0">
              <a:buNone/>
            </a:pPr>
            <a:r>
              <a:rPr lang="en-US" dirty="0"/>
              <a:t>        </a:t>
            </a:r>
            <a:r>
              <a:rPr lang="en-US" dirty="0" err="1"/>
              <a:t>System.out.println</a:t>
            </a:r>
            <a:r>
              <a:rPr lang="en-US" dirty="0"/>
              <a:t>(</a:t>
            </a:r>
            <a:r>
              <a:rPr lang="en-US" dirty="0" err="1"/>
              <a:t>i</a:t>
            </a:r>
            <a:r>
              <a:rPr lang="en-US" dirty="0"/>
              <a:t>);//10</a:t>
            </a:r>
          </a:p>
          <a:p>
            <a:pPr marL="0" indent="0">
              <a:buNone/>
            </a:pPr>
            <a:r>
              <a:rPr lang="en-US" dirty="0"/>
              <a:t>    }</a:t>
            </a:r>
          </a:p>
          <a:p>
            <a:pPr marL="0" indent="0">
              <a:buNone/>
            </a:pPr>
            <a:r>
              <a:rPr lang="en-US" dirty="0"/>
              <a:t>}</a:t>
            </a:r>
          </a:p>
          <a:p>
            <a:endParaRPr lang="en-US" dirty="0"/>
          </a:p>
          <a:p>
            <a:r>
              <a:rPr lang="en-US" dirty="0"/>
              <a:t>For the static variables it is not required to perform initialization explicitly, JVM will always provide default values.</a:t>
            </a:r>
          </a:p>
        </p:txBody>
      </p:sp>
    </p:spTree>
    <p:extLst>
      <p:ext uri="{BB962C8B-B14F-4D97-AF65-F5344CB8AC3E}">
        <p14:creationId xmlns:p14="http://schemas.microsoft.com/office/powerpoint/2010/main" val="30337212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72B3B-3AA0-4D3C-01DC-B49D8B793D44}"/>
              </a:ext>
            </a:extLst>
          </p:cNvPr>
          <p:cNvSpPr>
            <a:spLocks noGrp="1"/>
          </p:cNvSpPr>
          <p:nvPr>
            <p:ph idx="1"/>
          </p:nvPr>
        </p:nvSpPr>
        <p:spPr>
          <a:xfrm>
            <a:off x="838200" y="212035"/>
            <a:ext cx="10515600" cy="5964928"/>
          </a:xfrm>
        </p:spPr>
        <p:txBody>
          <a:bodyPr>
            <a:normAutofit/>
          </a:bodyPr>
          <a:lstStyle/>
          <a:p>
            <a:pPr marL="0" indent="0">
              <a:buNone/>
            </a:pPr>
            <a:endParaRPr lang="en-US" sz="2000" dirty="0"/>
          </a:p>
          <a:p>
            <a:pPr marL="0" indent="0">
              <a:buNone/>
            </a:pPr>
            <a:r>
              <a:rPr lang="en-US" sz="2000" dirty="0"/>
              <a:t>class Test</a:t>
            </a:r>
          </a:p>
          <a:p>
            <a:pPr marL="0" indent="0">
              <a:buNone/>
            </a:pPr>
            <a:r>
              <a:rPr lang="en-US" sz="2000" dirty="0"/>
              <a:t>{</a:t>
            </a:r>
          </a:p>
          <a:p>
            <a:pPr marL="0" indent="0">
              <a:buNone/>
            </a:pPr>
            <a:r>
              <a:rPr lang="en-US" sz="2000" dirty="0"/>
              <a:t>    static String s;</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a:t>
            </a:r>
            <a:r>
              <a:rPr lang="en-US" sz="2000" dirty="0" err="1"/>
              <a:t>System.out.println</a:t>
            </a:r>
            <a:r>
              <a:rPr lang="en-US" sz="2000" dirty="0"/>
              <a:t>(s);//null</a:t>
            </a:r>
          </a:p>
          <a:p>
            <a:pPr marL="0" indent="0">
              <a:buNone/>
            </a:pPr>
            <a:r>
              <a:rPr lang="en-US" sz="2000" dirty="0"/>
              <a:t>    }</a:t>
            </a:r>
          </a:p>
          <a:p>
            <a:pPr marL="0" indent="0">
              <a:buNone/>
            </a:pPr>
            <a:r>
              <a:rPr lang="en-US" sz="2000" dirty="0"/>
              <a:t>}</a:t>
            </a:r>
          </a:p>
        </p:txBody>
      </p:sp>
      <p:sp>
        <p:nvSpPr>
          <p:cNvPr id="4" name="Content Placeholder 2">
            <a:extLst>
              <a:ext uri="{FF2B5EF4-FFF2-40B4-BE49-F238E27FC236}">
                <a16:creationId xmlns:a16="http://schemas.microsoft.com/office/drawing/2014/main" id="{8E765E89-6AEF-249F-B26E-5017EB266BE1}"/>
              </a:ext>
            </a:extLst>
          </p:cNvPr>
          <p:cNvSpPr txBox="1">
            <a:spLocks/>
          </p:cNvSpPr>
          <p:nvPr/>
        </p:nvSpPr>
        <p:spPr>
          <a:xfrm>
            <a:off x="6096000" y="33131"/>
            <a:ext cx="10515600" cy="5964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class Test</a:t>
            </a:r>
          </a:p>
          <a:p>
            <a:pPr marL="0" indent="0">
              <a:buFont typeface="Arial" panose="020B0604020202020204" pitchFamily="34" charset="0"/>
              <a:buNone/>
            </a:pPr>
            <a:r>
              <a:rPr lang="en-US" sz="2000" dirty="0"/>
              <a:t>{</a:t>
            </a:r>
          </a:p>
          <a:p>
            <a:pPr marL="0" indent="0">
              <a:buFont typeface="Arial" panose="020B0604020202020204" pitchFamily="34" charset="0"/>
              <a:buNone/>
            </a:pPr>
            <a:r>
              <a:rPr lang="en-US" sz="2000" dirty="0"/>
              <a:t>    int x=10;</a:t>
            </a:r>
          </a:p>
          <a:p>
            <a:pPr marL="0" indent="0">
              <a:buFont typeface="Arial" panose="020B0604020202020204" pitchFamily="34" charset="0"/>
              <a:buNone/>
            </a:pPr>
            <a:r>
              <a:rPr lang="en-US" sz="2000" dirty="0"/>
              <a:t>    static int y=20;</a:t>
            </a:r>
          </a:p>
          <a:p>
            <a:pPr marL="0" indent="0">
              <a:buFont typeface="Arial" panose="020B0604020202020204" pitchFamily="34" charset="0"/>
              <a:buNone/>
            </a:pPr>
            <a:r>
              <a:rPr lang="en-US" sz="2000" dirty="0"/>
              <a:t>    public static void main(String[] </a:t>
            </a:r>
            <a:r>
              <a:rPr lang="en-US" sz="2000" dirty="0" err="1"/>
              <a:t>args</a:t>
            </a:r>
            <a:r>
              <a:rPr lang="en-US" sz="2000" dirty="0"/>
              <a:t>)</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Test t1=new Test();</a:t>
            </a:r>
          </a:p>
          <a:p>
            <a:pPr marL="0" indent="0">
              <a:buFont typeface="Arial" panose="020B0604020202020204" pitchFamily="34" charset="0"/>
              <a:buNone/>
            </a:pPr>
            <a:r>
              <a:rPr lang="en-US" sz="2000" dirty="0"/>
              <a:t>        t1.x=888;</a:t>
            </a:r>
          </a:p>
          <a:p>
            <a:pPr marL="0" indent="0">
              <a:buFont typeface="Arial" panose="020B0604020202020204" pitchFamily="34" charset="0"/>
              <a:buNone/>
            </a:pPr>
            <a:r>
              <a:rPr lang="en-US" sz="2000" dirty="0"/>
              <a:t>        t1.y=999;</a:t>
            </a:r>
          </a:p>
          <a:p>
            <a:pPr marL="0" indent="0">
              <a:buFont typeface="Arial" panose="020B0604020202020204" pitchFamily="34" charset="0"/>
              <a:buNone/>
            </a:pPr>
            <a:r>
              <a:rPr lang="en-US" sz="2000" dirty="0"/>
              <a:t>        Test t2=new Test();</a:t>
            </a:r>
          </a:p>
          <a:p>
            <a:pPr marL="0" indent="0">
              <a:buFont typeface="Arial" panose="020B0604020202020204" pitchFamily="34" charset="0"/>
              <a:buNone/>
            </a:pPr>
            <a:r>
              <a:rPr lang="en-US" sz="2000" dirty="0"/>
              <a:t>        </a:t>
            </a:r>
            <a:r>
              <a:rPr lang="en-US" sz="2000" dirty="0" err="1"/>
              <a:t>System.out.println</a:t>
            </a:r>
            <a:r>
              <a:rPr lang="en-US" sz="2000" dirty="0"/>
              <a:t>(t2.x+"----"+t2.y);//10----999</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a:t>
            </a:r>
          </a:p>
          <a:p>
            <a:pPr marL="0" indent="0">
              <a:buFont typeface="Arial" panose="020B0604020202020204" pitchFamily="34" charset="0"/>
              <a:buNone/>
            </a:pPr>
            <a:r>
              <a:rPr lang="en-IN" sz="1800" b="1" dirty="0">
                <a:highlight>
                  <a:srgbClr val="FFFFFF"/>
                </a:highlight>
                <a:latin typeface="Arial" panose="020B0604020202020204" pitchFamily="34" charset="0"/>
              </a:rPr>
              <a:t>Static variables also known as class level variables or fields.</a:t>
            </a:r>
            <a:endParaRPr lang="en-US" b="1" dirty="0"/>
          </a:p>
        </p:txBody>
      </p:sp>
    </p:spTree>
    <p:extLst>
      <p:ext uri="{BB962C8B-B14F-4D97-AF65-F5344CB8AC3E}">
        <p14:creationId xmlns:p14="http://schemas.microsoft.com/office/powerpoint/2010/main" val="825451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AAAB-4BE5-D954-FA04-A7A6BB686278}"/>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082FD340-3C76-6E2F-6360-CC4876ACB9C6}"/>
              </a:ext>
            </a:extLst>
          </p:cNvPr>
          <p:cNvSpPr>
            <a:spLocks noGrp="1"/>
          </p:cNvSpPr>
          <p:nvPr>
            <p:ph idx="1"/>
          </p:nvPr>
        </p:nvSpPr>
        <p:spPr/>
        <p:txBody>
          <a:bodyPr>
            <a:normAutofit/>
          </a:bodyPr>
          <a:lstStyle/>
          <a:p>
            <a:pPr algn="l" rtl="0"/>
            <a:r>
              <a:rPr lang="en-IN" dirty="0">
                <a:effectLst/>
                <a:highlight>
                  <a:srgbClr val="FFFFFF"/>
                </a:highlight>
                <a:latin typeface="Arial" panose="020B0604020202020204" pitchFamily="34" charset="0"/>
              </a:rPr>
              <a:t>Some time to meet temporary requirements of the programmer we can declare</a:t>
            </a:r>
            <a:r>
              <a:rPr lang="en-IN" dirty="0">
                <a:highlight>
                  <a:srgbClr val="FFFFFF"/>
                </a:highlight>
                <a:latin typeface="Arial" panose="020B0604020202020204" pitchFamily="34" charset="0"/>
              </a:rPr>
              <a:t> </a:t>
            </a:r>
            <a:r>
              <a:rPr lang="en-IN" dirty="0">
                <a:effectLst/>
                <a:highlight>
                  <a:srgbClr val="FFFFFF"/>
                </a:highlight>
                <a:latin typeface="Arial" panose="020B0604020202020204" pitchFamily="34" charset="0"/>
              </a:rPr>
              <a:t>variables inside a method or block or constructors such type of variables are called </a:t>
            </a:r>
            <a:r>
              <a:rPr lang="en-IN" b="1" dirty="0">
                <a:effectLst/>
                <a:highlight>
                  <a:srgbClr val="FFFFFF"/>
                </a:highlight>
                <a:latin typeface="Arial" panose="020B0604020202020204" pitchFamily="34" charset="0"/>
              </a:rPr>
              <a:t>local variables</a:t>
            </a:r>
            <a:r>
              <a:rPr lang="en-IN" dirty="0">
                <a:effectLst/>
                <a:highlight>
                  <a:srgbClr val="FFFFFF"/>
                </a:highlight>
                <a:latin typeface="Arial" panose="020B0604020202020204" pitchFamily="34" charset="0"/>
              </a:rPr>
              <a:t> or </a:t>
            </a:r>
            <a:r>
              <a:rPr lang="en-IN" b="1" dirty="0">
                <a:effectLst/>
                <a:highlight>
                  <a:srgbClr val="FFFFFF"/>
                </a:highlight>
                <a:latin typeface="Arial" panose="020B0604020202020204" pitchFamily="34" charset="0"/>
              </a:rPr>
              <a:t>automatic variables</a:t>
            </a:r>
            <a:r>
              <a:rPr lang="en-IN" dirty="0">
                <a:effectLst/>
                <a:highlight>
                  <a:srgbClr val="FFFFFF"/>
                </a:highlight>
                <a:latin typeface="Arial" panose="020B0604020202020204" pitchFamily="34" charset="0"/>
              </a:rPr>
              <a:t> or </a:t>
            </a:r>
            <a:r>
              <a:rPr lang="en-IN" b="1" dirty="0">
                <a:effectLst/>
                <a:highlight>
                  <a:srgbClr val="FFFFFF"/>
                </a:highlight>
                <a:latin typeface="Arial" panose="020B0604020202020204" pitchFamily="34" charset="0"/>
              </a:rPr>
              <a:t>temporary variables</a:t>
            </a:r>
            <a:r>
              <a:rPr lang="en-IN" dirty="0">
                <a:effectLst/>
                <a:highlight>
                  <a:srgbClr val="FFFFFF"/>
                </a:highlight>
                <a:latin typeface="Arial" panose="020B0604020202020204" pitchFamily="34" charset="0"/>
              </a:rPr>
              <a:t> or </a:t>
            </a:r>
            <a:r>
              <a:rPr lang="en-IN" b="1" dirty="0">
                <a:effectLst/>
                <a:highlight>
                  <a:srgbClr val="FFFFFF"/>
                </a:highlight>
                <a:latin typeface="Arial" panose="020B0604020202020204" pitchFamily="34" charset="0"/>
              </a:rPr>
              <a:t>stack variables</a:t>
            </a:r>
            <a:r>
              <a:rPr lang="en-IN" dirty="0">
                <a:effectLst/>
                <a:highlight>
                  <a:srgbClr val="FFFFFF"/>
                </a:highlight>
                <a:latin typeface="Arial" panose="020B0604020202020204" pitchFamily="34" charset="0"/>
              </a:rPr>
              <a:t>.</a:t>
            </a:r>
            <a:endParaRPr lang="en-IN" dirty="0">
              <a:effectLst/>
              <a:highlight>
                <a:srgbClr val="FFFFFF"/>
              </a:highlight>
            </a:endParaRPr>
          </a:p>
          <a:p>
            <a:pPr algn="l" rtl="0"/>
            <a:r>
              <a:rPr lang="en-IN" b="0" i="0" dirty="0">
                <a:effectLst/>
                <a:highlight>
                  <a:srgbClr val="FFFFFF"/>
                </a:highlight>
                <a:latin typeface="Arial" panose="020B0604020202020204" pitchFamily="34" charset="0"/>
              </a:rPr>
              <a:t>The local variables will be created as part of the block execution in which it is declared and destroyed once that block execution completes. Hence the scope of the local variables is exactly same as scope of the block in which we declared.</a:t>
            </a:r>
            <a:br>
              <a:rPr lang="en-IN" b="0" i="0" dirty="0">
                <a:solidFill>
                  <a:srgbClr val="000000"/>
                </a:solidFill>
                <a:effectLst/>
                <a:highlight>
                  <a:srgbClr val="FFFFFF"/>
                </a:highlight>
                <a:latin typeface="Arial" panose="020B0604020202020204" pitchFamily="34" charset="0"/>
              </a:rPr>
            </a:br>
            <a:endParaRPr lang="en-IN" b="0" i="0" dirty="0">
              <a:solidFill>
                <a:srgbClr val="000000"/>
              </a:solidFill>
              <a:effectLst/>
              <a:highlight>
                <a:srgbClr val="FFFFFF"/>
              </a:highlight>
              <a:latin typeface="Arial" panose="020B0604020202020204" pitchFamily="34" charset="0"/>
            </a:endParaRPr>
          </a:p>
          <a:p>
            <a:endParaRPr lang="en-US" dirty="0"/>
          </a:p>
        </p:txBody>
      </p:sp>
    </p:spTree>
    <p:extLst>
      <p:ext uri="{BB962C8B-B14F-4D97-AF65-F5344CB8AC3E}">
        <p14:creationId xmlns:p14="http://schemas.microsoft.com/office/powerpoint/2010/main" val="38458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751E-787E-0354-31E5-6143960CBF21}"/>
              </a:ext>
            </a:extLst>
          </p:cNvPr>
          <p:cNvSpPr>
            <a:spLocks noGrp="1"/>
          </p:cNvSpPr>
          <p:nvPr>
            <p:ph type="title"/>
          </p:nvPr>
        </p:nvSpPr>
        <p:spPr/>
        <p:txBody>
          <a:bodyPr/>
          <a:lstStyle/>
          <a:p>
            <a:r>
              <a:rPr lang="en-IN" dirty="0"/>
              <a:t>5. Inheritance: </a:t>
            </a:r>
            <a:endParaRPr lang="en-US" dirty="0"/>
          </a:p>
        </p:txBody>
      </p:sp>
      <p:sp>
        <p:nvSpPr>
          <p:cNvPr id="3" name="Content Placeholder 2">
            <a:extLst>
              <a:ext uri="{FF2B5EF4-FFF2-40B4-BE49-F238E27FC236}">
                <a16:creationId xmlns:a16="http://schemas.microsoft.com/office/drawing/2014/main" id="{2FB6FC9B-7CD7-4576-9D52-2452BF04B1FA}"/>
              </a:ext>
            </a:extLst>
          </p:cNvPr>
          <p:cNvSpPr>
            <a:spLocks noGrp="1"/>
          </p:cNvSpPr>
          <p:nvPr>
            <p:ph idx="1"/>
          </p:nvPr>
        </p:nvSpPr>
        <p:spPr/>
        <p:txBody>
          <a:bodyPr/>
          <a:lstStyle/>
          <a:p>
            <a:pPr algn="just" fontAlgn="base"/>
            <a:r>
              <a:rPr lang="en-IN" dirty="0"/>
              <a:t>The capability of a class to derive (or bring) properties and characteristics from one class to another class is called Inheritance. </a:t>
            </a:r>
          </a:p>
          <a:p>
            <a:pPr algn="just" fontAlgn="base"/>
            <a:r>
              <a:rPr lang="en-IN" dirty="0"/>
              <a:t>So, we do not need to write all the properties and functions again and again, as these can be inherited from another class that possesses it. </a:t>
            </a:r>
          </a:p>
          <a:p>
            <a:pPr algn="just" fontAlgn="base"/>
            <a:r>
              <a:rPr lang="en-IN" dirty="0"/>
              <a:t>Inheritance allows the user to </a:t>
            </a:r>
            <a:r>
              <a:rPr lang="en-IN" b="1" dirty="0"/>
              <a:t>reuse the code</a:t>
            </a:r>
            <a:r>
              <a:rPr lang="en-IN" dirty="0"/>
              <a:t> whenever possible and </a:t>
            </a:r>
            <a:r>
              <a:rPr lang="en-IN" b="1" dirty="0"/>
              <a:t>reduce its redundancy</a:t>
            </a:r>
            <a:r>
              <a:rPr lang="en-IN" dirty="0"/>
              <a:t>.</a:t>
            </a:r>
          </a:p>
          <a:p>
            <a:endParaRPr lang="en-US" dirty="0"/>
          </a:p>
        </p:txBody>
      </p:sp>
    </p:spTree>
    <p:extLst>
      <p:ext uri="{BB962C8B-B14F-4D97-AF65-F5344CB8AC3E}">
        <p14:creationId xmlns:p14="http://schemas.microsoft.com/office/powerpoint/2010/main" val="2028011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06137-DBC5-6F9D-0628-2F696A8DADB4}"/>
              </a:ext>
            </a:extLst>
          </p:cNvPr>
          <p:cNvSpPr>
            <a:spLocks noGrp="1"/>
          </p:cNvSpPr>
          <p:nvPr>
            <p:ph idx="1"/>
          </p:nvPr>
        </p:nvSpPr>
        <p:spPr>
          <a:xfrm>
            <a:off x="838200" y="251791"/>
            <a:ext cx="5257800" cy="5925172"/>
          </a:xfrm>
        </p:spPr>
        <p:txBody>
          <a:bodyPr>
            <a:normAutofit lnSpcReduction="10000"/>
          </a:bodyPr>
          <a:lstStyle/>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int </a:t>
            </a:r>
            <a:r>
              <a:rPr lang="en-US" dirty="0" err="1"/>
              <a:t>i</a:t>
            </a:r>
            <a:r>
              <a:rPr lang="en-US" dirty="0"/>
              <a:t>=0;</a:t>
            </a:r>
          </a:p>
          <a:p>
            <a:pPr marL="0" indent="0">
              <a:buNone/>
            </a:pPr>
            <a:r>
              <a:rPr lang="en-US" dirty="0"/>
              <a:t>        for(int j=0;j&lt;3;j++)</a:t>
            </a:r>
          </a:p>
          <a:p>
            <a:pPr marL="0" indent="0">
              <a:buNone/>
            </a:pPr>
            <a:r>
              <a:rPr lang="en-US" dirty="0"/>
              <a:t>        {</a:t>
            </a:r>
          </a:p>
          <a:p>
            <a:pPr marL="0" indent="0">
              <a:buNone/>
            </a:pPr>
            <a:r>
              <a:rPr lang="en-US" dirty="0"/>
              <a:t>            </a:t>
            </a:r>
            <a:r>
              <a:rPr lang="en-US" dirty="0" err="1"/>
              <a:t>i</a:t>
            </a:r>
            <a:r>
              <a:rPr lang="en-US" dirty="0"/>
              <a:t>=</a:t>
            </a:r>
            <a:r>
              <a:rPr lang="en-US" dirty="0" err="1"/>
              <a:t>i+j</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4" name="Content Placeholder 2">
            <a:extLst>
              <a:ext uri="{FF2B5EF4-FFF2-40B4-BE49-F238E27FC236}">
                <a16:creationId xmlns:a16="http://schemas.microsoft.com/office/drawing/2014/main" id="{56E09E3A-E207-B07C-7F89-CF6D7DF37934}"/>
              </a:ext>
            </a:extLst>
          </p:cNvPr>
          <p:cNvSpPr txBox="1">
            <a:spLocks/>
          </p:cNvSpPr>
          <p:nvPr/>
        </p:nvSpPr>
        <p:spPr>
          <a:xfrm>
            <a:off x="6096000" y="251791"/>
            <a:ext cx="5257800" cy="592517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int </a:t>
            </a:r>
            <a:r>
              <a:rPr lang="en-US" dirty="0" err="1"/>
              <a:t>i</a:t>
            </a:r>
            <a:r>
              <a:rPr lang="en-US" dirty="0"/>
              <a:t>=</a:t>
            </a:r>
            <a:r>
              <a:rPr lang="en-US" dirty="0" err="1"/>
              <a:t>Integer.parseInt</a:t>
            </a:r>
            <a:r>
              <a:rPr lang="en-US" dirty="0"/>
              <a:t>("ten");</a:t>
            </a:r>
          </a:p>
          <a:p>
            <a:pPr marL="0" indent="0">
              <a:buNone/>
            </a:pPr>
            <a:r>
              <a:rPr lang="en-US" dirty="0"/>
              <a:t>        }</a:t>
            </a:r>
          </a:p>
          <a:p>
            <a:pPr marL="0" indent="0">
              <a:buNone/>
            </a:pPr>
            <a:r>
              <a:rPr lang="en-US" dirty="0"/>
              <a:t>        catch(</a:t>
            </a:r>
            <a:r>
              <a:rPr lang="en-US" dirty="0" err="1"/>
              <a:t>NullPointerException</a:t>
            </a:r>
            <a:r>
              <a:rPr lang="en-US" dirty="0"/>
              <a:t> e)</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a:p>
            <a:r>
              <a:rPr lang="en-US" sz="2900" dirty="0"/>
              <a:t>The local variables will be stored on the stack.</a:t>
            </a:r>
          </a:p>
          <a:p>
            <a:r>
              <a:rPr lang="en-IN" sz="2900" b="0" i="0" dirty="0">
                <a:effectLst/>
                <a:highlight>
                  <a:srgbClr val="FFFFFF"/>
                </a:highlight>
                <a:latin typeface="Arial" panose="020B0604020202020204" pitchFamily="34" charset="0"/>
              </a:rPr>
              <a:t>For the local variables JVM won’t provide any default values compulsory we should</a:t>
            </a:r>
            <a:br>
              <a:rPr lang="en-IN" sz="2900" dirty="0"/>
            </a:br>
            <a:r>
              <a:rPr lang="en-IN" sz="2900" b="0" i="0" dirty="0">
                <a:effectLst/>
                <a:highlight>
                  <a:srgbClr val="FFFFFF"/>
                </a:highlight>
                <a:latin typeface="Arial" panose="020B0604020202020204" pitchFamily="34" charset="0"/>
              </a:rPr>
              <a:t>perform initialization explicitly before using that variable.</a:t>
            </a:r>
            <a:br>
              <a:rPr lang="en-IN" dirty="0"/>
            </a:br>
            <a:endParaRPr lang="en-US" dirty="0"/>
          </a:p>
        </p:txBody>
      </p:sp>
    </p:spTree>
    <p:extLst>
      <p:ext uri="{BB962C8B-B14F-4D97-AF65-F5344CB8AC3E}">
        <p14:creationId xmlns:p14="http://schemas.microsoft.com/office/powerpoint/2010/main" val="39734740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5C804-1B7D-E35D-E06B-F1AAE6BF5193}"/>
              </a:ext>
            </a:extLst>
          </p:cNvPr>
          <p:cNvSpPr>
            <a:spLocks noGrp="1"/>
          </p:cNvSpPr>
          <p:nvPr>
            <p:ph idx="1"/>
          </p:nvPr>
        </p:nvSpPr>
        <p:spPr>
          <a:xfrm>
            <a:off x="838200" y="265043"/>
            <a:ext cx="5257800" cy="5911920"/>
          </a:xfrm>
        </p:spPr>
        <p:txBody>
          <a:bodyPr>
            <a:normAutofit fontScale="92500" lnSpcReduction="20000"/>
          </a:bodyPr>
          <a:lstStyle/>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int x;</a:t>
            </a:r>
          </a:p>
          <a:p>
            <a:pPr marL="0" indent="0">
              <a:buNone/>
            </a:pPr>
            <a:r>
              <a:rPr lang="en-US" dirty="0"/>
              <a:t>        if(</a:t>
            </a:r>
            <a:r>
              <a:rPr lang="en-US" dirty="0" err="1"/>
              <a:t>args.length</a:t>
            </a:r>
            <a:r>
              <a:rPr lang="en-US" dirty="0"/>
              <a:t>&gt;0)</a:t>
            </a:r>
          </a:p>
          <a:p>
            <a:pPr marL="0" indent="0">
              <a:buNone/>
            </a:pPr>
            <a:r>
              <a:rPr lang="en-US" dirty="0"/>
              <a:t>        {</a:t>
            </a:r>
          </a:p>
          <a:p>
            <a:pPr marL="0" indent="0">
              <a:buNone/>
            </a:pPr>
            <a:r>
              <a:rPr lang="en-US" dirty="0"/>
              <a:t>            x=10;</a:t>
            </a:r>
          </a:p>
          <a:p>
            <a:pPr marL="0" indent="0">
              <a:buNone/>
            </a:pPr>
            <a:r>
              <a:rPr lang="en-US" dirty="0"/>
              <a:t>        }</a:t>
            </a:r>
          </a:p>
          <a:p>
            <a:pPr marL="0" indent="0">
              <a:buNone/>
            </a:pPr>
            <a:r>
              <a:rPr lang="en-US" dirty="0"/>
              <a:t>        </a:t>
            </a:r>
            <a:r>
              <a:rPr lang="en-US" dirty="0" err="1"/>
              <a:t>System.out.println</a:t>
            </a:r>
            <a:r>
              <a:rPr lang="en-US" dirty="0"/>
              <a:t>(x);</a:t>
            </a:r>
            <a:r>
              <a:rPr lang="en-US" dirty="0">
                <a:solidFill>
                  <a:srgbClr val="FF0000"/>
                </a:solidFill>
              </a:rPr>
              <a:t>//</a:t>
            </a:r>
            <a:r>
              <a:rPr lang="en-US" dirty="0" err="1">
                <a:solidFill>
                  <a:srgbClr val="FF0000"/>
                </a:solidFill>
              </a:rPr>
              <a:t>C.E:variable</a:t>
            </a:r>
            <a:r>
              <a:rPr lang="en-US" dirty="0">
                <a:solidFill>
                  <a:srgbClr val="FF0000"/>
                </a:solidFill>
              </a:rPr>
              <a:t> x might not have been initialized</a:t>
            </a:r>
          </a:p>
          <a:p>
            <a:pPr marL="0" indent="0">
              <a:buNone/>
            </a:pPr>
            <a:r>
              <a:rPr lang="en-US" dirty="0"/>
              <a:t>    }</a:t>
            </a:r>
          </a:p>
          <a:p>
            <a:pPr marL="0" indent="0">
              <a:buNone/>
            </a:pPr>
            <a:r>
              <a:rPr lang="en-US" dirty="0"/>
              <a:t>}</a:t>
            </a:r>
          </a:p>
        </p:txBody>
      </p:sp>
      <p:sp>
        <p:nvSpPr>
          <p:cNvPr id="4" name="Content Placeholder 2">
            <a:extLst>
              <a:ext uri="{FF2B5EF4-FFF2-40B4-BE49-F238E27FC236}">
                <a16:creationId xmlns:a16="http://schemas.microsoft.com/office/drawing/2014/main" id="{071762D2-E125-E8CB-33BB-06C03CBBA17D}"/>
              </a:ext>
            </a:extLst>
          </p:cNvPr>
          <p:cNvSpPr txBox="1">
            <a:spLocks/>
          </p:cNvSpPr>
          <p:nvPr/>
        </p:nvSpPr>
        <p:spPr>
          <a:xfrm>
            <a:off x="6096000" y="258416"/>
            <a:ext cx="5257800" cy="591192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int x;</a:t>
            </a:r>
          </a:p>
          <a:p>
            <a:pPr marL="0" indent="0">
              <a:buNone/>
            </a:pPr>
            <a:r>
              <a:rPr lang="en-US" dirty="0"/>
              <a:t>        if(</a:t>
            </a:r>
            <a:r>
              <a:rPr lang="en-US" dirty="0" err="1"/>
              <a:t>args.length</a:t>
            </a:r>
            <a:r>
              <a:rPr lang="en-US" dirty="0"/>
              <a:t>&gt;0)</a:t>
            </a:r>
          </a:p>
          <a:p>
            <a:pPr marL="0" indent="0">
              <a:buNone/>
            </a:pPr>
            <a:r>
              <a:rPr lang="en-US" dirty="0"/>
              <a:t>        {</a:t>
            </a:r>
          </a:p>
          <a:p>
            <a:pPr marL="0" indent="0">
              <a:buNone/>
            </a:pPr>
            <a:r>
              <a:rPr lang="en-US" dirty="0"/>
              <a:t>            x=10;</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x=20;</a:t>
            </a:r>
          </a:p>
          <a:p>
            <a:pPr marL="0" indent="0">
              <a:buNone/>
            </a:pPr>
            <a:r>
              <a:rPr lang="en-US" dirty="0"/>
              <a:t>        }</a:t>
            </a:r>
          </a:p>
          <a:p>
            <a:pPr marL="0" indent="0">
              <a:buNone/>
            </a:pPr>
            <a:r>
              <a:rPr lang="en-US" dirty="0"/>
              <a:t>        </a:t>
            </a:r>
            <a:r>
              <a:rPr lang="en-US" dirty="0" err="1"/>
              <a:t>System.out.println</a:t>
            </a:r>
            <a:r>
              <a:rPr lang="en-US" dirty="0"/>
              <a:t>(x);</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279618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4F109-0E56-AA5E-AE71-C53639FB6C88}"/>
              </a:ext>
            </a:extLst>
          </p:cNvPr>
          <p:cNvSpPr>
            <a:spLocks noGrp="1"/>
          </p:cNvSpPr>
          <p:nvPr>
            <p:ph idx="1"/>
          </p:nvPr>
        </p:nvSpPr>
        <p:spPr>
          <a:xfrm>
            <a:off x="838200" y="768625"/>
            <a:ext cx="10515600" cy="5408337"/>
          </a:xfrm>
        </p:spPr>
        <p:txBody>
          <a:bodyPr/>
          <a:lstStyle/>
          <a:p>
            <a:r>
              <a:rPr lang="en-IN" b="0" i="0" dirty="0">
                <a:effectLst/>
                <a:highlight>
                  <a:srgbClr val="FFFFFF"/>
                </a:highlight>
                <a:latin typeface="Arial" panose="020B0604020202020204" pitchFamily="34" charset="0"/>
              </a:rPr>
              <a:t>It is never recommended to perform initialization for the local variables inside logical blocks because there is no guarantee of executing that block always at runtime.</a:t>
            </a:r>
          </a:p>
          <a:p>
            <a:endParaRPr lang="en-IN" b="0" i="0" dirty="0">
              <a:effectLst/>
              <a:highlight>
                <a:srgbClr val="FFFFFF"/>
              </a:highlight>
              <a:latin typeface="Arial" panose="020B0604020202020204" pitchFamily="34" charset="0"/>
            </a:endParaRPr>
          </a:p>
          <a:p>
            <a:r>
              <a:rPr lang="en-IN" b="0" i="0" dirty="0">
                <a:effectLst/>
                <a:highlight>
                  <a:srgbClr val="FFFFFF"/>
                </a:highlight>
                <a:latin typeface="Arial" panose="020B0604020202020204" pitchFamily="34" charset="0"/>
              </a:rPr>
              <a:t>It is highly recommended to perform initialization for the local variables at the time of declaration at least with default values.</a:t>
            </a:r>
            <a:br>
              <a:rPr lang="en-IN" dirty="0"/>
            </a:br>
            <a:endParaRPr lang="en-IN" dirty="0"/>
          </a:p>
          <a:p>
            <a:r>
              <a:rPr lang="en-IN" b="0" i="0" dirty="0">
                <a:effectLst/>
                <a:highlight>
                  <a:srgbClr val="FFFFFF"/>
                </a:highlight>
                <a:latin typeface="Arial" panose="020B0604020202020204" pitchFamily="34" charset="0"/>
              </a:rPr>
              <a:t>Note: The only applicable modifier for local variables is final. If we are using any other modifier we will get compile time error</a:t>
            </a:r>
            <a:endParaRPr lang="en-US" dirty="0"/>
          </a:p>
        </p:txBody>
      </p:sp>
    </p:spTree>
    <p:extLst>
      <p:ext uri="{BB962C8B-B14F-4D97-AF65-F5344CB8AC3E}">
        <p14:creationId xmlns:p14="http://schemas.microsoft.com/office/powerpoint/2010/main" val="3225809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09A81-80F6-12BD-2896-EDE8369DD327}"/>
              </a:ext>
            </a:extLst>
          </p:cNvPr>
          <p:cNvSpPr>
            <a:spLocks noGrp="1"/>
          </p:cNvSpPr>
          <p:nvPr>
            <p:ph idx="1"/>
          </p:nvPr>
        </p:nvSpPr>
        <p:spPr>
          <a:xfrm>
            <a:off x="838200" y="503583"/>
            <a:ext cx="10515600" cy="5673380"/>
          </a:xfrm>
        </p:spPr>
        <p:txBody>
          <a:bodyPr>
            <a:normAutofit fontScale="92500" lnSpcReduction="20000"/>
          </a:bodyPr>
          <a:lstStyle/>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public int x=10;</a:t>
            </a:r>
          </a:p>
          <a:p>
            <a:pPr marL="0" indent="0">
              <a:buNone/>
            </a:pPr>
            <a:r>
              <a:rPr lang="en-US" dirty="0"/>
              <a:t>        private int x=10;</a:t>
            </a:r>
          </a:p>
          <a:p>
            <a:pPr marL="0" indent="0">
              <a:buNone/>
            </a:pPr>
            <a:r>
              <a:rPr lang="en-US" dirty="0"/>
              <a:t>        protected int x=10; //</a:t>
            </a:r>
            <a:r>
              <a:rPr lang="en-US" dirty="0">
                <a:solidFill>
                  <a:srgbClr val="FF0000"/>
                </a:solidFill>
              </a:rPr>
              <a:t>C.E: illegal start of expression</a:t>
            </a:r>
          </a:p>
          <a:p>
            <a:pPr marL="0" indent="0">
              <a:buNone/>
            </a:pPr>
            <a:r>
              <a:rPr lang="en-US" dirty="0"/>
              <a:t>        static int x=10;</a:t>
            </a:r>
          </a:p>
          <a:p>
            <a:pPr marL="0" indent="0">
              <a:buNone/>
            </a:pPr>
            <a:r>
              <a:rPr lang="en-US" dirty="0"/>
              <a:t>        volatile int x=10;</a:t>
            </a:r>
          </a:p>
          <a:p>
            <a:pPr marL="0" indent="0">
              <a:buNone/>
            </a:pPr>
            <a:r>
              <a:rPr lang="en-US" dirty="0"/>
              <a:t>        transient int x=10;</a:t>
            </a:r>
          </a:p>
          <a:p>
            <a:pPr marL="0" indent="0">
              <a:buNone/>
            </a:pPr>
            <a:r>
              <a:rPr lang="en-US" dirty="0"/>
              <a:t>        final int x=10;//(valid)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1035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0A59-AA4A-FE79-587E-E1A2632806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740133-ACB0-CBDD-D374-122E9E010E1D}"/>
              </a:ext>
            </a:extLst>
          </p:cNvPr>
          <p:cNvSpPr>
            <a:spLocks noGrp="1"/>
          </p:cNvSpPr>
          <p:nvPr>
            <p:ph idx="1"/>
          </p:nvPr>
        </p:nvSpPr>
        <p:spPr/>
        <p:txBody>
          <a:bodyPr/>
          <a:lstStyle/>
          <a:p>
            <a:endParaRPr lang="en-US"/>
          </a:p>
        </p:txBody>
      </p:sp>
      <p:pic>
        <p:nvPicPr>
          <p:cNvPr id="6146" name="Picture 2" descr="Interitance in Object Oriented Programming">
            <a:extLst>
              <a:ext uri="{FF2B5EF4-FFF2-40B4-BE49-F238E27FC236}">
                <a16:creationId xmlns:a16="http://schemas.microsoft.com/office/drawing/2014/main" id="{740A217D-05EC-72C5-9B6F-CE7362657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0"/>
            <a:ext cx="9855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5672D9-55A1-6BC7-B621-68EF9818BE31}"/>
              </a:ext>
            </a:extLst>
          </p:cNvPr>
          <p:cNvSpPr/>
          <p:nvPr/>
        </p:nvSpPr>
        <p:spPr>
          <a:xfrm>
            <a:off x="1747837" y="365125"/>
            <a:ext cx="2038351" cy="2192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A32593A-266B-AE41-28AD-26559CBC6411}"/>
              </a:ext>
            </a:extLst>
          </p:cNvPr>
          <p:cNvSpPr/>
          <p:nvPr/>
        </p:nvSpPr>
        <p:spPr>
          <a:xfrm>
            <a:off x="8529639" y="365125"/>
            <a:ext cx="2266950" cy="292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3079122-B9B9-FE34-338C-4303E531416E}"/>
              </a:ext>
            </a:extLst>
          </p:cNvPr>
          <p:cNvSpPr/>
          <p:nvPr/>
        </p:nvSpPr>
        <p:spPr>
          <a:xfrm>
            <a:off x="4365624" y="365125"/>
            <a:ext cx="3463925" cy="292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EFC25DF-A876-C7C0-48B0-99CF0970DC9F}"/>
              </a:ext>
            </a:extLst>
          </p:cNvPr>
          <p:cNvSpPr/>
          <p:nvPr/>
        </p:nvSpPr>
        <p:spPr>
          <a:xfrm>
            <a:off x="1460499" y="3452813"/>
            <a:ext cx="4754564" cy="292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0871299-5C2F-92CA-A88F-FF4CFB6FCBC4}"/>
              </a:ext>
            </a:extLst>
          </p:cNvPr>
          <p:cNvSpPr/>
          <p:nvPr/>
        </p:nvSpPr>
        <p:spPr>
          <a:xfrm>
            <a:off x="6764336" y="3651250"/>
            <a:ext cx="4754564" cy="30495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825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CE1B-C01D-763E-5C34-2B008F6181DA}"/>
              </a:ext>
            </a:extLst>
          </p:cNvPr>
          <p:cNvSpPr>
            <a:spLocks noGrp="1"/>
          </p:cNvSpPr>
          <p:nvPr>
            <p:ph type="title"/>
          </p:nvPr>
        </p:nvSpPr>
        <p:spPr/>
        <p:txBody>
          <a:bodyPr/>
          <a:lstStyle/>
          <a:p>
            <a:r>
              <a:rPr lang="en-IN" dirty="0"/>
              <a:t>6. Polymorphism: </a:t>
            </a:r>
            <a:endParaRPr lang="en-US" dirty="0"/>
          </a:p>
        </p:txBody>
      </p:sp>
      <p:sp>
        <p:nvSpPr>
          <p:cNvPr id="3" name="Content Placeholder 2">
            <a:extLst>
              <a:ext uri="{FF2B5EF4-FFF2-40B4-BE49-F238E27FC236}">
                <a16:creationId xmlns:a16="http://schemas.microsoft.com/office/drawing/2014/main" id="{8F12E2C1-2C8B-0921-288F-DC3665D121C4}"/>
              </a:ext>
            </a:extLst>
          </p:cNvPr>
          <p:cNvSpPr>
            <a:spLocks noGrp="1"/>
          </p:cNvSpPr>
          <p:nvPr>
            <p:ph idx="1"/>
          </p:nvPr>
        </p:nvSpPr>
        <p:spPr/>
        <p:txBody>
          <a:bodyPr/>
          <a:lstStyle/>
          <a:p>
            <a:pPr algn="just" fontAlgn="base"/>
            <a:r>
              <a:rPr lang="en-IN" dirty="0"/>
              <a:t>Polymorphism means having many forms. </a:t>
            </a:r>
          </a:p>
          <a:p>
            <a:pPr algn="just" fontAlgn="base"/>
            <a:r>
              <a:rPr lang="en-IN" dirty="0"/>
              <a:t>For example, A person at the same time can have different characteristics. </a:t>
            </a:r>
          </a:p>
          <a:p>
            <a:pPr algn="just" fontAlgn="base"/>
            <a:r>
              <a:rPr lang="en-IN" dirty="0"/>
              <a:t>Like a man at the same time is a </a:t>
            </a:r>
            <a:r>
              <a:rPr lang="en-IN" b="1" dirty="0"/>
              <a:t>father</a:t>
            </a:r>
            <a:r>
              <a:rPr lang="en-IN" dirty="0"/>
              <a:t>, a </a:t>
            </a:r>
            <a:r>
              <a:rPr lang="en-IN" b="1" dirty="0"/>
              <a:t>husband</a:t>
            </a:r>
            <a:r>
              <a:rPr lang="en-IN" dirty="0"/>
              <a:t>, an </a:t>
            </a:r>
            <a:r>
              <a:rPr lang="en-IN" b="1" dirty="0"/>
              <a:t>employee</a:t>
            </a:r>
            <a:r>
              <a:rPr lang="en-IN" dirty="0"/>
              <a:t>. </a:t>
            </a:r>
          </a:p>
          <a:p>
            <a:pPr algn="just" fontAlgn="base"/>
            <a:r>
              <a:rPr lang="en-IN" dirty="0"/>
              <a:t>So the same person posses different </a:t>
            </a:r>
            <a:r>
              <a:rPr lang="en-IN" dirty="0" err="1"/>
              <a:t>behavior</a:t>
            </a:r>
            <a:r>
              <a:rPr lang="en-IN" dirty="0"/>
              <a:t> in different situations. </a:t>
            </a:r>
          </a:p>
          <a:p>
            <a:endParaRPr lang="en-US" dirty="0"/>
          </a:p>
        </p:txBody>
      </p:sp>
    </p:spTree>
    <p:extLst>
      <p:ext uri="{BB962C8B-B14F-4D97-AF65-F5344CB8AC3E}">
        <p14:creationId xmlns:p14="http://schemas.microsoft.com/office/powerpoint/2010/main" val="18970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33DF-A16C-CF11-3F11-49F400C984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FEE3CB-6C9A-785B-50FF-05B11FCA8B6C}"/>
              </a:ext>
            </a:extLst>
          </p:cNvPr>
          <p:cNvSpPr>
            <a:spLocks noGrp="1"/>
          </p:cNvSpPr>
          <p:nvPr>
            <p:ph idx="1"/>
          </p:nvPr>
        </p:nvSpPr>
        <p:spPr/>
        <p:txBody>
          <a:bodyPr/>
          <a:lstStyle/>
          <a:p>
            <a:endParaRPr lang="en-US"/>
          </a:p>
        </p:txBody>
      </p:sp>
      <p:pic>
        <p:nvPicPr>
          <p:cNvPr id="8194" name="Picture 2" descr="Polymorphism in OOPs">
            <a:extLst>
              <a:ext uri="{FF2B5EF4-FFF2-40B4-BE49-F238E27FC236}">
                <a16:creationId xmlns:a16="http://schemas.microsoft.com/office/drawing/2014/main" id="{3800496C-A05F-5F22-4B36-80FCEB2B6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0"/>
            <a:ext cx="11844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8B0461-DE62-233F-E2A8-B64CA0A05DCC}"/>
              </a:ext>
            </a:extLst>
          </p:cNvPr>
          <p:cNvSpPr/>
          <p:nvPr/>
        </p:nvSpPr>
        <p:spPr>
          <a:xfrm>
            <a:off x="1862137" y="1485901"/>
            <a:ext cx="9610726" cy="2082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FE60BE-7B00-6DD2-C71D-5D163FE679DE}"/>
              </a:ext>
            </a:extLst>
          </p:cNvPr>
          <p:cNvSpPr/>
          <p:nvPr/>
        </p:nvSpPr>
        <p:spPr>
          <a:xfrm>
            <a:off x="838200" y="3454401"/>
            <a:ext cx="5257800" cy="2722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2F00A5E-F658-9FE8-10A6-3AC0C2A802AC}"/>
              </a:ext>
            </a:extLst>
          </p:cNvPr>
          <p:cNvSpPr/>
          <p:nvPr/>
        </p:nvSpPr>
        <p:spPr>
          <a:xfrm>
            <a:off x="8386762" y="3403599"/>
            <a:ext cx="2966243" cy="2722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254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3C-6E16-71DF-466C-2BA222571997}"/>
              </a:ext>
            </a:extLst>
          </p:cNvPr>
          <p:cNvSpPr>
            <a:spLocks noGrp="1"/>
          </p:cNvSpPr>
          <p:nvPr>
            <p:ph type="title"/>
          </p:nvPr>
        </p:nvSpPr>
        <p:spPr/>
        <p:txBody>
          <a:bodyPr/>
          <a:lstStyle/>
          <a:p>
            <a:r>
              <a:rPr lang="en-IN" dirty="0"/>
              <a:t>7. Dynamic Binding:</a:t>
            </a:r>
            <a:endParaRPr lang="en-US" dirty="0"/>
          </a:p>
        </p:txBody>
      </p:sp>
      <p:sp>
        <p:nvSpPr>
          <p:cNvPr id="3" name="Content Placeholder 2">
            <a:extLst>
              <a:ext uri="{FF2B5EF4-FFF2-40B4-BE49-F238E27FC236}">
                <a16:creationId xmlns:a16="http://schemas.microsoft.com/office/drawing/2014/main" id="{80294B48-F4CD-4B1A-F439-B4E5B4C2349B}"/>
              </a:ext>
            </a:extLst>
          </p:cNvPr>
          <p:cNvSpPr>
            <a:spLocks noGrp="1"/>
          </p:cNvSpPr>
          <p:nvPr>
            <p:ph idx="1"/>
          </p:nvPr>
        </p:nvSpPr>
        <p:spPr/>
        <p:txBody>
          <a:bodyPr/>
          <a:lstStyle/>
          <a:p>
            <a:pPr algn="just" fontAlgn="base"/>
            <a:r>
              <a:rPr lang="en-IN" dirty="0"/>
              <a:t>In dynamic binding, the code to be executed in response to the function call is decided at runtime. </a:t>
            </a:r>
          </a:p>
          <a:p>
            <a:pPr algn="just" fontAlgn="base"/>
            <a:r>
              <a:rPr lang="en-IN" dirty="0"/>
              <a:t>Or the code associated with a given procedure call is not known until the time of the call at run time. </a:t>
            </a:r>
          </a:p>
          <a:p>
            <a:pPr algn="just" fontAlgn="base"/>
            <a:r>
              <a:rPr lang="en-IN" dirty="0"/>
              <a:t>Dynamic Method Binding One of the main advantages of inheritance is that some derived class D has all the members of its base class B. Once D is not hiding any of the public members of B, then an object of D can represent B in any context where a B could be used. This feature is known as </a:t>
            </a:r>
            <a:r>
              <a:rPr lang="en-IN" b="1" dirty="0"/>
              <a:t>subtype polymorphism</a:t>
            </a:r>
            <a:r>
              <a:rPr lang="en-IN" dirty="0"/>
              <a:t>.</a:t>
            </a:r>
          </a:p>
          <a:p>
            <a:endParaRPr lang="en-US" dirty="0"/>
          </a:p>
        </p:txBody>
      </p:sp>
    </p:spTree>
    <p:extLst>
      <p:ext uri="{BB962C8B-B14F-4D97-AF65-F5344CB8AC3E}">
        <p14:creationId xmlns:p14="http://schemas.microsoft.com/office/powerpoint/2010/main" val="274043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4DC7-F7E7-B38A-BFDE-7AAF3F1A516A}"/>
              </a:ext>
            </a:extLst>
          </p:cNvPr>
          <p:cNvSpPr>
            <a:spLocks noGrp="1"/>
          </p:cNvSpPr>
          <p:nvPr>
            <p:ph type="title"/>
          </p:nvPr>
        </p:nvSpPr>
        <p:spPr/>
        <p:txBody>
          <a:bodyPr/>
          <a:lstStyle/>
          <a:p>
            <a:r>
              <a:rPr lang="en-IN" dirty="0"/>
              <a:t>8. Message Passing:</a:t>
            </a:r>
            <a:endParaRPr lang="en-US" dirty="0"/>
          </a:p>
        </p:txBody>
      </p:sp>
      <p:sp>
        <p:nvSpPr>
          <p:cNvPr id="3" name="Content Placeholder 2">
            <a:extLst>
              <a:ext uri="{FF2B5EF4-FFF2-40B4-BE49-F238E27FC236}">
                <a16:creationId xmlns:a16="http://schemas.microsoft.com/office/drawing/2014/main" id="{BAE099FF-0757-21F7-C51E-E1B5CDAE1EF3}"/>
              </a:ext>
            </a:extLst>
          </p:cNvPr>
          <p:cNvSpPr>
            <a:spLocks noGrp="1"/>
          </p:cNvSpPr>
          <p:nvPr>
            <p:ph idx="1"/>
          </p:nvPr>
        </p:nvSpPr>
        <p:spPr/>
        <p:txBody>
          <a:bodyPr/>
          <a:lstStyle/>
          <a:p>
            <a:pPr algn="just" fontAlgn="base"/>
            <a:r>
              <a:rPr lang="en-IN" dirty="0"/>
              <a:t>It is a form of communication used in object-oriented programming as well as parallel programming. </a:t>
            </a:r>
          </a:p>
          <a:p>
            <a:pPr algn="just" fontAlgn="base"/>
            <a:r>
              <a:rPr lang="en-IN" dirty="0"/>
              <a:t>Objects </a:t>
            </a:r>
            <a:r>
              <a:rPr lang="en-IN" b="1" dirty="0"/>
              <a:t>communicate</a:t>
            </a:r>
            <a:r>
              <a:rPr lang="en-IN" dirty="0"/>
              <a:t> with one another by </a:t>
            </a:r>
            <a:r>
              <a:rPr lang="en-IN" b="1" dirty="0"/>
              <a:t>sending</a:t>
            </a:r>
            <a:r>
              <a:rPr lang="en-IN" dirty="0"/>
              <a:t> and </a:t>
            </a:r>
            <a:r>
              <a:rPr lang="en-IN" b="1" dirty="0"/>
              <a:t>receiving</a:t>
            </a:r>
            <a:r>
              <a:rPr lang="en-IN" dirty="0"/>
              <a:t> information to each other. </a:t>
            </a:r>
          </a:p>
          <a:p>
            <a:pPr algn="just" fontAlgn="base"/>
            <a:r>
              <a:rPr lang="en-IN" dirty="0"/>
              <a:t>A message for an object is a request for execution of a procedure and therefore will invoke a method in the receiving object that generates the desired results. </a:t>
            </a:r>
          </a:p>
          <a:p>
            <a:pPr algn="just" fontAlgn="base"/>
            <a:r>
              <a:rPr lang="en-IN" dirty="0"/>
              <a:t>Message passing involves specifying the name of the object, the name of the method, and the information to be sent.</a:t>
            </a:r>
          </a:p>
          <a:p>
            <a:endParaRPr lang="en-US" dirty="0"/>
          </a:p>
        </p:txBody>
      </p:sp>
    </p:spTree>
    <p:extLst>
      <p:ext uri="{BB962C8B-B14F-4D97-AF65-F5344CB8AC3E}">
        <p14:creationId xmlns:p14="http://schemas.microsoft.com/office/powerpoint/2010/main" val="2240413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5AC9-80F2-8F9B-262E-7A999A9C13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D1D42-0848-8BE0-E710-BCF5767267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710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9CE4-8CCA-B0B7-CCE5-9873ED8668C7}"/>
              </a:ext>
            </a:extLst>
          </p:cNvPr>
          <p:cNvSpPr>
            <a:spLocks noGrp="1"/>
          </p:cNvSpPr>
          <p:nvPr>
            <p:ph type="title"/>
          </p:nvPr>
        </p:nvSpPr>
        <p:spPr/>
        <p:txBody>
          <a:bodyPr/>
          <a:lstStyle/>
          <a:p>
            <a:r>
              <a:rPr lang="en-US" dirty="0"/>
              <a:t>Identifiers </a:t>
            </a:r>
          </a:p>
        </p:txBody>
      </p:sp>
      <p:sp>
        <p:nvSpPr>
          <p:cNvPr id="3" name="Content Placeholder 2">
            <a:extLst>
              <a:ext uri="{FF2B5EF4-FFF2-40B4-BE49-F238E27FC236}">
                <a16:creationId xmlns:a16="http://schemas.microsoft.com/office/drawing/2014/main" id="{102DD1FC-5B82-97B2-4F16-20DE59C26D74}"/>
              </a:ext>
            </a:extLst>
          </p:cNvPr>
          <p:cNvSpPr>
            <a:spLocks noGrp="1"/>
          </p:cNvSpPr>
          <p:nvPr>
            <p:ph idx="1"/>
          </p:nvPr>
        </p:nvSpPr>
        <p:spPr/>
        <p:txBody>
          <a:bodyPr/>
          <a:lstStyle/>
          <a:p>
            <a:r>
              <a:rPr lang="en-US" dirty="0"/>
              <a:t>Rules of Identifiers</a:t>
            </a:r>
          </a:p>
        </p:txBody>
      </p:sp>
    </p:spTree>
    <p:extLst>
      <p:ext uri="{BB962C8B-B14F-4D97-AF65-F5344CB8AC3E}">
        <p14:creationId xmlns:p14="http://schemas.microsoft.com/office/powerpoint/2010/main" val="193686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9711-AD15-0B21-54C9-7DDA9BAC3603}"/>
              </a:ext>
            </a:extLst>
          </p:cNvPr>
          <p:cNvSpPr>
            <a:spLocks noGrp="1"/>
          </p:cNvSpPr>
          <p:nvPr>
            <p:ph type="title"/>
          </p:nvPr>
        </p:nvSpPr>
        <p:spPr/>
        <p:txBody>
          <a:bodyPr/>
          <a:lstStyle/>
          <a:p>
            <a:r>
              <a:rPr lang="en-US" dirty="0"/>
              <a:t>Procedural Oriented vs Object Oriented</a:t>
            </a:r>
          </a:p>
        </p:txBody>
      </p:sp>
      <p:sp>
        <p:nvSpPr>
          <p:cNvPr id="3" name="Content Placeholder 2">
            <a:extLst>
              <a:ext uri="{FF2B5EF4-FFF2-40B4-BE49-F238E27FC236}">
                <a16:creationId xmlns:a16="http://schemas.microsoft.com/office/drawing/2014/main" id="{AD015229-619D-DC7F-035F-9B8A8F765EEE}"/>
              </a:ext>
            </a:extLst>
          </p:cNvPr>
          <p:cNvSpPr>
            <a:spLocks noGrp="1"/>
          </p:cNvSpPr>
          <p:nvPr>
            <p:ph idx="1"/>
          </p:nvPr>
        </p:nvSpPr>
        <p:spPr/>
        <p:txBody>
          <a:bodyPr>
            <a:normAutofit fontScale="77500" lnSpcReduction="20000"/>
          </a:bodyPr>
          <a:lstStyle/>
          <a:p>
            <a:pPr algn="l" fontAlgn="base"/>
            <a:r>
              <a:rPr lang="en-US" dirty="0"/>
              <a:t>Procedural Programming derived from structured programming, based upon the concept of calling procedure. </a:t>
            </a:r>
            <a:r>
              <a:rPr lang="en-US" b="1" dirty="0"/>
              <a:t>Procedures</a:t>
            </a:r>
            <a:r>
              <a:rPr lang="en-US" dirty="0"/>
              <a:t>, also known as </a:t>
            </a:r>
            <a:r>
              <a:rPr lang="en-US" b="1" dirty="0"/>
              <a:t>routines</a:t>
            </a:r>
            <a:r>
              <a:rPr lang="en-US" dirty="0"/>
              <a:t>, </a:t>
            </a:r>
            <a:r>
              <a:rPr lang="en-US" b="1" dirty="0"/>
              <a:t>subroutines</a:t>
            </a:r>
            <a:r>
              <a:rPr lang="en-US" dirty="0"/>
              <a:t> or </a:t>
            </a:r>
            <a:r>
              <a:rPr lang="en-US" b="1" dirty="0"/>
              <a:t>functions</a:t>
            </a:r>
            <a:r>
              <a:rPr lang="en-US" dirty="0"/>
              <a:t>, simply consist of a </a:t>
            </a:r>
            <a:r>
              <a:rPr lang="en-US" b="1" dirty="0"/>
              <a:t>series of computational steps</a:t>
            </a:r>
            <a:r>
              <a:rPr lang="en-US" dirty="0"/>
              <a:t> to be carried out. During a program’s execution, any given procedure might be called at any point, including by other procedures or itself. </a:t>
            </a:r>
          </a:p>
          <a:p>
            <a:pPr algn="l" fontAlgn="base"/>
            <a:r>
              <a:rPr lang="en-US" dirty="0"/>
              <a:t>FORTRAN, ALGOL, COBOL, BASIC, Pascal and C. </a:t>
            </a:r>
          </a:p>
          <a:p>
            <a:pPr algn="l" fontAlgn="base"/>
            <a:endParaRPr lang="en-US" dirty="0"/>
          </a:p>
          <a:p>
            <a:pPr algn="l" fontAlgn="base"/>
            <a:r>
              <a:rPr lang="en-US" dirty="0"/>
              <a:t>Object-oriented programming based upon the concept of </a:t>
            </a:r>
            <a:r>
              <a:rPr lang="en-US" b="1" dirty="0"/>
              <a:t>objects</a:t>
            </a:r>
            <a:r>
              <a:rPr lang="en-US" dirty="0"/>
              <a:t>. Objects contain data in the form of </a:t>
            </a:r>
            <a:r>
              <a:rPr lang="en-US" b="1" dirty="0"/>
              <a:t>attributes</a:t>
            </a:r>
            <a:r>
              <a:rPr lang="en-US" dirty="0"/>
              <a:t> and code in the form of </a:t>
            </a:r>
            <a:r>
              <a:rPr lang="en-US" b="1" dirty="0"/>
              <a:t>methods</a:t>
            </a:r>
            <a:r>
              <a:rPr lang="en-US" dirty="0"/>
              <a:t>. In object-oriented programming, computer programs are designed using the concept of objects that interact with the real world. Object-oriented programming languages are various but the most popular ones are class-based, meaning that objects are instances of classes, which also determine their types. </a:t>
            </a:r>
          </a:p>
          <a:p>
            <a:pPr algn="l" fontAlgn="base"/>
            <a:r>
              <a:rPr lang="en-US" dirty="0"/>
              <a:t>Java, C++, C#, Python, PHP, JavaScript, Ruby, Perl, Objective-C, Dart, Swift, Scala. </a:t>
            </a:r>
          </a:p>
          <a:p>
            <a:pPr algn="l" fontAlgn="base"/>
            <a:endParaRPr lang="en-US" dirty="0"/>
          </a:p>
        </p:txBody>
      </p:sp>
    </p:spTree>
    <p:extLst>
      <p:ext uri="{BB962C8B-B14F-4D97-AF65-F5344CB8AC3E}">
        <p14:creationId xmlns:p14="http://schemas.microsoft.com/office/powerpoint/2010/main" val="1434997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E44C-7EB7-31A1-C17F-C2CF624AC0E1}"/>
              </a:ext>
            </a:extLst>
          </p:cNvPr>
          <p:cNvSpPr>
            <a:spLocks noGrp="1"/>
          </p:cNvSpPr>
          <p:nvPr>
            <p:ph type="title"/>
          </p:nvPr>
        </p:nvSpPr>
        <p:spPr/>
        <p:txBody>
          <a:bodyPr/>
          <a:lstStyle/>
          <a:p>
            <a:r>
              <a:rPr lang="en-US" dirty="0"/>
              <a:t>Reserved Words in Java</a:t>
            </a:r>
          </a:p>
        </p:txBody>
      </p:sp>
      <p:sp>
        <p:nvSpPr>
          <p:cNvPr id="3" name="Content Placeholder 2">
            <a:extLst>
              <a:ext uri="{FF2B5EF4-FFF2-40B4-BE49-F238E27FC236}">
                <a16:creationId xmlns:a16="http://schemas.microsoft.com/office/drawing/2014/main" id="{D317CBFF-CF27-194D-A2B1-0C6C996B7345}"/>
              </a:ext>
            </a:extLst>
          </p:cNvPr>
          <p:cNvSpPr>
            <a:spLocks noGrp="1"/>
          </p:cNvSpPr>
          <p:nvPr>
            <p:ph idx="1"/>
          </p:nvPr>
        </p:nvSpPr>
        <p:spPr/>
        <p:txBody>
          <a:bodyPr>
            <a:normAutofit lnSpcReduction="10000"/>
          </a:bodyPr>
          <a:lstStyle/>
          <a:p>
            <a:r>
              <a:rPr lang="en-US" dirty="0"/>
              <a:t>For Datatypes (8)</a:t>
            </a:r>
          </a:p>
          <a:p>
            <a:r>
              <a:rPr lang="en-US" dirty="0"/>
              <a:t>For control construct (11)</a:t>
            </a:r>
          </a:p>
          <a:p>
            <a:r>
              <a:rPr lang="en-US" dirty="0"/>
              <a:t>Keyword modifiers (11)</a:t>
            </a:r>
          </a:p>
          <a:p>
            <a:r>
              <a:rPr lang="en-US" dirty="0"/>
              <a:t>Exception Handling (6)</a:t>
            </a:r>
          </a:p>
          <a:p>
            <a:r>
              <a:rPr lang="en-US" dirty="0"/>
              <a:t>Class related (4)</a:t>
            </a:r>
          </a:p>
          <a:p>
            <a:r>
              <a:rPr lang="en-US" dirty="0"/>
              <a:t>Void </a:t>
            </a:r>
          </a:p>
          <a:p>
            <a:r>
              <a:rPr lang="en-US" dirty="0"/>
              <a:t>Unused keywords</a:t>
            </a:r>
          </a:p>
          <a:p>
            <a:r>
              <a:rPr lang="en-US" dirty="0"/>
              <a:t>Reserved literals</a:t>
            </a:r>
          </a:p>
          <a:p>
            <a:r>
              <a:rPr lang="en-US" dirty="0"/>
              <a:t>Enum</a:t>
            </a:r>
          </a:p>
          <a:p>
            <a:endParaRPr lang="en-US" dirty="0"/>
          </a:p>
        </p:txBody>
      </p:sp>
    </p:spTree>
    <p:extLst>
      <p:ext uri="{BB962C8B-B14F-4D97-AF65-F5344CB8AC3E}">
        <p14:creationId xmlns:p14="http://schemas.microsoft.com/office/powerpoint/2010/main" val="302717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8554-D1A9-3941-B824-BB0B2EF0514D}"/>
              </a:ext>
            </a:extLst>
          </p:cNvPr>
          <p:cNvSpPr>
            <a:spLocks noGrp="1"/>
          </p:cNvSpPr>
          <p:nvPr>
            <p:ph type="title"/>
          </p:nvPr>
        </p:nvSpPr>
        <p:spPr/>
        <p:txBody>
          <a:bodyPr/>
          <a:lstStyle/>
          <a:p>
            <a:r>
              <a:rPr lang="en-US" dirty="0"/>
              <a:t>Datatypes in Java</a:t>
            </a:r>
          </a:p>
        </p:txBody>
      </p:sp>
      <p:sp>
        <p:nvSpPr>
          <p:cNvPr id="3" name="Content Placeholder 2">
            <a:extLst>
              <a:ext uri="{FF2B5EF4-FFF2-40B4-BE49-F238E27FC236}">
                <a16:creationId xmlns:a16="http://schemas.microsoft.com/office/drawing/2014/main" id="{EC5A78FA-8001-D5E1-4F68-46A4A5656ABB}"/>
              </a:ext>
            </a:extLst>
          </p:cNvPr>
          <p:cNvSpPr>
            <a:spLocks noGrp="1"/>
          </p:cNvSpPr>
          <p:nvPr>
            <p:ph idx="1"/>
          </p:nvPr>
        </p:nvSpPr>
        <p:spPr/>
        <p:txBody>
          <a:bodyPr>
            <a:normAutofit/>
          </a:bodyPr>
          <a:lstStyle/>
          <a:p>
            <a:r>
              <a:rPr lang="en-US" dirty="0"/>
              <a:t>Integral datatypes</a:t>
            </a:r>
          </a:p>
          <a:p>
            <a:pPr lvl="1"/>
            <a:r>
              <a:rPr lang="en-US" dirty="0"/>
              <a:t>Byes </a:t>
            </a:r>
          </a:p>
          <a:p>
            <a:pPr lvl="1"/>
            <a:r>
              <a:rPr lang="en-US" dirty="0"/>
              <a:t>Short</a:t>
            </a:r>
          </a:p>
          <a:p>
            <a:pPr lvl="1"/>
            <a:r>
              <a:rPr lang="en-US" dirty="0"/>
              <a:t>Int</a:t>
            </a:r>
          </a:p>
          <a:p>
            <a:pPr lvl="1"/>
            <a:r>
              <a:rPr lang="en-US" dirty="0"/>
              <a:t>Long</a:t>
            </a:r>
          </a:p>
          <a:p>
            <a:r>
              <a:rPr lang="en-US" dirty="0"/>
              <a:t>Floating Point Datatypes</a:t>
            </a:r>
          </a:p>
          <a:p>
            <a:r>
              <a:rPr lang="en-US" dirty="0"/>
              <a:t>Boolean datatype</a:t>
            </a:r>
          </a:p>
          <a:p>
            <a:r>
              <a:rPr lang="en-US" dirty="0"/>
              <a:t>Char datatype</a:t>
            </a:r>
          </a:p>
          <a:p>
            <a:r>
              <a:rPr lang="en-US" dirty="0"/>
              <a:t>String literals</a:t>
            </a:r>
          </a:p>
          <a:p>
            <a:endParaRPr lang="en-US" dirty="0"/>
          </a:p>
        </p:txBody>
      </p:sp>
    </p:spTree>
    <p:extLst>
      <p:ext uri="{BB962C8B-B14F-4D97-AF65-F5344CB8AC3E}">
        <p14:creationId xmlns:p14="http://schemas.microsoft.com/office/powerpoint/2010/main" val="69466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ECD-9BAF-5E64-3B49-3CC8FD0BB9B4}"/>
              </a:ext>
            </a:extLst>
          </p:cNvPr>
          <p:cNvSpPr>
            <a:spLocks noGrp="1"/>
          </p:cNvSpPr>
          <p:nvPr>
            <p:ph type="title"/>
          </p:nvPr>
        </p:nvSpPr>
        <p:spPr/>
        <p:txBody>
          <a:bodyPr/>
          <a:lstStyle/>
          <a:p>
            <a:r>
              <a:rPr lang="en-US" dirty="0"/>
              <a:t>Intro to Array</a:t>
            </a:r>
          </a:p>
        </p:txBody>
      </p:sp>
      <p:sp>
        <p:nvSpPr>
          <p:cNvPr id="3" name="Content Placeholder 2">
            <a:extLst>
              <a:ext uri="{FF2B5EF4-FFF2-40B4-BE49-F238E27FC236}">
                <a16:creationId xmlns:a16="http://schemas.microsoft.com/office/drawing/2014/main" id="{9296A59D-C829-3A42-5688-DAAE027F7D1D}"/>
              </a:ext>
            </a:extLst>
          </p:cNvPr>
          <p:cNvSpPr>
            <a:spLocks noGrp="1"/>
          </p:cNvSpPr>
          <p:nvPr>
            <p:ph idx="1"/>
          </p:nvPr>
        </p:nvSpPr>
        <p:spPr/>
        <p:txBody>
          <a:bodyPr>
            <a:normAutofit fontScale="85000" lnSpcReduction="20000"/>
          </a:bodyPr>
          <a:lstStyle/>
          <a:p>
            <a:r>
              <a:rPr lang="en-US" dirty="0"/>
              <a:t>Array Declaration</a:t>
            </a:r>
          </a:p>
          <a:p>
            <a:pPr lvl="1"/>
            <a:r>
              <a:rPr lang="en-US" dirty="0"/>
              <a:t>Single Dimensional Array</a:t>
            </a:r>
          </a:p>
          <a:p>
            <a:pPr lvl="1"/>
            <a:r>
              <a:rPr lang="en-US" dirty="0"/>
              <a:t>Two Dimensional Array</a:t>
            </a:r>
          </a:p>
          <a:p>
            <a:pPr lvl="1"/>
            <a:r>
              <a:rPr lang="en-US" dirty="0"/>
              <a:t>Three Dimensional Array</a:t>
            </a:r>
          </a:p>
          <a:p>
            <a:r>
              <a:rPr lang="en-US" dirty="0"/>
              <a:t>Array Construction</a:t>
            </a:r>
          </a:p>
          <a:p>
            <a:pPr lvl="1"/>
            <a:r>
              <a:rPr lang="en-US" dirty="0"/>
              <a:t>Multi Dimensional Array Creation</a:t>
            </a:r>
          </a:p>
          <a:p>
            <a:r>
              <a:rPr lang="en-US" dirty="0"/>
              <a:t>Array Initialization</a:t>
            </a:r>
          </a:p>
          <a:p>
            <a:r>
              <a:rPr lang="en-US" dirty="0"/>
              <a:t>Array Declaration, Construction, Initialization, in a single line.</a:t>
            </a:r>
          </a:p>
          <a:p>
            <a:r>
              <a:rPr lang="en-US" dirty="0"/>
              <a:t>Length vs length() method</a:t>
            </a:r>
          </a:p>
          <a:p>
            <a:r>
              <a:rPr lang="en-US" dirty="0"/>
              <a:t>Anonymous array</a:t>
            </a:r>
          </a:p>
          <a:p>
            <a:r>
              <a:rPr lang="en-US" dirty="0"/>
              <a:t>Array element assignments</a:t>
            </a:r>
          </a:p>
          <a:p>
            <a:r>
              <a:rPr lang="en-US" dirty="0"/>
              <a:t>Array variable assignments</a:t>
            </a:r>
          </a:p>
          <a:p>
            <a:endParaRPr lang="en-US" dirty="0"/>
          </a:p>
        </p:txBody>
      </p:sp>
    </p:spTree>
    <p:extLst>
      <p:ext uri="{BB962C8B-B14F-4D97-AF65-F5344CB8AC3E}">
        <p14:creationId xmlns:p14="http://schemas.microsoft.com/office/powerpoint/2010/main" val="179660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B2A3-204A-03A9-EF7E-9004677DF2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90B9C5-1707-DD82-E7EA-AB9560C7188A}"/>
              </a:ext>
            </a:extLst>
          </p:cNvPr>
          <p:cNvSpPr>
            <a:spLocks noGrp="1"/>
          </p:cNvSpPr>
          <p:nvPr>
            <p:ph idx="1"/>
          </p:nvPr>
        </p:nvSpPr>
        <p:spPr/>
        <p:txBody>
          <a:bodyPr>
            <a:normAutofit fontScale="92500" lnSpcReduction="10000"/>
          </a:bodyPr>
          <a:lstStyle/>
          <a:p>
            <a:r>
              <a:rPr lang="en-US" dirty="0"/>
              <a:t>Types of variables</a:t>
            </a:r>
          </a:p>
          <a:p>
            <a:pPr lvl="1"/>
            <a:r>
              <a:rPr lang="en-US" dirty="0"/>
              <a:t>Primitive variables</a:t>
            </a:r>
          </a:p>
          <a:p>
            <a:pPr lvl="1"/>
            <a:r>
              <a:rPr lang="en-US" dirty="0"/>
              <a:t>Reference variables</a:t>
            </a:r>
          </a:p>
          <a:p>
            <a:pPr lvl="1"/>
            <a:r>
              <a:rPr lang="en-US" dirty="0"/>
              <a:t>Instance variables</a:t>
            </a:r>
          </a:p>
          <a:p>
            <a:pPr lvl="1"/>
            <a:r>
              <a:rPr lang="en-US" dirty="0"/>
              <a:t>Static variables</a:t>
            </a:r>
          </a:p>
          <a:p>
            <a:pPr lvl="1"/>
            <a:r>
              <a:rPr lang="en-US" dirty="0"/>
              <a:t>Local variables</a:t>
            </a:r>
          </a:p>
          <a:p>
            <a:r>
              <a:rPr lang="en-US" dirty="0"/>
              <a:t>Un-initialized arrays</a:t>
            </a:r>
          </a:p>
          <a:p>
            <a:pPr lvl="1"/>
            <a:r>
              <a:rPr lang="en-US" dirty="0"/>
              <a:t>Instance level</a:t>
            </a:r>
          </a:p>
          <a:p>
            <a:pPr lvl="1"/>
            <a:r>
              <a:rPr lang="en-US" dirty="0"/>
              <a:t>Static level</a:t>
            </a:r>
          </a:p>
          <a:p>
            <a:pPr lvl="1"/>
            <a:r>
              <a:rPr lang="en-US" dirty="0"/>
              <a:t>Local level</a:t>
            </a:r>
          </a:p>
          <a:p>
            <a:r>
              <a:rPr lang="en-US" dirty="0"/>
              <a:t>Var-Arg Method</a:t>
            </a:r>
          </a:p>
          <a:p>
            <a:pPr lvl="1"/>
            <a:r>
              <a:rPr lang="en-US" dirty="0"/>
              <a:t>Single Dimensional Array vs Var-Arg Method</a:t>
            </a:r>
          </a:p>
        </p:txBody>
      </p:sp>
    </p:spTree>
    <p:extLst>
      <p:ext uri="{BB962C8B-B14F-4D97-AF65-F5344CB8AC3E}">
        <p14:creationId xmlns:p14="http://schemas.microsoft.com/office/powerpoint/2010/main" val="1082973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991A-0A1A-5909-6C3A-9CA8B81BBC79}"/>
              </a:ext>
            </a:extLst>
          </p:cNvPr>
          <p:cNvSpPr>
            <a:spLocks noGrp="1"/>
          </p:cNvSpPr>
          <p:nvPr>
            <p:ph type="title"/>
          </p:nvPr>
        </p:nvSpPr>
        <p:spPr/>
        <p:txBody>
          <a:bodyPr/>
          <a:lstStyle/>
          <a:p>
            <a:r>
              <a:rPr lang="en-US" dirty="0"/>
              <a:t>main() method</a:t>
            </a:r>
          </a:p>
        </p:txBody>
      </p:sp>
      <p:sp>
        <p:nvSpPr>
          <p:cNvPr id="3" name="Content Placeholder 2">
            <a:extLst>
              <a:ext uri="{FF2B5EF4-FFF2-40B4-BE49-F238E27FC236}">
                <a16:creationId xmlns:a16="http://schemas.microsoft.com/office/drawing/2014/main" id="{9A4A2934-16DE-377B-BE66-F81D8F8AD6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550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2E76-D776-0F58-DCEE-C6CF4A21CB34}"/>
              </a:ext>
            </a:extLst>
          </p:cNvPr>
          <p:cNvSpPr>
            <a:spLocks noGrp="1"/>
          </p:cNvSpPr>
          <p:nvPr>
            <p:ph type="title"/>
          </p:nvPr>
        </p:nvSpPr>
        <p:spPr/>
        <p:txBody>
          <a:bodyPr/>
          <a:lstStyle/>
          <a:p>
            <a:r>
              <a:rPr lang="en-US" dirty="0"/>
              <a:t>Java Coding Standards </a:t>
            </a:r>
          </a:p>
        </p:txBody>
      </p:sp>
      <p:sp>
        <p:nvSpPr>
          <p:cNvPr id="3" name="Content Placeholder 2">
            <a:extLst>
              <a:ext uri="{FF2B5EF4-FFF2-40B4-BE49-F238E27FC236}">
                <a16:creationId xmlns:a16="http://schemas.microsoft.com/office/drawing/2014/main" id="{429DFCE9-24DB-8DBA-5E0E-ED8B080D1A2A}"/>
              </a:ext>
            </a:extLst>
          </p:cNvPr>
          <p:cNvSpPr>
            <a:spLocks noGrp="1"/>
          </p:cNvSpPr>
          <p:nvPr>
            <p:ph idx="1"/>
          </p:nvPr>
        </p:nvSpPr>
        <p:spPr/>
        <p:txBody>
          <a:bodyPr>
            <a:normAutofit fontScale="92500" lnSpcReduction="20000"/>
          </a:bodyPr>
          <a:lstStyle/>
          <a:p>
            <a:r>
              <a:rPr lang="en-US" dirty="0"/>
              <a:t>For classes</a:t>
            </a:r>
          </a:p>
          <a:p>
            <a:r>
              <a:rPr lang="en-US" dirty="0"/>
              <a:t>For interfaces</a:t>
            </a:r>
          </a:p>
          <a:p>
            <a:r>
              <a:rPr lang="en-US" dirty="0"/>
              <a:t>For methods</a:t>
            </a:r>
          </a:p>
          <a:p>
            <a:r>
              <a:rPr lang="en-US" dirty="0"/>
              <a:t>For variables</a:t>
            </a:r>
          </a:p>
          <a:p>
            <a:r>
              <a:rPr lang="en-US" dirty="0"/>
              <a:t>For constants</a:t>
            </a:r>
          </a:p>
          <a:p>
            <a:r>
              <a:rPr lang="en-US" dirty="0"/>
              <a:t>Java Bean Coding Standards</a:t>
            </a:r>
          </a:p>
          <a:p>
            <a:pPr lvl="1"/>
            <a:r>
              <a:rPr lang="en-US" dirty="0"/>
              <a:t>Setter methods</a:t>
            </a:r>
          </a:p>
          <a:p>
            <a:pPr lvl="1"/>
            <a:r>
              <a:rPr lang="en-US" dirty="0"/>
              <a:t>Getter methods</a:t>
            </a:r>
          </a:p>
          <a:p>
            <a:r>
              <a:rPr lang="en-US" dirty="0"/>
              <a:t>Coding Standards for listener</a:t>
            </a:r>
          </a:p>
          <a:p>
            <a:pPr lvl="1"/>
            <a:r>
              <a:rPr lang="en-US" dirty="0"/>
              <a:t>to register a listener</a:t>
            </a:r>
          </a:p>
          <a:p>
            <a:pPr lvl="1"/>
            <a:r>
              <a:rPr lang="en-US" dirty="0"/>
              <a:t>To unregister a listener</a:t>
            </a:r>
          </a:p>
        </p:txBody>
      </p:sp>
    </p:spTree>
    <p:extLst>
      <p:ext uri="{BB962C8B-B14F-4D97-AF65-F5344CB8AC3E}">
        <p14:creationId xmlns:p14="http://schemas.microsoft.com/office/powerpoint/2010/main" val="349465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5FF5-65EE-C6D2-7526-0C5EA6611B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5FE44D-FDCB-4019-F9D8-FC8B35D31308}"/>
              </a:ext>
            </a:extLst>
          </p:cNvPr>
          <p:cNvSpPr>
            <a:spLocks noGrp="1"/>
          </p:cNvSpPr>
          <p:nvPr>
            <p:ph idx="1"/>
          </p:nvPr>
        </p:nvSpPr>
        <p:spPr/>
        <p:txBody>
          <a:bodyPr/>
          <a:lstStyle/>
          <a:p>
            <a:endParaRPr lang="en-US" dirty="0"/>
          </a:p>
        </p:txBody>
      </p:sp>
      <p:pic>
        <p:nvPicPr>
          <p:cNvPr id="10242" name="Picture 2" descr="Java Program life cycle">
            <a:extLst>
              <a:ext uri="{FF2B5EF4-FFF2-40B4-BE49-F238E27FC236}">
                <a16:creationId xmlns:a16="http://schemas.microsoft.com/office/drawing/2014/main" id="{3D5912E7-8383-FC72-25CC-8A51CAC8B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781050"/>
            <a:ext cx="9537700" cy="5295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DAB184C-1D5E-0EED-777A-BF4A81280374}"/>
              </a:ext>
            </a:extLst>
          </p:cNvPr>
          <p:cNvSpPr/>
          <p:nvPr/>
        </p:nvSpPr>
        <p:spPr>
          <a:xfrm>
            <a:off x="1905000" y="1473200"/>
            <a:ext cx="1714500" cy="1041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014DB1-D9A4-0253-0726-ED1E53AC3A56}"/>
              </a:ext>
            </a:extLst>
          </p:cNvPr>
          <p:cNvSpPr/>
          <p:nvPr/>
        </p:nvSpPr>
        <p:spPr>
          <a:xfrm>
            <a:off x="3619499" y="1473200"/>
            <a:ext cx="2595563" cy="1041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4A060A4-7AFC-F4B9-FC83-51638C04F633}"/>
              </a:ext>
            </a:extLst>
          </p:cNvPr>
          <p:cNvSpPr/>
          <p:nvPr/>
        </p:nvSpPr>
        <p:spPr>
          <a:xfrm>
            <a:off x="6226174" y="1585913"/>
            <a:ext cx="3957638" cy="1041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0FBB10B-82FC-A257-96DA-E38011849BCB}"/>
              </a:ext>
            </a:extLst>
          </p:cNvPr>
          <p:cNvSpPr/>
          <p:nvPr/>
        </p:nvSpPr>
        <p:spPr>
          <a:xfrm>
            <a:off x="6972299" y="2627313"/>
            <a:ext cx="3335337" cy="1799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8ECF47-4979-7F94-8102-518A4877A6FD}"/>
              </a:ext>
            </a:extLst>
          </p:cNvPr>
          <p:cNvSpPr/>
          <p:nvPr/>
        </p:nvSpPr>
        <p:spPr>
          <a:xfrm>
            <a:off x="3636962" y="3043238"/>
            <a:ext cx="3335337" cy="13835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68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578E-2BF9-EAB9-4BEE-2D1D975E9007}"/>
              </a:ext>
            </a:extLst>
          </p:cNvPr>
          <p:cNvSpPr>
            <a:spLocks noGrp="1"/>
          </p:cNvSpPr>
          <p:nvPr>
            <p:ph type="title"/>
          </p:nvPr>
        </p:nvSpPr>
        <p:spPr/>
        <p:txBody>
          <a:bodyPr/>
          <a:lstStyle/>
          <a:p>
            <a:r>
              <a:rPr lang="en-US" dirty="0"/>
              <a:t>Installing JDK</a:t>
            </a:r>
          </a:p>
        </p:txBody>
      </p:sp>
      <p:sp>
        <p:nvSpPr>
          <p:cNvPr id="3" name="Content Placeholder 2">
            <a:extLst>
              <a:ext uri="{FF2B5EF4-FFF2-40B4-BE49-F238E27FC236}">
                <a16:creationId xmlns:a16="http://schemas.microsoft.com/office/drawing/2014/main" id="{B3FCBF12-CEC8-A486-2B56-BA02B5B2F449}"/>
              </a:ext>
            </a:extLst>
          </p:cNvPr>
          <p:cNvSpPr>
            <a:spLocks noGrp="1"/>
          </p:cNvSpPr>
          <p:nvPr>
            <p:ph idx="1"/>
          </p:nvPr>
        </p:nvSpPr>
        <p:spPr/>
        <p:txBody>
          <a:bodyPr/>
          <a:lstStyle/>
          <a:p>
            <a:r>
              <a:rPr lang="en-IN" b="0" i="0" dirty="0">
                <a:effectLst/>
                <a:highlight>
                  <a:srgbClr val="FFFFFF"/>
                </a:highlight>
                <a:latin typeface="-apple-system"/>
                <a:hlinkClick r:id="rId2"/>
              </a:rPr>
              <a:t>https://www.oracle.com/technetwork/java/javase/downloads/index.html</a:t>
            </a:r>
            <a:endParaRPr lang="en-US" dirty="0"/>
          </a:p>
        </p:txBody>
      </p:sp>
      <p:pic>
        <p:nvPicPr>
          <p:cNvPr id="5122" name="Picture 2" descr="Java SE download">
            <a:extLst>
              <a:ext uri="{FF2B5EF4-FFF2-40B4-BE49-F238E27FC236}">
                <a16:creationId xmlns:a16="http://schemas.microsoft.com/office/drawing/2014/main" id="{5F8960FA-1259-BE27-E510-6AA02B1FD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0" y="2603500"/>
            <a:ext cx="6921500" cy="425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D78E-60ED-3693-3EA8-FB8757E5F9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8655D9-044E-729F-2B28-828DB4CE9EDD}"/>
              </a:ext>
            </a:extLst>
          </p:cNvPr>
          <p:cNvSpPr>
            <a:spLocks noGrp="1"/>
          </p:cNvSpPr>
          <p:nvPr>
            <p:ph idx="1"/>
          </p:nvPr>
        </p:nvSpPr>
        <p:spPr/>
        <p:txBody>
          <a:bodyPr>
            <a:normAutofit fontScale="92500" lnSpcReduction="10000"/>
          </a:bodyPr>
          <a:lstStyle/>
          <a:p>
            <a:pPr algn="l"/>
            <a:r>
              <a:rPr lang="en-IN" b="0" i="0" dirty="0">
                <a:solidFill>
                  <a:srgbClr val="192A3D"/>
                </a:solidFill>
                <a:effectLst/>
                <a:highlight>
                  <a:srgbClr val="FFFFFF"/>
                </a:highlight>
                <a:latin typeface="-apple-system"/>
              </a:rPr>
              <a:t>2. Accept License Agreement and download the latest Java JDK for your version (64 bit) of java for Windows.</a:t>
            </a:r>
          </a:p>
          <a:p>
            <a:pPr algn="l"/>
            <a:endParaRPr lang="en-IN" dirty="0">
              <a:solidFill>
                <a:srgbClr val="192A3D"/>
              </a:solidFill>
              <a:highlight>
                <a:srgbClr val="FFFFFF"/>
              </a:highlight>
              <a:latin typeface="-apple-system"/>
            </a:endParaRPr>
          </a:p>
          <a:p>
            <a:pPr algn="l"/>
            <a:endParaRPr lang="en-IN" b="0" i="0" dirty="0">
              <a:solidFill>
                <a:srgbClr val="192A3D"/>
              </a:solidFill>
              <a:effectLst/>
              <a:highlight>
                <a:srgbClr val="FFFFFF"/>
              </a:highlight>
              <a:latin typeface="-apple-system"/>
            </a:endParaRPr>
          </a:p>
          <a:p>
            <a:pPr algn="l"/>
            <a:endParaRPr lang="en-IN" dirty="0">
              <a:solidFill>
                <a:srgbClr val="192A3D"/>
              </a:solidFill>
              <a:highlight>
                <a:srgbClr val="FFFFFF"/>
              </a:highlight>
              <a:latin typeface="-apple-system"/>
            </a:endParaRPr>
          </a:p>
          <a:p>
            <a:pPr algn="l"/>
            <a:endParaRPr lang="en-IN" b="0" i="0" dirty="0">
              <a:solidFill>
                <a:srgbClr val="192A3D"/>
              </a:solidFill>
              <a:effectLst/>
              <a:highlight>
                <a:srgbClr val="FFFFFF"/>
              </a:highlight>
              <a:latin typeface="-apple-system"/>
            </a:endParaRPr>
          </a:p>
          <a:p>
            <a:pPr algn="l"/>
            <a:endParaRPr lang="en-IN" dirty="0">
              <a:solidFill>
                <a:srgbClr val="192A3D"/>
              </a:solidFill>
              <a:highlight>
                <a:srgbClr val="FFFFFF"/>
              </a:highlight>
              <a:latin typeface="-apple-system"/>
            </a:endParaRPr>
          </a:p>
          <a:p>
            <a:pPr algn="l"/>
            <a:endParaRPr lang="en-IN" b="0" i="0" dirty="0">
              <a:solidFill>
                <a:srgbClr val="192A3D"/>
              </a:solidFill>
              <a:effectLst/>
              <a:highlight>
                <a:srgbClr val="FFFFFF"/>
              </a:highlight>
              <a:latin typeface="-apple-system"/>
            </a:endParaRPr>
          </a:p>
          <a:p>
            <a:pPr algn="l"/>
            <a:br>
              <a:rPr lang="en-IN" b="0" i="0" dirty="0">
                <a:solidFill>
                  <a:srgbClr val="192A3D"/>
                </a:solidFill>
                <a:effectLst/>
                <a:highlight>
                  <a:srgbClr val="FFFFFF"/>
                </a:highlight>
                <a:latin typeface="-apple-system"/>
                <a:hlinkClick r:id="rId2"/>
              </a:rPr>
            </a:br>
            <a:endParaRPr lang="en-IN" b="0" i="0" dirty="0">
              <a:solidFill>
                <a:srgbClr val="192A3D"/>
              </a:solidFill>
              <a:effectLst/>
              <a:highlight>
                <a:srgbClr val="FFFFFF"/>
              </a:highlight>
              <a:latin typeface="-apple-system"/>
            </a:endParaRPr>
          </a:p>
        </p:txBody>
      </p:sp>
      <p:pic>
        <p:nvPicPr>
          <p:cNvPr id="6146" name="Picture 2" descr="Download and install Java Development Kit JDK 13 version">
            <a:extLst>
              <a:ext uri="{FF2B5EF4-FFF2-40B4-BE49-F238E27FC236}">
                <a16:creationId xmlns:a16="http://schemas.microsoft.com/office/drawing/2014/main" id="{EB0DD4ED-B824-C57C-DE13-68890EA3F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2566194"/>
            <a:ext cx="68961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93DE-17DF-4A77-C786-9E8D03CDB007}"/>
              </a:ext>
            </a:extLst>
          </p:cNvPr>
          <p:cNvSpPr>
            <a:spLocks noGrp="1"/>
          </p:cNvSpPr>
          <p:nvPr>
            <p:ph type="title"/>
          </p:nvPr>
        </p:nvSpPr>
        <p:spPr/>
        <p:txBody>
          <a:bodyPr>
            <a:normAutofit/>
          </a:bodyPr>
          <a:lstStyle/>
          <a:p>
            <a:r>
              <a:rPr lang="en-IN" b="1" i="0" dirty="0">
                <a:solidFill>
                  <a:srgbClr val="192A3D"/>
                </a:solidFill>
                <a:effectLst/>
                <a:highlight>
                  <a:srgbClr val="FFFFFF"/>
                </a:highlight>
                <a:latin typeface="-apple-system"/>
              </a:rPr>
              <a:t>Set Path and </a:t>
            </a:r>
            <a:r>
              <a:rPr lang="en-IN" b="1" i="0" dirty="0" err="1">
                <a:solidFill>
                  <a:srgbClr val="192A3D"/>
                </a:solidFill>
                <a:effectLst/>
                <a:highlight>
                  <a:srgbClr val="FFFFFF"/>
                </a:highlight>
                <a:latin typeface="-apple-system"/>
              </a:rPr>
              <a:t>Classpath</a:t>
            </a:r>
            <a:r>
              <a:rPr lang="en-IN" b="1" i="0" dirty="0">
                <a:solidFill>
                  <a:srgbClr val="192A3D"/>
                </a:solidFill>
                <a:effectLst/>
                <a:highlight>
                  <a:srgbClr val="FFFFFF"/>
                </a:highlight>
                <a:latin typeface="-apple-system"/>
              </a:rPr>
              <a:t> in Environment Variables for Java?</a:t>
            </a:r>
            <a:endParaRPr lang="en-US" dirty="0"/>
          </a:p>
        </p:txBody>
      </p:sp>
      <p:sp>
        <p:nvSpPr>
          <p:cNvPr id="3" name="Content Placeholder 2">
            <a:extLst>
              <a:ext uri="{FF2B5EF4-FFF2-40B4-BE49-F238E27FC236}">
                <a16:creationId xmlns:a16="http://schemas.microsoft.com/office/drawing/2014/main" id="{5F99327E-8422-AA88-1353-D23F9C58FA15}"/>
              </a:ext>
            </a:extLst>
          </p:cNvPr>
          <p:cNvSpPr>
            <a:spLocks noGrp="1"/>
          </p:cNvSpPr>
          <p:nvPr>
            <p:ph idx="1"/>
          </p:nvPr>
        </p:nvSpPr>
        <p:spPr/>
        <p:txBody>
          <a:bodyPr/>
          <a:lstStyle/>
          <a:p>
            <a:endParaRPr lang="en-US"/>
          </a:p>
        </p:txBody>
      </p:sp>
      <p:pic>
        <p:nvPicPr>
          <p:cNvPr id="7170" name="Picture 2" descr="How to Set Path in Variable">
            <a:extLst>
              <a:ext uri="{FF2B5EF4-FFF2-40B4-BE49-F238E27FC236}">
                <a16:creationId xmlns:a16="http://schemas.microsoft.com/office/drawing/2014/main" id="{676E189B-6338-186B-0EB9-76AC3FB20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197100"/>
            <a:ext cx="58674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3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F798-BA8C-C120-AB21-346FABE548F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FB894AB-A778-3795-50FE-C1C068538ACD}"/>
              </a:ext>
            </a:extLst>
          </p:cNvPr>
          <p:cNvGraphicFramePr>
            <a:graphicFrameLocks noGrp="1"/>
          </p:cNvGraphicFramePr>
          <p:nvPr>
            <p:ph idx="1"/>
            <p:extLst>
              <p:ext uri="{D42A27DB-BD31-4B8C-83A1-F6EECF244321}">
                <p14:modId xmlns:p14="http://schemas.microsoft.com/office/powerpoint/2010/main" val="424641615"/>
              </p:ext>
            </p:extLst>
          </p:nvPr>
        </p:nvGraphicFramePr>
        <p:xfrm>
          <a:off x="709612" y="248920"/>
          <a:ext cx="10644188" cy="9038214"/>
        </p:xfrm>
        <a:graphic>
          <a:graphicData uri="http://schemas.openxmlformats.org/drawingml/2006/table">
            <a:tbl>
              <a:tblPr>
                <a:tableStyleId>{5940675A-B579-460E-94D1-54222C63F5DA}</a:tableStyleId>
              </a:tblPr>
              <a:tblGrid>
                <a:gridCol w="5322094">
                  <a:extLst>
                    <a:ext uri="{9D8B030D-6E8A-4147-A177-3AD203B41FA5}">
                      <a16:colId xmlns:a16="http://schemas.microsoft.com/office/drawing/2014/main" val="3202941515"/>
                    </a:ext>
                  </a:extLst>
                </a:gridCol>
                <a:gridCol w="5322094">
                  <a:extLst>
                    <a:ext uri="{9D8B030D-6E8A-4147-A177-3AD203B41FA5}">
                      <a16:colId xmlns:a16="http://schemas.microsoft.com/office/drawing/2014/main" val="27852626"/>
                    </a:ext>
                  </a:extLst>
                </a:gridCol>
              </a:tblGrid>
              <a:tr h="0">
                <a:tc>
                  <a:txBody>
                    <a:bodyPr/>
                    <a:lstStyle/>
                    <a:p>
                      <a:pPr algn="ctr" fontAlgn="base"/>
                      <a:r>
                        <a:rPr lang="en-IN" b="1" dirty="0"/>
                        <a:t>Procedural Oriented Programming</a:t>
                      </a:r>
                    </a:p>
                  </a:txBody>
                  <a:tcPr marL="22711" marR="22711" marT="56776" marB="56776" anchor="ctr"/>
                </a:tc>
                <a:tc>
                  <a:txBody>
                    <a:bodyPr/>
                    <a:lstStyle/>
                    <a:p>
                      <a:pPr algn="ctr" fontAlgn="base"/>
                      <a:r>
                        <a:rPr lang="en-IN" b="1" dirty="0"/>
                        <a:t>Object-Oriented Programming</a:t>
                      </a:r>
                    </a:p>
                  </a:txBody>
                  <a:tcPr marL="56776" marR="56776" marT="56776" marB="56776" anchor="ctr"/>
                </a:tc>
                <a:extLst>
                  <a:ext uri="{0D108BD9-81ED-4DB2-BD59-A6C34878D82A}">
                    <a16:rowId xmlns:a16="http://schemas.microsoft.com/office/drawing/2014/main" val="1966046655"/>
                  </a:ext>
                </a:extLst>
              </a:tr>
              <a:tr h="386079">
                <a:tc>
                  <a:txBody>
                    <a:bodyPr/>
                    <a:lstStyle/>
                    <a:p>
                      <a:pPr algn="ctr" fontAlgn="ctr"/>
                      <a:r>
                        <a:rPr lang="en-IN" dirty="0"/>
                        <a:t>In procedural programming, the program is divided into small parts called functions.</a:t>
                      </a:r>
                    </a:p>
                  </a:txBody>
                  <a:tcPr marL="56776" marR="56776" marT="79487" marB="79487" anchor="ctr"/>
                </a:tc>
                <a:tc>
                  <a:txBody>
                    <a:bodyPr/>
                    <a:lstStyle/>
                    <a:p>
                      <a:pPr algn="ctr" fontAlgn="ctr"/>
                      <a:r>
                        <a:rPr lang="en-IN"/>
                        <a:t>In object-oriented programming, the program is divided into small parts called objects.</a:t>
                      </a:r>
                    </a:p>
                  </a:txBody>
                  <a:tcPr marL="56776" marR="56776" marT="79487" marB="79487" anchor="ctr"/>
                </a:tc>
                <a:extLst>
                  <a:ext uri="{0D108BD9-81ED-4DB2-BD59-A6C34878D82A}">
                    <a16:rowId xmlns:a16="http://schemas.microsoft.com/office/drawing/2014/main" val="4101907928"/>
                  </a:ext>
                </a:extLst>
              </a:tr>
              <a:tr h="272526">
                <a:tc>
                  <a:txBody>
                    <a:bodyPr/>
                    <a:lstStyle/>
                    <a:p>
                      <a:pPr algn="ctr" fontAlgn="ctr"/>
                      <a:r>
                        <a:rPr lang="en-IN" dirty="0"/>
                        <a:t>Procedural programming follows a top-down approach.</a:t>
                      </a:r>
                    </a:p>
                  </a:txBody>
                  <a:tcPr marL="56776" marR="56776" marT="79487" marB="79487" anchor="ctr"/>
                </a:tc>
                <a:tc>
                  <a:txBody>
                    <a:bodyPr/>
                    <a:lstStyle/>
                    <a:p>
                      <a:pPr algn="ctr" fontAlgn="ctr"/>
                      <a:r>
                        <a:rPr lang="en-IN" dirty="0"/>
                        <a:t>Object-oriented programming follows a bottom-up approach.</a:t>
                      </a:r>
                    </a:p>
                  </a:txBody>
                  <a:tcPr marL="56776" marR="56776" marT="79487" marB="79487" anchor="ctr"/>
                </a:tc>
                <a:extLst>
                  <a:ext uri="{0D108BD9-81ED-4DB2-BD59-A6C34878D82A}">
                    <a16:rowId xmlns:a16="http://schemas.microsoft.com/office/drawing/2014/main" val="2084450193"/>
                  </a:ext>
                </a:extLst>
              </a:tr>
              <a:tr h="386079">
                <a:tc>
                  <a:txBody>
                    <a:bodyPr/>
                    <a:lstStyle/>
                    <a:p>
                      <a:pPr algn="ctr" fontAlgn="ctr"/>
                      <a:r>
                        <a:rPr lang="en-IN" dirty="0"/>
                        <a:t>There is no access specifier in procedural programming.</a:t>
                      </a:r>
                    </a:p>
                  </a:txBody>
                  <a:tcPr marL="56776" marR="56776" marT="79487" marB="79487" anchor="ctr"/>
                </a:tc>
                <a:tc>
                  <a:txBody>
                    <a:bodyPr/>
                    <a:lstStyle/>
                    <a:p>
                      <a:pPr algn="ctr" fontAlgn="ctr"/>
                      <a:r>
                        <a:rPr lang="en-IN" dirty="0"/>
                        <a:t>Object-oriented programming has access specifiers like private, public, protected, etc.</a:t>
                      </a:r>
                    </a:p>
                  </a:txBody>
                  <a:tcPr marL="56776" marR="56776" marT="79487" marB="79487" anchor="ctr"/>
                </a:tc>
                <a:extLst>
                  <a:ext uri="{0D108BD9-81ED-4DB2-BD59-A6C34878D82A}">
                    <a16:rowId xmlns:a16="http://schemas.microsoft.com/office/drawing/2014/main" val="1243695"/>
                  </a:ext>
                </a:extLst>
              </a:tr>
              <a:tr h="272526">
                <a:tc>
                  <a:txBody>
                    <a:bodyPr/>
                    <a:lstStyle/>
                    <a:p>
                      <a:pPr algn="ctr" fontAlgn="ctr"/>
                      <a:r>
                        <a:rPr lang="en-IN"/>
                        <a:t>Adding new data and functions is not easy.</a:t>
                      </a:r>
                    </a:p>
                  </a:txBody>
                  <a:tcPr marL="56776" marR="56776" marT="79487" marB="79487" anchor="ctr"/>
                </a:tc>
                <a:tc>
                  <a:txBody>
                    <a:bodyPr/>
                    <a:lstStyle/>
                    <a:p>
                      <a:pPr algn="ctr" fontAlgn="ctr"/>
                      <a:r>
                        <a:rPr lang="en-IN"/>
                        <a:t>Adding new data and function is easy.</a:t>
                      </a:r>
                    </a:p>
                  </a:txBody>
                  <a:tcPr marL="56776" marR="56776" marT="79487" marB="79487" anchor="ctr"/>
                </a:tc>
                <a:extLst>
                  <a:ext uri="{0D108BD9-81ED-4DB2-BD59-A6C34878D82A}">
                    <a16:rowId xmlns:a16="http://schemas.microsoft.com/office/drawing/2014/main" val="3493140093"/>
                  </a:ext>
                </a:extLst>
              </a:tr>
              <a:tr h="386079">
                <a:tc>
                  <a:txBody>
                    <a:bodyPr/>
                    <a:lstStyle/>
                    <a:p>
                      <a:pPr algn="ctr" fontAlgn="ctr"/>
                      <a:r>
                        <a:rPr lang="en-IN"/>
                        <a:t>Procedural programming does not have any proper way of hiding data so it is less secure.</a:t>
                      </a:r>
                    </a:p>
                  </a:txBody>
                  <a:tcPr marL="56776" marR="56776" marT="79487" marB="79487" anchor="ctr"/>
                </a:tc>
                <a:tc>
                  <a:txBody>
                    <a:bodyPr/>
                    <a:lstStyle/>
                    <a:p>
                      <a:pPr algn="ctr" fontAlgn="ctr"/>
                      <a:r>
                        <a:rPr lang="en-IN"/>
                        <a:t>Object-oriented programming provides data hiding so it is more secure.</a:t>
                      </a:r>
                    </a:p>
                  </a:txBody>
                  <a:tcPr marL="56776" marR="56776" marT="79487" marB="79487" anchor="ctr"/>
                </a:tc>
                <a:extLst>
                  <a:ext uri="{0D108BD9-81ED-4DB2-BD59-A6C34878D82A}">
                    <a16:rowId xmlns:a16="http://schemas.microsoft.com/office/drawing/2014/main" val="1500612698"/>
                  </a:ext>
                </a:extLst>
              </a:tr>
              <a:tr h="272526">
                <a:tc>
                  <a:txBody>
                    <a:bodyPr/>
                    <a:lstStyle/>
                    <a:p>
                      <a:pPr algn="ctr" fontAlgn="ctr"/>
                      <a:r>
                        <a:rPr lang="en-IN"/>
                        <a:t>In procedural programming, overloading is not possible.</a:t>
                      </a:r>
                    </a:p>
                  </a:txBody>
                  <a:tcPr marL="56776" marR="56776" marT="79487" marB="79487" anchor="ctr"/>
                </a:tc>
                <a:tc>
                  <a:txBody>
                    <a:bodyPr/>
                    <a:lstStyle/>
                    <a:p>
                      <a:pPr algn="ctr" fontAlgn="ctr"/>
                      <a:r>
                        <a:rPr lang="en-IN"/>
                        <a:t>Overloading is possible in object-oriented programming.</a:t>
                      </a:r>
                    </a:p>
                  </a:txBody>
                  <a:tcPr marL="56776" marR="56776" marT="79487" marB="79487" anchor="ctr"/>
                </a:tc>
                <a:extLst>
                  <a:ext uri="{0D108BD9-81ED-4DB2-BD59-A6C34878D82A}">
                    <a16:rowId xmlns:a16="http://schemas.microsoft.com/office/drawing/2014/main" val="1366299093"/>
                  </a:ext>
                </a:extLst>
              </a:tr>
              <a:tr h="386079">
                <a:tc>
                  <a:txBody>
                    <a:bodyPr/>
                    <a:lstStyle/>
                    <a:p>
                      <a:pPr algn="ctr" fontAlgn="ctr"/>
                      <a:r>
                        <a:rPr lang="en-IN"/>
                        <a:t>In procedural programming, there is no concept of data hiding and inheritance.</a:t>
                      </a:r>
                    </a:p>
                  </a:txBody>
                  <a:tcPr marL="56776" marR="56776" marT="79487" marB="79487" anchor="ctr"/>
                </a:tc>
                <a:tc>
                  <a:txBody>
                    <a:bodyPr/>
                    <a:lstStyle/>
                    <a:p>
                      <a:pPr algn="ctr" fontAlgn="ctr"/>
                      <a:r>
                        <a:rPr lang="en-IN"/>
                        <a:t>In object-oriented programming, the concept of data hiding and inheritance is used.</a:t>
                      </a:r>
                    </a:p>
                  </a:txBody>
                  <a:tcPr marL="56776" marR="56776" marT="79487" marB="79487" anchor="ctr"/>
                </a:tc>
                <a:extLst>
                  <a:ext uri="{0D108BD9-81ED-4DB2-BD59-A6C34878D82A}">
                    <a16:rowId xmlns:a16="http://schemas.microsoft.com/office/drawing/2014/main" val="1665179740"/>
                  </a:ext>
                </a:extLst>
              </a:tr>
              <a:tr h="272526">
                <a:tc>
                  <a:txBody>
                    <a:bodyPr/>
                    <a:lstStyle/>
                    <a:p>
                      <a:pPr algn="ctr" fontAlgn="ctr"/>
                      <a:r>
                        <a:rPr lang="en-IN"/>
                        <a:t>In procedural programming, the function is more important than the data.</a:t>
                      </a:r>
                    </a:p>
                  </a:txBody>
                  <a:tcPr marL="56776" marR="56776" marT="79487" marB="79487" anchor="ctr"/>
                </a:tc>
                <a:tc>
                  <a:txBody>
                    <a:bodyPr/>
                    <a:lstStyle/>
                    <a:p>
                      <a:pPr algn="ctr" fontAlgn="ctr"/>
                      <a:r>
                        <a:rPr lang="en-IN"/>
                        <a:t>In object-oriented programming, data is more important than function.</a:t>
                      </a:r>
                    </a:p>
                  </a:txBody>
                  <a:tcPr marL="56776" marR="56776" marT="79487" marB="79487" anchor="ctr"/>
                </a:tc>
                <a:extLst>
                  <a:ext uri="{0D108BD9-81ED-4DB2-BD59-A6C34878D82A}">
                    <a16:rowId xmlns:a16="http://schemas.microsoft.com/office/drawing/2014/main" val="3983328686"/>
                  </a:ext>
                </a:extLst>
              </a:tr>
              <a:tr h="272526">
                <a:tc>
                  <a:txBody>
                    <a:bodyPr/>
                    <a:lstStyle/>
                    <a:p>
                      <a:pPr algn="ctr" fontAlgn="ctr"/>
                      <a:r>
                        <a:rPr lang="en-IN"/>
                        <a:t>Procedural programming is based on the unreal world.</a:t>
                      </a:r>
                    </a:p>
                  </a:txBody>
                  <a:tcPr marL="56776" marR="56776" marT="79487" marB="79487" anchor="ctr"/>
                </a:tc>
                <a:tc>
                  <a:txBody>
                    <a:bodyPr/>
                    <a:lstStyle/>
                    <a:p>
                      <a:pPr algn="ctr" fontAlgn="ctr"/>
                      <a:r>
                        <a:rPr lang="en-IN"/>
                        <a:t>Object-oriented programming is based on the real world.</a:t>
                      </a:r>
                    </a:p>
                  </a:txBody>
                  <a:tcPr marL="56776" marR="56776" marT="79487" marB="79487" anchor="ctr"/>
                </a:tc>
                <a:extLst>
                  <a:ext uri="{0D108BD9-81ED-4DB2-BD59-A6C34878D82A}">
                    <a16:rowId xmlns:a16="http://schemas.microsoft.com/office/drawing/2014/main" val="2869057361"/>
                  </a:ext>
                </a:extLst>
              </a:tr>
              <a:tr h="386079">
                <a:tc>
                  <a:txBody>
                    <a:bodyPr/>
                    <a:lstStyle/>
                    <a:p>
                      <a:pPr algn="ctr" fontAlgn="ctr"/>
                      <a:r>
                        <a:rPr lang="en-IN"/>
                        <a:t>Procedural programming is used for designing medium-sized programs.</a:t>
                      </a:r>
                    </a:p>
                  </a:txBody>
                  <a:tcPr marL="56776" marR="56776" marT="79487" marB="79487" anchor="ctr"/>
                </a:tc>
                <a:tc>
                  <a:txBody>
                    <a:bodyPr/>
                    <a:lstStyle/>
                    <a:p>
                      <a:pPr algn="ctr" fontAlgn="ctr"/>
                      <a:r>
                        <a:rPr lang="en-IN"/>
                        <a:t>Object-oriented programming is used for designing large and complex programs.</a:t>
                      </a:r>
                    </a:p>
                  </a:txBody>
                  <a:tcPr marL="56776" marR="56776" marT="79487" marB="79487" anchor="ctr"/>
                </a:tc>
                <a:extLst>
                  <a:ext uri="{0D108BD9-81ED-4DB2-BD59-A6C34878D82A}">
                    <a16:rowId xmlns:a16="http://schemas.microsoft.com/office/drawing/2014/main" val="3136794636"/>
                  </a:ext>
                </a:extLst>
              </a:tr>
              <a:tr h="272526">
                <a:tc>
                  <a:txBody>
                    <a:bodyPr/>
                    <a:lstStyle/>
                    <a:p>
                      <a:pPr algn="ctr" fontAlgn="ctr"/>
                      <a:r>
                        <a:rPr lang="en-IN"/>
                        <a:t>Procedural programming uses the concept of procedure abstraction.</a:t>
                      </a:r>
                    </a:p>
                  </a:txBody>
                  <a:tcPr marL="56776" marR="56776" marT="79487" marB="79487" anchor="ctr"/>
                </a:tc>
                <a:tc>
                  <a:txBody>
                    <a:bodyPr/>
                    <a:lstStyle/>
                    <a:p>
                      <a:pPr algn="ctr" fontAlgn="ctr"/>
                      <a:r>
                        <a:rPr lang="en-IN"/>
                        <a:t>Object-oriented programming uses the concept of data abstraction.</a:t>
                      </a:r>
                    </a:p>
                  </a:txBody>
                  <a:tcPr marL="56776" marR="56776" marT="79487" marB="79487" anchor="ctr"/>
                </a:tc>
                <a:extLst>
                  <a:ext uri="{0D108BD9-81ED-4DB2-BD59-A6C34878D82A}">
                    <a16:rowId xmlns:a16="http://schemas.microsoft.com/office/drawing/2014/main" val="3446186991"/>
                  </a:ext>
                </a:extLst>
              </a:tr>
              <a:tr h="272526">
                <a:tc>
                  <a:txBody>
                    <a:bodyPr/>
                    <a:lstStyle/>
                    <a:p>
                      <a:pPr algn="ctr" fontAlgn="ctr"/>
                      <a:r>
                        <a:rPr lang="en-IN"/>
                        <a:t>Code reusability absent in procedural programming,</a:t>
                      </a:r>
                    </a:p>
                  </a:txBody>
                  <a:tcPr marL="56776" marR="56776" marT="79487" marB="79487" anchor="ctr"/>
                </a:tc>
                <a:tc>
                  <a:txBody>
                    <a:bodyPr/>
                    <a:lstStyle/>
                    <a:p>
                      <a:pPr algn="ctr" fontAlgn="ctr"/>
                      <a:r>
                        <a:rPr lang="en-IN"/>
                        <a:t>Code reusability present in object-oriented programming.</a:t>
                      </a:r>
                    </a:p>
                  </a:txBody>
                  <a:tcPr marL="56776" marR="56776" marT="79487" marB="79487" anchor="ctr"/>
                </a:tc>
                <a:extLst>
                  <a:ext uri="{0D108BD9-81ED-4DB2-BD59-A6C34878D82A}">
                    <a16:rowId xmlns:a16="http://schemas.microsoft.com/office/drawing/2014/main" val="452043834"/>
                  </a:ext>
                </a:extLst>
              </a:tr>
              <a:tr h="272526">
                <a:tc>
                  <a:txBody>
                    <a:bodyPr/>
                    <a:lstStyle/>
                    <a:p>
                      <a:pPr algn="ctr" fontAlgn="ctr"/>
                      <a:r>
                        <a:rPr lang="en-IN"/>
                        <a:t>Examples: C, FORTRAN, Pascal, Basic, etc.</a:t>
                      </a:r>
                    </a:p>
                  </a:txBody>
                  <a:tcPr marL="56776" marR="56776" marT="79487" marB="79487" anchor="ctr"/>
                </a:tc>
                <a:tc>
                  <a:txBody>
                    <a:bodyPr/>
                    <a:lstStyle/>
                    <a:p>
                      <a:pPr algn="ctr" fontAlgn="ctr"/>
                      <a:r>
                        <a:rPr lang="en-IN" dirty="0"/>
                        <a:t>Examples: C++, Java, Python, C#, etc.</a:t>
                      </a:r>
                    </a:p>
                  </a:txBody>
                  <a:tcPr marL="56776" marR="56776" marT="79487" marB="79487" anchor="ctr"/>
                </a:tc>
                <a:extLst>
                  <a:ext uri="{0D108BD9-81ED-4DB2-BD59-A6C34878D82A}">
                    <a16:rowId xmlns:a16="http://schemas.microsoft.com/office/drawing/2014/main" val="1582711668"/>
                  </a:ext>
                </a:extLst>
              </a:tr>
            </a:tbl>
          </a:graphicData>
        </a:graphic>
      </p:graphicFrame>
    </p:spTree>
    <p:extLst>
      <p:ext uri="{BB962C8B-B14F-4D97-AF65-F5344CB8AC3E}">
        <p14:creationId xmlns:p14="http://schemas.microsoft.com/office/powerpoint/2010/main" val="268522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BE5F-4B7E-72DC-5F57-E1F0C76B2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FC00AA-6819-ECAD-0D0D-DE7940EA1040}"/>
              </a:ext>
            </a:extLst>
          </p:cNvPr>
          <p:cNvSpPr>
            <a:spLocks noGrp="1"/>
          </p:cNvSpPr>
          <p:nvPr>
            <p:ph idx="1"/>
          </p:nvPr>
        </p:nvSpPr>
        <p:spPr/>
        <p:txBody>
          <a:bodyPr/>
          <a:lstStyle/>
          <a:p>
            <a:endParaRPr lang="en-US"/>
          </a:p>
        </p:txBody>
      </p:sp>
      <p:pic>
        <p:nvPicPr>
          <p:cNvPr id="8194" name="Picture 2" descr="How to set path in Environment Variable">
            <a:extLst>
              <a:ext uri="{FF2B5EF4-FFF2-40B4-BE49-F238E27FC236}">
                <a16:creationId xmlns:a16="http://schemas.microsoft.com/office/drawing/2014/main" id="{C9377F25-7121-DE3E-051F-1116753B9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850" y="488950"/>
            <a:ext cx="5194300" cy="588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5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B72B-79E5-19C0-A45D-E5BA262E2A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F051F6-20ED-E554-EFEF-4DC13FA7B7B8}"/>
              </a:ext>
            </a:extLst>
          </p:cNvPr>
          <p:cNvSpPr>
            <a:spLocks noGrp="1"/>
          </p:cNvSpPr>
          <p:nvPr>
            <p:ph idx="1"/>
          </p:nvPr>
        </p:nvSpPr>
        <p:spPr/>
        <p:txBody>
          <a:bodyPr/>
          <a:lstStyle/>
          <a:p>
            <a:endParaRPr lang="en-US"/>
          </a:p>
        </p:txBody>
      </p:sp>
      <p:pic>
        <p:nvPicPr>
          <p:cNvPr id="9218" name="Picture 2" descr="Setting path in variable">
            <a:extLst>
              <a:ext uri="{FF2B5EF4-FFF2-40B4-BE49-F238E27FC236}">
                <a16:creationId xmlns:a16="http://schemas.microsoft.com/office/drawing/2014/main" id="{6203C93F-90D6-A1AF-318D-C1574DA00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62" y="2024062"/>
            <a:ext cx="6490154"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5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4BA2-EC0F-8117-565E-47C61FD1983F}"/>
              </a:ext>
            </a:extLst>
          </p:cNvPr>
          <p:cNvSpPr>
            <a:spLocks noGrp="1"/>
          </p:cNvSpPr>
          <p:nvPr>
            <p:ph type="title"/>
          </p:nvPr>
        </p:nvSpPr>
        <p:spPr/>
        <p:txBody>
          <a:bodyPr/>
          <a:lstStyle/>
          <a:p>
            <a:r>
              <a:rPr lang="en-US" dirty="0"/>
              <a:t>Java Compilation Process</a:t>
            </a:r>
          </a:p>
        </p:txBody>
      </p:sp>
      <p:pic>
        <p:nvPicPr>
          <p:cNvPr id="1026" name="Picture 2" descr="Java Compilation Process">
            <a:extLst>
              <a:ext uri="{FF2B5EF4-FFF2-40B4-BE49-F238E27FC236}">
                <a16:creationId xmlns:a16="http://schemas.microsoft.com/office/drawing/2014/main" id="{55ED5635-812C-073F-4919-3F1543BE9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690688"/>
            <a:ext cx="10515599" cy="43932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48E697-F259-7B67-7D02-E8D02A5A1891}"/>
              </a:ext>
            </a:extLst>
          </p:cNvPr>
          <p:cNvSpPr/>
          <p:nvPr/>
        </p:nvSpPr>
        <p:spPr>
          <a:xfrm>
            <a:off x="2362200" y="3366619"/>
            <a:ext cx="2052638" cy="1041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FBE9A56-8F7A-D984-C5B8-FEB442D504C1}"/>
              </a:ext>
            </a:extLst>
          </p:cNvPr>
          <p:cNvSpPr/>
          <p:nvPr/>
        </p:nvSpPr>
        <p:spPr>
          <a:xfrm>
            <a:off x="4414838" y="3247555"/>
            <a:ext cx="2157412" cy="13530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B422D33-9D37-5D4D-B301-F2DE24D63D0D}"/>
              </a:ext>
            </a:extLst>
          </p:cNvPr>
          <p:cNvSpPr/>
          <p:nvPr/>
        </p:nvSpPr>
        <p:spPr>
          <a:xfrm>
            <a:off x="6572250" y="2013600"/>
            <a:ext cx="2390775" cy="3658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6D404F8-D718-6D80-22D7-45C14C2E550B}"/>
              </a:ext>
            </a:extLst>
          </p:cNvPr>
          <p:cNvSpPr/>
          <p:nvPr/>
        </p:nvSpPr>
        <p:spPr>
          <a:xfrm>
            <a:off x="8963025" y="1690688"/>
            <a:ext cx="1566863" cy="14382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1031CB-F80E-B797-FC4E-DF62A9964E3D}"/>
              </a:ext>
            </a:extLst>
          </p:cNvPr>
          <p:cNvSpPr/>
          <p:nvPr/>
        </p:nvSpPr>
        <p:spPr>
          <a:xfrm>
            <a:off x="8963025" y="3128963"/>
            <a:ext cx="1566863" cy="14441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9E7A87A-1109-3524-1BB4-4C7A6DE1820A}"/>
              </a:ext>
            </a:extLst>
          </p:cNvPr>
          <p:cNvSpPr/>
          <p:nvPr/>
        </p:nvSpPr>
        <p:spPr>
          <a:xfrm>
            <a:off x="8963024" y="4573118"/>
            <a:ext cx="1566863" cy="15568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716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11BB-9D85-87A6-FBB3-C9F31CBE28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546417-2527-3147-2067-B04F612712D4}"/>
              </a:ext>
            </a:extLst>
          </p:cNvPr>
          <p:cNvSpPr>
            <a:spLocks noGrp="1"/>
          </p:cNvSpPr>
          <p:nvPr>
            <p:ph idx="1"/>
          </p:nvPr>
        </p:nvSpPr>
        <p:spPr/>
        <p:txBody>
          <a:bodyPr/>
          <a:lstStyle/>
          <a:p>
            <a:endParaRPr lang="en-US"/>
          </a:p>
        </p:txBody>
      </p:sp>
      <p:pic>
        <p:nvPicPr>
          <p:cNvPr id="11266" name="Picture 2" descr="Execution process of first hello world program in Java">
            <a:extLst>
              <a:ext uri="{FF2B5EF4-FFF2-40B4-BE49-F238E27FC236}">
                <a16:creationId xmlns:a16="http://schemas.microsoft.com/office/drawing/2014/main" id="{4DEB915F-05BC-CF68-D9E9-3922C4A5E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349250"/>
            <a:ext cx="9283700" cy="6159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F3BCDB0-3244-CE76-E376-051B5B940A57}"/>
              </a:ext>
            </a:extLst>
          </p:cNvPr>
          <p:cNvSpPr/>
          <p:nvPr/>
        </p:nvSpPr>
        <p:spPr>
          <a:xfrm>
            <a:off x="1876425" y="815182"/>
            <a:ext cx="2052638" cy="1010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B906D04-1653-EF82-FC90-F81B22D6FF82}"/>
              </a:ext>
            </a:extLst>
          </p:cNvPr>
          <p:cNvSpPr/>
          <p:nvPr/>
        </p:nvSpPr>
        <p:spPr>
          <a:xfrm>
            <a:off x="1743075" y="1770460"/>
            <a:ext cx="1914525" cy="1901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5BF0BE8-9DE2-E53A-ED96-77AD7142571A}"/>
              </a:ext>
            </a:extLst>
          </p:cNvPr>
          <p:cNvSpPr/>
          <p:nvPr/>
        </p:nvSpPr>
        <p:spPr>
          <a:xfrm>
            <a:off x="3509962" y="2721174"/>
            <a:ext cx="3390901" cy="1901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2C5EA3-46DE-A6E4-4474-7FA57B3D3665}"/>
              </a:ext>
            </a:extLst>
          </p:cNvPr>
          <p:cNvSpPr/>
          <p:nvPr/>
        </p:nvSpPr>
        <p:spPr>
          <a:xfrm>
            <a:off x="6838951" y="2721174"/>
            <a:ext cx="3390901" cy="1901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159CAB-FE98-5F20-0D79-098B34B1799F}"/>
              </a:ext>
            </a:extLst>
          </p:cNvPr>
          <p:cNvSpPr/>
          <p:nvPr/>
        </p:nvSpPr>
        <p:spPr>
          <a:xfrm>
            <a:off x="7915275" y="4622602"/>
            <a:ext cx="2314576" cy="11924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03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73C1-003B-2796-48CE-9219DC38A3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B7C01C-A68C-5B4C-82F4-D08651884A81}"/>
              </a:ext>
            </a:extLst>
          </p:cNvPr>
          <p:cNvSpPr>
            <a:spLocks noGrp="1"/>
          </p:cNvSpPr>
          <p:nvPr>
            <p:ph idx="1"/>
          </p:nvPr>
        </p:nvSpPr>
        <p:spPr/>
        <p:txBody>
          <a:bodyPr/>
          <a:lstStyle/>
          <a:p>
            <a:endParaRPr lang="en-US"/>
          </a:p>
        </p:txBody>
      </p:sp>
      <p:pic>
        <p:nvPicPr>
          <p:cNvPr id="2050" name="Picture 2" descr="How Java compiler works">
            <a:extLst>
              <a:ext uri="{FF2B5EF4-FFF2-40B4-BE49-F238E27FC236}">
                <a16:creationId xmlns:a16="http://schemas.microsoft.com/office/drawing/2014/main" id="{AC8C428F-24D9-3A34-03E3-60D0839C5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89000"/>
            <a:ext cx="7620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6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E78A-15D4-722F-E546-98F82BD230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7E86C2-D0DE-5E75-A174-10BF67E563E5}"/>
              </a:ext>
            </a:extLst>
          </p:cNvPr>
          <p:cNvSpPr>
            <a:spLocks noGrp="1"/>
          </p:cNvSpPr>
          <p:nvPr>
            <p:ph idx="1"/>
          </p:nvPr>
        </p:nvSpPr>
        <p:spPr/>
        <p:txBody>
          <a:bodyPr/>
          <a:lstStyle/>
          <a:p>
            <a:endParaRPr lang="en-US"/>
          </a:p>
        </p:txBody>
      </p:sp>
      <p:pic>
        <p:nvPicPr>
          <p:cNvPr id="4098" name="Picture 2" descr="Flowchart diagram of Java compilation process">
            <a:extLst>
              <a:ext uri="{FF2B5EF4-FFF2-40B4-BE49-F238E27FC236}">
                <a16:creationId xmlns:a16="http://schemas.microsoft.com/office/drawing/2014/main" id="{88C36181-1CC4-E085-F5F2-CBBBE9CDF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0"/>
            <a:ext cx="5715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2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C57C-FDF7-0726-DFFE-C5729F365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493B95-5F37-58B7-300A-E5A298FE3DB7}"/>
              </a:ext>
            </a:extLst>
          </p:cNvPr>
          <p:cNvSpPr>
            <a:spLocks noGrp="1"/>
          </p:cNvSpPr>
          <p:nvPr>
            <p:ph idx="1"/>
          </p:nvPr>
        </p:nvSpPr>
        <p:spPr/>
        <p:txBody>
          <a:bodyPr/>
          <a:lstStyle/>
          <a:p>
            <a:endParaRPr lang="en-US"/>
          </a:p>
        </p:txBody>
      </p:sp>
      <p:pic>
        <p:nvPicPr>
          <p:cNvPr id="3074" name="Picture 2" descr="Process of converting byte code into machine code">
            <a:extLst>
              <a:ext uri="{FF2B5EF4-FFF2-40B4-BE49-F238E27FC236}">
                <a16:creationId xmlns:a16="http://schemas.microsoft.com/office/drawing/2014/main" id="{C055E5E4-FC31-5BF3-9D57-ABEA63E90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482600"/>
            <a:ext cx="11912600" cy="589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0E48221-27F1-7738-915B-967B9EF343FE}"/>
              </a:ext>
            </a:extLst>
          </p:cNvPr>
          <p:cNvSpPr/>
          <p:nvPr/>
        </p:nvSpPr>
        <p:spPr>
          <a:xfrm>
            <a:off x="1719262" y="1185466"/>
            <a:ext cx="2752725" cy="1929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BF05C2C-F792-BA8A-8262-DE741E7A592D}"/>
              </a:ext>
            </a:extLst>
          </p:cNvPr>
          <p:cNvSpPr/>
          <p:nvPr/>
        </p:nvSpPr>
        <p:spPr>
          <a:xfrm>
            <a:off x="4471987" y="910421"/>
            <a:ext cx="2986088" cy="1929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775D5A6-592D-AF79-A784-AD24D91CA0CD}"/>
              </a:ext>
            </a:extLst>
          </p:cNvPr>
          <p:cNvSpPr/>
          <p:nvPr/>
        </p:nvSpPr>
        <p:spPr>
          <a:xfrm>
            <a:off x="7453312" y="874718"/>
            <a:ext cx="2986088" cy="1929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DD4CB27-55DA-396B-0BE3-43647B8B3025}"/>
              </a:ext>
            </a:extLst>
          </p:cNvPr>
          <p:cNvSpPr/>
          <p:nvPr/>
        </p:nvSpPr>
        <p:spPr>
          <a:xfrm>
            <a:off x="7453312" y="2803927"/>
            <a:ext cx="3900488" cy="10965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E926621-2122-B187-194F-3CFD98AE85E9}"/>
              </a:ext>
            </a:extLst>
          </p:cNvPr>
          <p:cNvSpPr/>
          <p:nvPr/>
        </p:nvSpPr>
        <p:spPr>
          <a:xfrm>
            <a:off x="7424736" y="3817931"/>
            <a:ext cx="3562352" cy="16541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6BD0FED-39E3-875A-1AED-A357356A5D2B}"/>
              </a:ext>
            </a:extLst>
          </p:cNvPr>
          <p:cNvSpPr/>
          <p:nvPr/>
        </p:nvSpPr>
        <p:spPr>
          <a:xfrm>
            <a:off x="3848096" y="3900488"/>
            <a:ext cx="3562352" cy="16541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755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1A76-AB4E-00F9-32F6-3385FDF71DD5}"/>
              </a:ext>
            </a:extLst>
          </p:cNvPr>
          <p:cNvSpPr>
            <a:spLocks noGrp="1"/>
          </p:cNvSpPr>
          <p:nvPr>
            <p:ph type="title"/>
          </p:nvPr>
        </p:nvSpPr>
        <p:spPr/>
        <p:txBody>
          <a:bodyPr/>
          <a:lstStyle/>
          <a:p>
            <a:r>
              <a:rPr lang="en-US" dirty="0"/>
              <a:t>Java in Eclipse</a:t>
            </a:r>
          </a:p>
        </p:txBody>
      </p:sp>
      <p:sp>
        <p:nvSpPr>
          <p:cNvPr id="3" name="Content Placeholder 2">
            <a:extLst>
              <a:ext uri="{FF2B5EF4-FFF2-40B4-BE49-F238E27FC236}">
                <a16:creationId xmlns:a16="http://schemas.microsoft.com/office/drawing/2014/main" id="{BB5C6390-6009-D5B7-8896-ECC03DED774F}"/>
              </a:ext>
            </a:extLst>
          </p:cNvPr>
          <p:cNvSpPr>
            <a:spLocks noGrp="1"/>
          </p:cNvSpPr>
          <p:nvPr>
            <p:ph idx="1"/>
          </p:nvPr>
        </p:nvSpPr>
        <p:spPr/>
        <p:txBody>
          <a:bodyPr/>
          <a:lstStyle/>
          <a:p>
            <a:r>
              <a:rPr lang="en-IN" b="0" i="0" dirty="0">
                <a:effectLst/>
                <a:highlight>
                  <a:srgbClr val="FFFFFF"/>
                </a:highlight>
                <a:latin typeface="-apple-system"/>
                <a:hlinkClick r:id="rId2"/>
              </a:rPr>
              <a:t>https://www.eclipse.org/downloads</a:t>
            </a:r>
            <a:endParaRPr lang="en-US" dirty="0"/>
          </a:p>
        </p:txBody>
      </p:sp>
      <p:pic>
        <p:nvPicPr>
          <p:cNvPr id="12290" name="Picture 2" descr="Download Eclipse IDE">
            <a:extLst>
              <a:ext uri="{FF2B5EF4-FFF2-40B4-BE49-F238E27FC236}">
                <a16:creationId xmlns:a16="http://schemas.microsoft.com/office/drawing/2014/main" id="{8DC758ED-5739-1E05-7EA3-DF37EAE4B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950" y="3232150"/>
            <a:ext cx="69723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2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B180-FC38-F6B9-C631-3E77808C17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A347CE-BCFA-60E3-2900-6E8768A6CE92}"/>
              </a:ext>
            </a:extLst>
          </p:cNvPr>
          <p:cNvSpPr>
            <a:spLocks noGrp="1"/>
          </p:cNvSpPr>
          <p:nvPr>
            <p:ph idx="1"/>
          </p:nvPr>
        </p:nvSpPr>
        <p:spPr/>
        <p:txBody>
          <a:bodyPr/>
          <a:lstStyle/>
          <a:p>
            <a:endParaRPr lang="en-US"/>
          </a:p>
        </p:txBody>
      </p:sp>
      <p:pic>
        <p:nvPicPr>
          <p:cNvPr id="13314" name="Picture 2" descr="Eclipse installer instructions">
            <a:extLst>
              <a:ext uri="{FF2B5EF4-FFF2-40B4-BE49-F238E27FC236}">
                <a16:creationId xmlns:a16="http://schemas.microsoft.com/office/drawing/2014/main" id="{7E89FD36-D56B-5A91-92F5-ACEAA8027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0"/>
            <a:ext cx="6751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3F19C6-31CE-1358-6589-4170ADA77210}"/>
              </a:ext>
            </a:extLst>
          </p:cNvPr>
          <p:cNvSpPr/>
          <p:nvPr/>
        </p:nvSpPr>
        <p:spPr>
          <a:xfrm>
            <a:off x="2719388" y="863598"/>
            <a:ext cx="6751636" cy="11922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24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133C-ADA4-1F0B-03DC-92DD1D365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3032FD-F3A5-3EB4-41DE-9ECAFCD9FAD4}"/>
              </a:ext>
            </a:extLst>
          </p:cNvPr>
          <p:cNvSpPr>
            <a:spLocks noGrp="1"/>
          </p:cNvSpPr>
          <p:nvPr>
            <p:ph idx="1"/>
          </p:nvPr>
        </p:nvSpPr>
        <p:spPr/>
        <p:txBody>
          <a:bodyPr/>
          <a:lstStyle/>
          <a:p>
            <a:endParaRPr lang="en-US"/>
          </a:p>
        </p:txBody>
      </p:sp>
      <p:pic>
        <p:nvPicPr>
          <p:cNvPr id="14338" name="Picture 2" descr="Download Eclipse IDE for Java developers">
            <a:extLst>
              <a:ext uri="{FF2B5EF4-FFF2-40B4-BE49-F238E27FC236}">
                <a16:creationId xmlns:a16="http://schemas.microsoft.com/office/drawing/2014/main" id="{625E2EE9-EE9E-EFCB-529B-6E3DC17C8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406400"/>
            <a:ext cx="8940800" cy="60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3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F798-BA8C-C120-AB21-346FABE548F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FB894AB-A778-3795-50FE-C1C068538ACD}"/>
              </a:ext>
            </a:extLst>
          </p:cNvPr>
          <p:cNvGraphicFramePr>
            <a:graphicFrameLocks noGrp="1"/>
          </p:cNvGraphicFramePr>
          <p:nvPr>
            <p:ph idx="1"/>
            <p:extLst>
              <p:ext uri="{D42A27DB-BD31-4B8C-83A1-F6EECF244321}">
                <p14:modId xmlns:p14="http://schemas.microsoft.com/office/powerpoint/2010/main" val="2834037035"/>
              </p:ext>
            </p:extLst>
          </p:nvPr>
        </p:nvGraphicFramePr>
        <p:xfrm>
          <a:off x="709612" y="248920"/>
          <a:ext cx="10644188" cy="2944008"/>
        </p:xfrm>
        <a:graphic>
          <a:graphicData uri="http://schemas.openxmlformats.org/drawingml/2006/table">
            <a:tbl>
              <a:tblPr>
                <a:tableStyleId>{5940675A-B579-460E-94D1-54222C63F5DA}</a:tableStyleId>
              </a:tblPr>
              <a:tblGrid>
                <a:gridCol w="5322094">
                  <a:extLst>
                    <a:ext uri="{9D8B030D-6E8A-4147-A177-3AD203B41FA5}">
                      <a16:colId xmlns:a16="http://schemas.microsoft.com/office/drawing/2014/main" val="3202941515"/>
                    </a:ext>
                  </a:extLst>
                </a:gridCol>
                <a:gridCol w="5322094">
                  <a:extLst>
                    <a:ext uri="{9D8B030D-6E8A-4147-A177-3AD203B41FA5}">
                      <a16:colId xmlns:a16="http://schemas.microsoft.com/office/drawing/2014/main" val="27852626"/>
                    </a:ext>
                  </a:extLst>
                </a:gridCol>
              </a:tblGrid>
              <a:tr h="0">
                <a:tc>
                  <a:txBody>
                    <a:bodyPr/>
                    <a:lstStyle/>
                    <a:p>
                      <a:pPr algn="ctr" fontAlgn="base"/>
                      <a:r>
                        <a:rPr lang="en-IN" b="1" dirty="0"/>
                        <a:t>Procedural Oriented Programming</a:t>
                      </a:r>
                    </a:p>
                  </a:txBody>
                  <a:tcPr marL="22711" marR="22711" marT="56776" marB="56776" anchor="ctr"/>
                </a:tc>
                <a:tc>
                  <a:txBody>
                    <a:bodyPr/>
                    <a:lstStyle/>
                    <a:p>
                      <a:pPr algn="ctr" fontAlgn="base"/>
                      <a:r>
                        <a:rPr lang="en-IN" b="1" dirty="0"/>
                        <a:t>Object-Oriented Programming</a:t>
                      </a:r>
                    </a:p>
                  </a:txBody>
                  <a:tcPr marL="56776" marR="56776" marT="56776" marB="56776" anchor="ctr"/>
                </a:tc>
                <a:extLst>
                  <a:ext uri="{0D108BD9-81ED-4DB2-BD59-A6C34878D82A}">
                    <a16:rowId xmlns:a16="http://schemas.microsoft.com/office/drawing/2014/main" val="1966046655"/>
                  </a:ext>
                </a:extLst>
              </a:tr>
              <a:tr h="386079">
                <a:tc>
                  <a:txBody>
                    <a:bodyPr/>
                    <a:lstStyle/>
                    <a:p>
                      <a:pPr algn="ctr" fontAlgn="ctr"/>
                      <a:r>
                        <a:rPr lang="en-IN"/>
                        <a:t>Procedural programming is used for designing medium-sized programs.</a:t>
                      </a:r>
                    </a:p>
                  </a:txBody>
                  <a:tcPr marL="56776" marR="56776" marT="79487" marB="79487" anchor="ctr"/>
                </a:tc>
                <a:tc>
                  <a:txBody>
                    <a:bodyPr/>
                    <a:lstStyle/>
                    <a:p>
                      <a:pPr algn="ctr" fontAlgn="ctr"/>
                      <a:r>
                        <a:rPr lang="en-IN" dirty="0"/>
                        <a:t>Object-oriented programming is used for designing large and complex programs.</a:t>
                      </a:r>
                    </a:p>
                  </a:txBody>
                  <a:tcPr marL="56776" marR="56776" marT="79487" marB="79487" anchor="ctr"/>
                </a:tc>
                <a:extLst>
                  <a:ext uri="{0D108BD9-81ED-4DB2-BD59-A6C34878D82A}">
                    <a16:rowId xmlns:a16="http://schemas.microsoft.com/office/drawing/2014/main" val="3136794636"/>
                  </a:ext>
                </a:extLst>
              </a:tr>
              <a:tr h="272526">
                <a:tc>
                  <a:txBody>
                    <a:bodyPr/>
                    <a:lstStyle/>
                    <a:p>
                      <a:pPr algn="ctr" fontAlgn="ctr"/>
                      <a:r>
                        <a:rPr lang="en-IN"/>
                        <a:t>Procedural programming uses the concept of procedure abstraction.</a:t>
                      </a:r>
                    </a:p>
                  </a:txBody>
                  <a:tcPr marL="56776" marR="56776" marT="79487" marB="79487" anchor="ctr"/>
                </a:tc>
                <a:tc>
                  <a:txBody>
                    <a:bodyPr/>
                    <a:lstStyle/>
                    <a:p>
                      <a:pPr algn="ctr" fontAlgn="ctr"/>
                      <a:r>
                        <a:rPr lang="en-IN"/>
                        <a:t>Object-oriented programming uses the concept of data abstraction.</a:t>
                      </a:r>
                    </a:p>
                  </a:txBody>
                  <a:tcPr marL="56776" marR="56776" marT="79487" marB="79487" anchor="ctr"/>
                </a:tc>
                <a:extLst>
                  <a:ext uri="{0D108BD9-81ED-4DB2-BD59-A6C34878D82A}">
                    <a16:rowId xmlns:a16="http://schemas.microsoft.com/office/drawing/2014/main" val="3446186991"/>
                  </a:ext>
                </a:extLst>
              </a:tr>
              <a:tr h="272526">
                <a:tc>
                  <a:txBody>
                    <a:bodyPr/>
                    <a:lstStyle/>
                    <a:p>
                      <a:pPr algn="ctr" fontAlgn="ctr"/>
                      <a:r>
                        <a:rPr lang="en-IN"/>
                        <a:t>Code reusability absent in procedural programming,</a:t>
                      </a:r>
                    </a:p>
                  </a:txBody>
                  <a:tcPr marL="56776" marR="56776" marT="79487" marB="79487" anchor="ctr"/>
                </a:tc>
                <a:tc>
                  <a:txBody>
                    <a:bodyPr/>
                    <a:lstStyle/>
                    <a:p>
                      <a:pPr algn="ctr" fontAlgn="ctr"/>
                      <a:r>
                        <a:rPr lang="en-IN"/>
                        <a:t>Code reusability present in object-oriented programming.</a:t>
                      </a:r>
                    </a:p>
                  </a:txBody>
                  <a:tcPr marL="56776" marR="56776" marT="79487" marB="79487" anchor="ctr"/>
                </a:tc>
                <a:extLst>
                  <a:ext uri="{0D108BD9-81ED-4DB2-BD59-A6C34878D82A}">
                    <a16:rowId xmlns:a16="http://schemas.microsoft.com/office/drawing/2014/main" val="452043834"/>
                  </a:ext>
                </a:extLst>
              </a:tr>
              <a:tr h="272526">
                <a:tc>
                  <a:txBody>
                    <a:bodyPr/>
                    <a:lstStyle/>
                    <a:p>
                      <a:pPr algn="ctr" fontAlgn="ctr"/>
                      <a:r>
                        <a:rPr lang="en-IN"/>
                        <a:t>Examples: C, FORTRAN, Pascal, Basic, etc.</a:t>
                      </a:r>
                    </a:p>
                  </a:txBody>
                  <a:tcPr marL="56776" marR="56776" marT="79487" marB="79487" anchor="ctr"/>
                </a:tc>
                <a:tc>
                  <a:txBody>
                    <a:bodyPr/>
                    <a:lstStyle/>
                    <a:p>
                      <a:pPr algn="ctr" fontAlgn="ctr"/>
                      <a:r>
                        <a:rPr lang="en-IN" dirty="0"/>
                        <a:t>Examples: C++, Java, Python, C#, etc.</a:t>
                      </a:r>
                    </a:p>
                  </a:txBody>
                  <a:tcPr marL="56776" marR="56776" marT="79487" marB="79487" anchor="ctr"/>
                </a:tc>
                <a:extLst>
                  <a:ext uri="{0D108BD9-81ED-4DB2-BD59-A6C34878D82A}">
                    <a16:rowId xmlns:a16="http://schemas.microsoft.com/office/drawing/2014/main" val="1582711668"/>
                  </a:ext>
                </a:extLst>
              </a:tr>
            </a:tbl>
          </a:graphicData>
        </a:graphic>
      </p:graphicFrame>
    </p:spTree>
    <p:extLst>
      <p:ext uri="{BB962C8B-B14F-4D97-AF65-F5344CB8AC3E}">
        <p14:creationId xmlns:p14="http://schemas.microsoft.com/office/powerpoint/2010/main" val="411930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4C81-EA23-7462-BE2B-755DCAD39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BD2555-8FEE-28B3-A326-192B2608A015}"/>
              </a:ext>
            </a:extLst>
          </p:cNvPr>
          <p:cNvSpPr>
            <a:spLocks noGrp="1"/>
          </p:cNvSpPr>
          <p:nvPr>
            <p:ph idx="1"/>
          </p:nvPr>
        </p:nvSpPr>
        <p:spPr/>
        <p:txBody>
          <a:bodyPr/>
          <a:lstStyle/>
          <a:p>
            <a:endParaRPr lang="en-US"/>
          </a:p>
        </p:txBody>
      </p:sp>
      <p:pic>
        <p:nvPicPr>
          <p:cNvPr id="15362" name="Picture 2" descr="Download Eclipse IDE for Java developers">
            <a:extLst>
              <a:ext uri="{FF2B5EF4-FFF2-40B4-BE49-F238E27FC236}">
                <a16:creationId xmlns:a16="http://schemas.microsoft.com/office/drawing/2014/main" id="{76B28A0B-ADC5-6116-6435-3E2ED0F34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52400"/>
            <a:ext cx="90170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6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08AA-D6D0-05FE-DF70-1B7F2AA659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11F89C-FF17-C191-55B0-CCFDBCEA421D}"/>
              </a:ext>
            </a:extLst>
          </p:cNvPr>
          <p:cNvSpPr>
            <a:spLocks noGrp="1"/>
          </p:cNvSpPr>
          <p:nvPr>
            <p:ph idx="1"/>
          </p:nvPr>
        </p:nvSpPr>
        <p:spPr/>
        <p:txBody>
          <a:bodyPr/>
          <a:lstStyle/>
          <a:p>
            <a:endParaRPr lang="en-US"/>
          </a:p>
        </p:txBody>
      </p:sp>
      <p:pic>
        <p:nvPicPr>
          <p:cNvPr id="16386" name="Picture 2" descr="How to create Java Project in Eclipse IDE">
            <a:extLst>
              <a:ext uri="{FF2B5EF4-FFF2-40B4-BE49-F238E27FC236}">
                <a16:creationId xmlns:a16="http://schemas.microsoft.com/office/drawing/2014/main" id="{C7B66C63-D5BF-8AA6-6D8A-A74D761D9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8" y="0"/>
            <a:ext cx="84407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523448B-C0CD-3DA8-B2A0-C8EC96E7A96F}"/>
              </a:ext>
            </a:extLst>
          </p:cNvPr>
          <p:cNvSpPr/>
          <p:nvPr/>
        </p:nvSpPr>
        <p:spPr>
          <a:xfrm>
            <a:off x="6429371" y="609601"/>
            <a:ext cx="3886203" cy="4791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816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BCB0-54C8-F565-E8F8-245182621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BBD54-609B-5661-1C40-5D4BF1D0BD0F}"/>
              </a:ext>
            </a:extLst>
          </p:cNvPr>
          <p:cNvSpPr>
            <a:spLocks noGrp="1"/>
          </p:cNvSpPr>
          <p:nvPr>
            <p:ph idx="1"/>
          </p:nvPr>
        </p:nvSpPr>
        <p:spPr/>
        <p:txBody>
          <a:bodyPr/>
          <a:lstStyle/>
          <a:p>
            <a:endParaRPr lang="en-US"/>
          </a:p>
        </p:txBody>
      </p:sp>
      <p:pic>
        <p:nvPicPr>
          <p:cNvPr id="17410" name="Picture 2" descr="Creating Java project">
            <a:extLst>
              <a:ext uri="{FF2B5EF4-FFF2-40B4-BE49-F238E27FC236}">
                <a16:creationId xmlns:a16="http://schemas.microsoft.com/office/drawing/2014/main" id="{FEB011C0-5675-0ABE-47DD-CBBB29D73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5750"/>
            <a:ext cx="86868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0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D1BD-65CA-2A25-CD9D-3743A24031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C35DB7-4D9F-BB8D-C241-7F66A6D1C76D}"/>
              </a:ext>
            </a:extLst>
          </p:cNvPr>
          <p:cNvSpPr>
            <a:spLocks noGrp="1"/>
          </p:cNvSpPr>
          <p:nvPr>
            <p:ph idx="1"/>
          </p:nvPr>
        </p:nvSpPr>
        <p:spPr/>
        <p:txBody>
          <a:bodyPr/>
          <a:lstStyle/>
          <a:p>
            <a:endParaRPr lang="en-US"/>
          </a:p>
        </p:txBody>
      </p:sp>
      <p:pic>
        <p:nvPicPr>
          <p:cNvPr id="18434" name="Picture 2" descr="Type Java Project in the Project name field.">
            <a:extLst>
              <a:ext uri="{FF2B5EF4-FFF2-40B4-BE49-F238E27FC236}">
                <a16:creationId xmlns:a16="http://schemas.microsoft.com/office/drawing/2014/main" id="{275BDF33-8C96-022B-965B-D97BF00E3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0"/>
            <a:ext cx="6970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87DE-885E-1389-AD2B-9B5C3251E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39F8FF-4FDE-A9C0-C282-D6AE7EAA3330}"/>
              </a:ext>
            </a:extLst>
          </p:cNvPr>
          <p:cNvSpPr>
            <a:spLocks noGrp="1"/>
          </p:cNvSpPr>
          <p:nvPr>
            <p:ph idx="1"/>
          </p:nvPr>
        </p:nvSpPr>
        <p:spPr/>
        <p:txBody>
          <a:bodyPr/>
          <a:lstStyle/>
          <a:p>
            <a:endParaRPr lang="en-US"/>
          </a:p>
        </p:txBody>
      </p:sp>
      <p:pic>
        <p:nvPicPr>
          <p:cNvPr id="19458" name="Picture 2" descr="Java project folder structure">
            <a:extLst>
              <a:ext uri="{FF2B5EF4-FFF2-40B4-BE49-F238E27FC236}">
                <a16:creationId xmlns:a16="http://schemas.microsoft.com/office/drawing/2014/main" id="{4E99267E-A3BE-A690-DC4C-624678E69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00" y="1524000"/>
            <a:ext cx="6121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6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6725-1BFC-1117-F6D9-FCC6B0CC4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CD40A-E778-7910-8CB3-34B3927ABB8D}"/>
              </a:ext>
            </a:extLst>
          </p:cNvPr>
          <p:cNvSpPr>
            <a:spLocks noGrp="1"/>
          </p:cNvSpPr>
          <p:nvPr>
            <p:ph idx="1"/>
          </p:nvPr>
        </p:nvSpPr>
        <p:spPr/>
        <p:txBody>
          <a:bodyPr/>
          <a:lstStyle/>
          <a:p>
            <a:endParaRPr lang="en-US"/>
          </a:p>
        </p:txBody>
      </p:sp>
      <p:pic>
        <p:nvPicPr>
          <p:cNvPr id="20482" name="Picture 2" descr="How to create Java Package in Eclipse">
            <a:extLst>
              <a:ext uri="{FF2B5EF4-FFF2-40B4-BE49-F238E27FC236}">
                <a16:creationId xmlns:a16="http://schemas.microsoft.com/office/drawing/2014/main" id="{A878FB37-1A3A-C159-83D8-18D1C94C9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444500"/>
            <a:ext cx="8661400"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2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32F3-9B54-50DD-DF79-5880706967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DC6BF-209C-0C8D-D90D-3908536863A3}"/>
              </a:ext>
            </a:extLst>
          </p:cNvPr>
          <p:cNvSpPr>
            <a:spLocks noGrp="1"/>
          </p:cNvSpPr>
          <p:nvPr>
            <p:ph idx="1"/>
          </p:nvPr>
        </p:nvSpPr>
        <p:spPr/>
        <p:txBody>
          <a:bodyPr/>
          <a:lstStyle/>
          <a:p>
            <a:endParaRPr lang="en-US"/>
          </a:p>
        </p:txBody>
      </p:sp>
      <p:pic>
        <p:nvPicPr>
          <p:cNvPr id="21506" name="Picture 2" descr="Creating Java class in Eclipse IDE.">
            <a:extLst>
              <a:ext uri="{FF2B5EF4-FFF2-40B4-BE49-F238E27FC236}">
                <a16:creationId xmlns:a16="http://schemas.microsoft.com/office/drawing/2014/main" id="{973F7489-16CF-B72A-315B-6E694089B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454150"/>
            <a:ext cx="9829800" cy="3949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8F81BBF-01AF-8425-76D9-05FC3A98CD70}"/>
              </a:ext>
            </a:extLst>
          </p:cNvPr>
          <p:cNvSpPr/>
          <p:nvPr/>
        </p:nvSpPr>
        <p:spPr>
          <a:xfrm>
            <a:off x="3009899" y="2246306"/>
            <a:ext cx="5491164" cy="31575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586FEB5-F6F5-B78F-EC8C-0A5557B38BA6}"/>
              </a:ext>
            </a:extLst>
          </p:cNvPr>
          <p:cNvSpPr/>
          <p:nvPr/>
        </p:nvSpPr>
        <p:spPr>
          <a:xfrm>
            <a:off x="8501063" y="2246306"/>
            <a:ext cx="2509837" cy="26685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840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6C20-0FF8-245E-F8DF-508BC4B9C0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2D67-30BF-6A4E-747D-2D916A72CC56}"/>
              </a:ext>
            </a:extLst>
          </p:cNvPr>
          <p:cNvSpPr>
            <a:spLocks noGrp="1"/>
          </p:cNvSpPr>
          <p:nvPr>
            <p:ph idx="1"/>
          </p:nvPr>
        </p:nvSpPr>
        <p:spPr/>
        <p:txBody>
          <a:bodyPr/>
          <a:lstStyle/>
          <a:p>
            <a:endParaRPr lang="en-US"/>
          </a:p>
        </p:txBody>
      </p:sp>
      <p:pic>
        <p:nvPicPr>
          <p:cNvPr id="22530" name="Picture 2" descr="Naming Java class">
            <a:extLst>
              <a:ext uri="{FF2B5EF4-FFF2-40B4-BE49-F238E27FC236}">
                <a16:creationId xmlns:a16="http://schemas.microsoft.com/office/drawing/2014/main" id="{AA2289AC-18D0-CDEF-A98A-EA76576A4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88" y="0"/>
            <a:ext cx="7083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25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F7C8-40C3-B966-E237-E8EC04D62432}"/>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A9D45957-0476-8E37-6552-E2481456E3E2}"/>
              </a:ext>
            </a:extLst>
          </p:cNvPr>
          <p:cNvSpPr>
            <a:spLocks noGrp="1"/>
          </p:cNvSpPr>
          <p:nvPr>
            <p:ph idx="1"/>
          </p:nvPr>
        </p:nvSpPr>
        <p:spPr/>
        <p:txBody>
          <a:bodyPr>
            <a:normAutofit/>
          </a:bodyPr>
          <a:lstStyle/>
          <a:p>
            <a:r>
              <a:rPr lang="en-IN" b="0" i="0" dirty="0">
                <a:solidFill>
                  <a:srgbClr val="000000"/>
                </a:solidFill>
                <a:effectLst/>
                <a:highlight>
                  <a:srgbClr val="FFFFFF"/>
                </a:highlight>
                <a:latin typeface="Times-Bold_ev" pitchFamily="2" charset="0"/>
              </a:rPr>
              <a:t>A name in java program is called identifier. It may be class name, method name, variable name and label name.</a:t>
            </a:r>
          </a:p>
          <a:p>
            <a:r>
              <a:rPr lang="en-IN" b="0" i="0" dirty="0">
                <a:solidFill>
                  <a:srgbClr val="000000"/>
                </a:solidFill>
                <a:effectLst/>
                <a:highlight>
                  <a:srgbClr val="FFFFFF"/>
                </a:highlight>
                <a:latin typeface="Times-Bold_ev" pitchFamily="2" charset="0"/>
              </a:rPr>
              <a:t>Rules to define java identifiers: </a:t>
            </a:r>
          </a:p>
          <a:p>
            <a:r>
              <a:rPr lang="en-IN" b="0" i="0" dirty="0">
                <a:solidFill>
                  <a:srgbClr val="000000"/>
                </a:solidFill>
                <a:effectLst/>
                <a:highlight>
                  <a:srgbClr val="FFFFFF"/>
                </a:highlight>
                <a:latin typeface="Times-Bold_ev" pitchFamily="2" charset="0"/>
              </a:rPr>
              <a:t>The only allowed characters in java identifiers are: </a:t>
            </a:r>
          </a:p>
          <a:p>
            <a:pPr lvl="1"/>
            <a:r>
              <a:rPr lang="en-IN" b="0" i="0" dirty="0">
                <a:solidFill>
                  <a:srgbClr val="000000"/>
                </a:solidFill>
                <a:effectLst/>
                <a:highlight>
                  <a:srgbClr val="FFFFFF"/>
                </a:highlight>
                <a:latin typeface="Courier-Bold_ex" pitchFamily="2" charset="0"/>
              </a:rPr>
              <a:t>a to z 2) </a:t>
            </a:r>
          </a:p>
          <a:p>
            <a:pPr lvl="1"/>
            <a:r>
              <a:rPr lang="en-IN" b="0" i="0" dirty="0">
                <a:solidFill>
                  <a:srgbClr val="000000"/>
                </a:solidFill>
                <a:effectLst/>
                <a:highlight>
                  <a:srgbClr val="FFFFFF"/>
                </a:highlight>
                <a:latin typeface="Courier-Bold_ex" pitchFamily="2" charset="0"/>
              </a:rPr>
              <a:t>A to Z 3) </a:t>
            </a:r>
          </a:p>
          <a:p>
            <a:pPr lvl="1"/>
            <a:r>
              <a:rPr lang="en-IN" b="0" i="0" dirty="0">
                <a:solidFill>
                  <a:srgbClr val="000000"/>
                </a:solidFill>
                <a:effectLst/>
                <a:highlight>
                  <a:srgbClr val="FFFFFF"/>
                </a:highlight>
                <a:latin typeface="Courier-Bold_ex" pitchFamily="2" charset="0"/>
              </a:rPr>
              <a:t>0 to 9 4) </a:t>
            </a:r>
          </a:p>
          <a:p>
            <a:pPr lvl="1"/>
            <a:r>
              <a:rPr lang="en-IN" b="0" i="0" dirty="0">
                <a:solidFill>
                  <a:srgbClr val="000000"/>
                </a:solidFill>
                <a:effectLst/>
                <a:highlight>
                  <a:srgbClr val="FFFFFF"/>
                </a:highlight>
                <a:latin typeface="Courier-Bold_ex" pitchFamily="2" charset="0"/>
              </a:rPr>
              <a:t>_ (underscore) </a:t>
            </a:r>
          </a:p>
          <a:p>
            <a:pPr lvl="1"/>
            <a:r>
              <a:rPr lang="en-IN" b="0" i="0" dirty="0">
                <a:solidFill>
                  <a:srgbClr val="000000"/>
                </a:solidFill>
                <a:effectLst/>
                <a:highlight>
                  <a:srgbClr val="FFFFFF"/>
                </a:highlight>
                <a:latin typeface="Courier-Bold_ex" pitchFamily="2" charset="0"/>
              </a:rPr>
              <a:t>$</a:t>
            </a:r>
            <a:endParaRPr lang="en-US" dirty="0"/>
          </a:p>
        </p:txBody>
      </p:sp>
    </p:spTree>
    <p:extLst>
      <p:ext uri="{BB962C8B-B14F-4D97-AF65-F5344CB8AC3E}">
        <p14:creationId xmlns:p14="http://schemas.microsoft.com/office/powerpoint/2010/main" val="8510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F7C8-40C3-B966-E237-E8EC04D62432}"/>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A9D45957-0476-8E37-6552-E2481456E3E2}"/>
              </a:ext>
            </a:extLst>
          </p:cNvPr>
          <p:cNvSpPr>
            <a:spLocks noGrp="1"/>
          </p:cNvSpPr>
          <p:nvPr>
            <p:ph idx="1"/>
          </p:nvPr>
        </p:nvSpPr>
        <p:spPr/>
        <p:txBody>
          <a:bodyPr>
            <a:normAutofit fontScale="62500" lnSpcReduction="20000"/>
          </a:bodyPr>
          <a:lstStyle/>
          <a:p>
            <a:r>
              <a:rPr lang="en-IN" b="0" i="0" dirty="0">
                <a:solidFill>
                  <a:srgbClr val="000000"/>
                </a:solidFill>
                <a:effectLst/>
                <a:highlight>
                  <a:srgbClr val="FFFFFF"/>
                </a:highlight>
                <a:latin typeface="Times-Bold_ev" pitchFamily="2" charset="0"/>
              </a:rPr>
              <a:t>If we are using any other character we will get compile time error. </a:t>
            </a:r>
          </a:p>
          <a:p>
            <a:pPr lvl="1"/>
            <a:r>
              <a:rPr lang="en-IN" b="0" i="0" dirty="0" err="1">
                <a:solidFill>
                  <a:srgbClr val="000000"/>
                </a:solidFill>
                <a:effectLst/>
                <a:highlight>
                  <a:srgbClr val="FFFFFF"/>
                </a:highlight>
                <a:latin typeface="Courier-Bold_ex" pitchFamily="2" charset="0"/>
              </a:rPr>
              <a:t>total_number</a:t>
            </a:r>
            <a:r>
              <a:rPr lang="en-IN" dirty="0">
                <a:solidFill>
                  <a:srgbClr val="000000"/>
                </a:solidFill>
                <a:highlight>
                  <a:srgbClr val="FFFFFF"/>
                </a:highlight>
                <a:latin typeface="Courier-Bold_ex" pitchFamily="2" charset="0"/>
              </a:rPr>
              <a:t> </a:t>
            </a:r>
            <a:endParaRPr lang="en-IN" b="0" i="0" dirty="0">
              <a:solidFill>
                <a:srgbClr val="000000"/>
              </a:solidFill>
              <a:effectLst/>
              <a:highlight>
                <a:srgbClr val="FFFFFF"/>
              </a:highlight>
              <a:latin typeface="Courier-Bold_ex" pitchFamily="2" charset="0"/>
            </a:endParaRPr>
          </a:p>
          <a:p>
            <a:pPr lvl="1"/>
            <a:r>
              <a:rPr lang="en-IN" b="0" i="0" dirty="0">
                <a:solidFill>
                  <a:srgbClr val="FF0000"/>
                </a:solidFill>
                <a:effectLst/>
                <a:highlight>
                  <a:srgbClr val="FFFFFF"/>
                </a:highlight>
                <a:latin typeface="Courier-Bold_ex" pitchFamily="2" charset="0"/>
              </a:rPr>
              <a:t>Total#</a:t>
            </a:r>
            <a:endParaRPr lang="en-IN" b="0" i="0" dirty="0">
              <a:solidFill>
                <a:srgbClr val="FF0000"/>
              </a:solidFill>
              <a:effectLst/>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identifiers are not allowed to starts with digit. </a:t>
            </a:r>
          </a:p>
          <a:p>
            <a:pPr lvl="1"/>
            <a:r>
              <a:rPr lang="en-IN" b="0" i="0" dirty="0">
                <a:solidFill>
                  <a:srgbClr val="000000"/>
                </a:solidFill>
                <a:effectLst/>
                <a:highlight>
                  <a:srgbClr val="FFFFFF"/>
                </a:highlight>
                <a:latin typeface="Courier-Bold_ex" pitchFamily="2" charset="0"/>
              </a:rPr>
              <a:t>ABC123</a:t>
            </a:r>
          </a:p>
          <a:p>
            <a:pPr lvl="1"/>
            <a:r>
              <a:rPr lang="en-IN" b="0" i="0" dirty="0">
                <a:solidFill>
                  <a:srgbClr val="FF0000"/>
                </a:solidFill>
                <a:effectLst/>
                <a:highlight>
                  <a:srgbClr val="FFFFFF"/>
                </a:highlight>
                <a:latin typeface="Courier-Bold_ex" pitchFamily="2" charset="0"/>
              </a:rPr>
              <a:t>123ABC</a:t>
            </a:r>
          </a:p>
          <a:p>
            <a:r>
              <a:rPr lang="en-IN" b="0" i="0" dirty="0">
                <a:solidFill>
                  <a:srgbClr val="000000"/>
                </a:solidFill>
                <a:effectLst/>
                <a:highlight>
                  <a:srgbClr val="FFFFFF"/>
                </a:highlight>
                <a:latin typeface="Times-Bold_ev" pitchFamily="2" charset="0"/>
              </a:rPr>
              <a:t>java identifiers are case sensitive up course java language itself treated as case sensitive language. </a:t>
            </a:r>
          </a:p>
          <a:p>
            <a:pPr marL="457200" lvl="1" indent="0">
              <a:buNone/>
            </a:pPr>
            <a:r>
              <a:rPr lang="en-IN" b="0" i="0" dirty="0">
                <a:solidFill>
                  <a:srgbClr val="000000"/>
                </a:solidFill>
                <a:effectLst/>
                <a:highlight>
                  <a:srgbClr val="FFFFFF"/>
                </a:highlight>
                <a:latin typeface="Courier-Bold_ex" pitchFamily="2" charset="0"/>
              </a:rPr>
              <a:t>class Test{ </a:t>
            </a:r>
          </a:p>
          <a:p>
            <a:pPr marL="457200" lvl="1" indent="0">
              <a:buNone/>
            </a:pPr>
            <a:r>
              <a:rPr lang="en-IN" b="0" i="0" dirty="0">
                <a:solidFill>
                  <a:srgbClr val="000000"/>
                </a:solidFill>
                <a:effectLst/>
                <a:highlight>
                  <a:srgbClr val="FFFFFF"/>
                </a:highlight>
                <a:latin typeface="Courier-Bold_ex" pitchFamily="2" charset="0"/>
              </a:rPr>
              <a:t>int number=10; </a:t>
            </a:r>
          </a:p>
          <a:p>
            <a:pPr marL="457200" lvl="1" indent="0">
              <a:buNone/>
            </a:pPr>
            <a:r>
              <a:rPr lang="en-IN" b="0" i="0" dirty="0">
                <a:solidFill>
                  <a:srgbClr val="000000"/>
                </a:solidFill>
                <a:effectLst/>
                <a:highlight>
                  <a:srgbClr val="FFFFFF"/>
                </a:highlight>
                <a:latin typeface="Courier-Bold_ex" pitchFamily="2" charset="0"/>
              </a:rPr>
              <a:t>int Number=20; </a:t>
            </a:r>
          </a:p>
          <a:p>
            <a:pPr marL="457200" lvl="1" indent="0">
              <a:buNone/>
            </a:pPr>
            <a:r>
              <a:rPr lang="en-IN" b="0" i="0" dirty="0">
                <a:solidFill>
                  <a:srgbClr val="000000"/>
                </a:solidFill>
                <a:effectLst/>
                <a:highlight>
                  <a:srgbClr val="FFFFFF"/>
                </a:highlight>
                <a:latin typeface="Courier-Bold_ex" pitchFamily="2" charset="0"/>
              </a:rPr>
              <a:t>int NUMBER=20; we can differentiate with case. </a:t>
            </a:r>
          </a:p>
          <a:p>
            <a:pPr marL="457200" lvl="1" indent="0">
              <a:buNone/>
            </a:pPr>
            <a:r>
              <a:rPr lang="en-IN" b="0" i="0" dirty="0">
                <a:solidFill>
                  <a:srgbClr val="000000"/>
                </a:solidFill>
                <a:effectLst/>
                <a:highlight>
                  <a:srgbClr val="FFFFFF"/>
                </a:highlight>
                <a:latin typeface="Courier-Bold_ex" pitchFamily="2" charset="0"/>
              </a:rPr>
              <a:t>int </a:t>
            </a:r>
            <a:r>
              <a:rPr lang="en-IN" b="0" i="0" dirty="0" err="1">
                <a:solidFill>
                  <a:srgbClr val="000000"/>
                </a:solidFill>
                <a:effectLst/>
                <a:highlight>
                  <a:srgbClr val="FFFFFF"/>
                </a:highlight>
                <a:latin typeface="Courier-Bold_ex" pitchFamily="2" charset="0"/>
              </a:rPr>
              <a:t>NuMbEr</a:t>
            </a:r>
            <a:r>
              <a:rPr lang="en-IN" b="0" i="0" dirty="0">
                <a:solidFill>
                  <a:srgbClr val="000000"/>
                </a:solidFill>
                <a:effectLst/>
                <a:highlight>
                  <a:srgbClr val="FFFFFF"/>
                </a:highlight>
                <a:latin typeface="Courier-Bold_ex" pitchFamily="2" charset="0"/>
              </a:rPr>
              <a:t>=30; </a:t>
            </a:r>
          </a:p>
          <a:p>
            <a:pPr marL="457200" lvl="1" indent="0">
              <a:buNone/>
            </a:pPr>
            <a:r>
              <a:rPr lang="en-IN" b="0" i="0" dirty="0">
                <a:solidFill>
                  <a:srgbClr val="000000"/>
                </a:solidFill>
                <a:effectLst/>
                <a:highlight>
                  <a:srgbClr val="FFFFFF"/>
                </a:highlight>
                <a:latin typeface="Courier-Bold_ex" pitchFamily="2" charset="0"/>
              </a:rPr>
              <a:t>} </a:t>
            </a:r>
          </a:p>
          <a:p>
            <a:r>
              <a:rPr lang="en-IN" b="0" i="0" dirty="0">
                <a:solidFill>
                  <a:srgbClr val="000000"/>
                </a:solidFill>
                <a:effectLst/>
                <a:highlight>
                  <a:srgbClr val="FFFFFF"/>
                </a:highlight>
                <a:latin typeface="Times-Bold_ev" pitchFamily="2" charset="0"/>
              </a:rPr>
              <a:t>There is no length limit for java identifiers but it is not recommended to take more than 15 lengths.</a:t>
            </a:r>
          </a:p>
          <a:p>
            <a:r>
              <a:rPr lang="en-IN" b="0" i="0" dirty="0">
                <a:solidFill>
                  <a:srgbClr val="000000"/>
                </a:solidFill>
                <a:effectLst/>
                <a:highlight>
                  <a:srgbClr val="FFFFFF"/>
                </a:highlight>
                <a:latin typeface="Times-Bold_ev" pitchFamily="2" charset="0"/>
              </a:rPr>
              <a:t>We can't use reserved words as identifiers. </a:t>
            </a:r>
          </a:p>
          <a:p>
            <a:r>
              <a:rPr lang="en-IN" b="0" i="0" dirty="0">
                <a:solidFill>
                  <a:srgbClr val="FF0000"/>
                </a:solidFill>
                <a:effectLst/>
                <a:highlight>
                  <a:srgbClr val="FFFFFF"/>
                </a:highlight>
                <a:latin typeface="Courier-Bold_ex" pitchFamily="2" charset="0"/>
              </a:rPr>
              <a:t>int if=10; </a:t>
            </a:r>
            <a:endParaRPr lang="en-US" dirty="0">
              <a:solidFill>
                <a:srgbClr val="FF0000"/>
              </a:solidFill>
            </a:endParaRPr>
          </a:p>
        </p:txBody>
      </p:sp>
    </p:spTree>
    <p:extLst>
      <p:ext uri="{BB962C8B-B14F-4D97-AF65-F5344CB8AC3E}">
        <p14:creationId xmlns:p14="http://schemas.microsoft.com/office/powerpoint/2010/main" val="186044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0FE6-C22A-D86B-8451-64102D539C2B}"/>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2434BF7-0731-7C05-5E8E-C40ADBFDAD55}"/>
              </a:ext>
            </a:extLst>
          </p:cNvPr>
          <p:cNvSpPr>
            <a:spLocks noGrp="1"/>
          </p:cNvSpPr>
          <p:nvPr>
            <p:ph idx="1"/>
          </p:nvPr>
        </p:nvSpPr>
        <p:spPr/>
        <p:txBody>
          <a:bodyPr/>
          <a:lstStyle/>
          <a:p>
            <a:pPr algn="just" fontAlgn="base"/>
            <a:r>
              <a:rPr lang="en-IN" dirty="0"/>
              <a:t>Object-Oriented Programming or OOPs which deals </a:t>
            </a:r>
            <a:r>
              <a:rPr lang="en-IN" dirty="0" err="1"/>
              <a:t>everythings</a:t>
            </a:r>
            <a:r>
              <a:rPr lang="en-IN" dirty="0"/>
              <a:t> in the form of objects in programming. </a:t>
            </a:r>
          </a:p>
          <a:p>
            <a:pPr algn="just" fontAlgn="base"/>
            <a:r>
              <a:rPr lang="en-IN" dirty="0"/>
              <a:t>Implements real-world entities like inheritance, hiding, polymorphism, etc in programming. The main aim of OOP is to bind together the data and the functions that operate on them so that no other part of the code can access this data except that function.</a:t>
            </a:r>
          </a:p>
          <a:p>
            <a:br>
              <a:rPr lang="en-IN" dirty="0"/>
            </a:br>
            <a:endParaRPr lang="en-US" dirty="0"/>
          </a:p>
        </p:txBody>
      </p:sp>
    </p:spTree>
    <p:extLst>
      <p:ext uri="{BB962C8B-B14F-4D97-AF65-F5344CB8AC3E}">
        <p14:creationId xmlns:p14="http://schemas.microsoft.com/office/powerpoint/2010/main" val="4252838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B4570-E2CE-3AEE-9520-918FB6DAD96C}"/>
              </a:ext>
            </a:extLst>
          </p:cNvPr>
          <p:cNvSpPr>
            <a:spLocks noGrp="1"/>
          </p:cNvSpPr>
          <p:nvPr>
            <p:ph idx="1"/>
          </p:nvPr>
        </p:nvSpPr>
        <p:spPr>
          <a:xfrm>
            <a:off x="838200" y="214313"/>
            <a:ext cx="10515600" cy="5962650"/>
          </a:xfrm>
        </p:spPr>
        <p:txBody>
          <a:bodyPr>
            <a:normAutofit fontScale="92500" lnSpcReduction="10000"/>
          </a:bodyPr>
          <a:lstStyle/>
          <a:p>
            <a:r>
              <a:rPr lang="en-IN" b="0" i="0" dirty="0">
                <a:solidFill>
                  <a:srgbClr val="000000"/>
                </a:solidFill>
                <a:effectLst/>
                <a:highlight>
                  <a:srgbClr val="FFFFFF"/>
                </a:highlight>
                <a:latin typeface="Times-Bold_ev" pitchFamily="2" charset="0"/>
              </a:rPr>
              <a:t>All predefined java class names and interface names we use as identifiers. </a:t>
            </a:r>
          </a:p>
          <a:p>
            <a:pPr marL="457200" lvl="1" indent="0">
              <a:buNone/>
            </a:pPr>
            <a:r>
              <a:rPr lang="en-IN" b="0" i="0" dirty="0">
                <a:solidFill>
                  <a:srgbClr val="000000"/>
                </a:solidFill>
                <a:effectLst/>
                <a:highlight>
                  <a:srgbClr val="FFFFFF"/>
                </a:highlight>
                <a:latin typeface="Courier-Bold_ex" pitchFamily="2" charset="0"/>
              </a:rPr>
              <a:t>class Test { </a:t>
            </a:r>
          </a:p>
          <a:p>
            <a:pPr marL="457200" lvl="1" indent="0">
              <a:buNone/>
            </a:pPr>
            <a:r>
              <a:rPr lang="en-IN" b="0" i="0" dirty="0">
                <a:solidFill>
                  <a:srgbClr val="000000"/>
                </a:solidFill>
                <a:effectLst/>
                <a:highlight>
                  <a:srgbClr val="FFFFFF"/>
                </a:highlight>
                <a:latin typeface="Courier-Bold_ex" pitchFamily="2" charset="0"/>
              </a:rPr>
              <a:t>public static void main(String[] </a:t>
            </a:r>
            <a:r>
              <a:rPr lang="en-IN" b="0" i="0" dirty="0" err="1">
                <a:solidFill>
                  <a:srgbClr val="000000"/>
                </a:solidFill>
                <a:effectLst/>
                <a:highlight>
                  <a:srgbClr val="FFFFFF"/>
                </a:highlight>
                <a:latin typeface="Courier-Bold_ex" pitchFamily="2" charset="0"/>
              </a:rPr>
              <a:t>args</a:t>
            </a:r>
            <a:r>
              <a:rPr lang="en-IN" b="0" i="0" dirty="0">
                <a:solidFill>
                  <a:srgbClr val="000000"/>
                </a:solidFill>
                <a:effectLst/>
                <a:highlight>
                  <a:srgbClr val="FFFFFF"/>
                </a:highlight>
                <a:latin typeface="Courier-Bold_ex" pitchFamily="2" charset="0"/>
              </a:rPr>
              <a:t>){ </a:t>
            </a:r>
          </a:p>
          <a:p>
            <a:pPr marL="457200" lvl="1" indent="0">
              <a:buNone/>
            </a:pPr>
            <a:r>
              <a:rPr lang="en-IN" b="0" i="0" dirty="0">
                <a:solidFill>
                  <a:srgbClr val="000000"/>
                </a:solidFill>
                <a:effectLst/>
                <a:highlight>
                  <a:srgbClr val="FFFFFF"/>
                </a:highlight>
                <a:latin typeface="Courier-Bold_ex" pitchFamily="2" charset="0"/>
              </a:rPr>
              <a:t>int String=10; </a:t>
            </a:r>
          </a:p>
          <a:p>
            <a:pPr marL="457200" lvl="1" indent="0">
              <a:buNone/>
            </a:pPr>
            <a:r>
              <a:rPr lang="en-IN" b="0" i="0" dirty="0" err="1">
                <a:solidFill>
                  <a:srgbClr val="000000"/>
                </a:solidFill>
                <a:effectLst/>
                <a:highlight>
                  <a:srgbClr val="FFFFFF"/>
                </a:highlight>
                <a:latin typeface="Courier-Bold_ex" pitchFamily="2" charset="0"/>
              </a:rPr>
              <a:t>System.out.println</a:t>
            </a:r>
            <a:r>
              <a:rPr lang="en-IN" b="0" i="0" dirty="0">
                <a:solidFill>
                  <a:srgbClr val="000000"/>
                </a:solidFill>
                <a:effectLst/>
                <a:highlight>
                  <a:srgbClr val="FFFFFF"/>
                </a:highlight>
                <a:latin typeface="Courier-Bold_ex" pitchFamily="2" charset="0"/>
              </a:rPr>
              <a:t>(String); </a:t>
            </a:r>
          </a:p>
          <a:p>
            <a:pPr marL="457200" lvl="1" indent="0">
              <a:buNone/>
            </a:pPr>
            <a:r>
              <a:rPr lang="en-IN" b="0" i="0" dirty="0">
                <a:solidFill>
                  <a:srgbClr val="000000"/>
                </a:solidFill>
                <a:effectLst/>
                <a:highlight>
                  <a:srgbClr val="FFFFFF"/>
                </a:highlight>
                <a:latin typeface="Courier-Bold_ex" pitchFamily="2" charset="0"/>
              </a:rPr>
              <a:t>}} </a:t>
            </a:r>
          </a:p>
          <a:p>
            <a:pPr marL="457200" lvl="1" indent="0">
              <a:buNone/>
            </a:pPr>
            <a:r>
              <a:rPr lang="en-IN" b="0" i="0" dirty="0">
                <a:solidFill>
                  <a:srgbClr val="000000"/>
                </a:solidFill>
                <a:effectLst/>
                <a:highlight>
                  <a:srgbClr val="FFFFFF"/>
                </a:highlight>
                <a:latin typeface="Courier-Bold_ex" pitchFamily="2" charset="0"/>
              </a:rPr>
              <a:t>Output: 10 </a:t>
            </a:r>
          </a:p>
          <a:p>
            <a:pPr marL="457200" lvl="1" indent="0">
              <a:buNone/>
            </a:pPr>
            <a:endParaRPr lang="en-IN" b="0" i="0" dirty="0">
              <a:solidFill>
                <a:srgbClr val="000000"/>
              </a:solidFill>
              <a:effectLst/>
              <a:highlight>
                <a:srgbClr val="FFFFFF"/>
              </a:highlight>
              <a:latin typeface="Times-Bold_ev" pitchFamily="2" charset="0"/>
            </a:endParaRPr>
          </a:p>
          <a:p>
            <a:pPr marL="457200" lvl="1" indent="0">
              <a:buNone/>
            </a:pPr>
            <a:r>
              <a:rPr lang="en-IN" b="0" i="0" dirty="0">
                <a:solidFill>
                  <a:srgbClr val="000000"/>
                </a:solidFill>
                <a:effectLst/>
                <a:highlight>
                  <a:srgbClr val="FFFFFF"/>
                </a:highlight>
                <a:latin typeface="Courier-Bold_ex" pitchFamily="2" charset="0"/>
              </a:rPr>
              <a:t>class Test { </a:t>
            </a:r>
          </a:p>
          <a:p>
            <a:pPr marL="457200" lvl="1" indent="0">
              <a:buNone/>
            </a:pPr>
            <a:r>
              <a:rPr lang="en-IN" b="0" i="0" dirty="0">
                <a:solidFill>
                  <a:srgbClr val="000000"/>
                </a:solidFill>
                <a:effectLst/>
                <a:highlight>
                  <a:srgbClr val="FFFFFF"/>
                </a:highlight>
                <a:latin typeface="Courier-Bold_ex" pitchFamily="2" charset="0"/>
              </a:rPr>
              <a:t>public static void main(String[] </a:t>
            </a:r>
            <a:r>
              <a:rPr lang="en-IN" b="0" i="0" dirty="0" err="1">
                <a:solidFill>
                  <a:srgbClr val="000000"/>
                </a:solidFill>
                <a:effectLst/>
                <a:highlight>
                  <a:srgbClr val="FFFFFF"/>
                </a:highlight>
                <a:latin typeface="Courier-Bold_ex" pitchFamily="2" charset="0"/>
              </a:rPr>
              <a:t>args</a:t>
            </a:r>
            <a:r>
              <a:rPr lang="en-IN" b="0" i="0" dirty="0">
                <a:solidFill>
                  <a:srgbClr val="000000"/>
                </a:solidFill>
                <a:effectLst/>
                <a:highlight>
                  <a:srgbClr val="FFFFFF"/>
                </a:highlight>
                <a:latin typeface="Courier-Bold_ex" pitchFamily="2" charset="0"/>
              </a:rPr>
              <a:t>){ </a:t>
            </a:r>
          </a:p>
          <a:p>
            <a:pPr marL="457200" lvl="1" indent="0">
              <a:buNone/>
            </a:pPr>
            <a:r>
              <a:rPr lang="en-IN" b="0" i="0" dirty="0">
                <a:solidFill>
                  <a:srgbClr val="000000"/>
                </a:solidFill>
                <a:effectLst/>
                <a:highlight>
                  <a:srgbClr val="FFFFFF"/>
                </a:highlight>
                <a:latin typeface="Courier-Bold_ex" pitchFamily="2" charset="0"/>
              </a:rPr>
              <a:t>int Runnable=10; </a:t>
            </a:r>
          </a:p>
          <a:p>
            <a:pPr marL="457200" lvl="1" indent="0">
              <a:buNone/>
            </a:pPr>
            <a:r>
              <a:rPr lang="en-IN" b="0" i="0" dirty="0" err="1">
                <a:solidFill>
                  <a:srgbClr val="000000"/>
                </a:solidFill>
                <a:effectLst/>
                <a:highlight>
                  <a:srgbClr val="FFFFFF"/>
                </a:highlight>
                <a:latin typeface="Courier-Bold_ex" pitchFamily="2" charset="0"/>
              </a:rPr>
              <a:t>System.out.println</a:t>
            </a:r>
            <a:r>
              <a:rPr lang="en-IN" b="0" i="0" dirty="0">
                <a:solidFill>
                  <a:srgbClr val="000000"/>
                </a:solidFill>
                <a:effectLst/>
                <a:highlight>
                  <a:srgbClr val="FFFFFF"/>
                </a:highlight>
                <a:latin typeface="Courier-Bold_ex" pitchFamily="2" charset="0"/>
              </a:rPr>
              <a:t>(Runnable); </a:t>
            </a:r>
          </a:p>
          <a:p>
            <a:pPr marL="457200" lvl="1" indent="0">
              <a:buNone/>
            </a:pPr>
            <a:r>
              <a:rPr lang="en-IN" b="0" i="0" dirty="0">
                <a:solidFill>
                  <a:srgbClr val="000000"/>
                </a:solidFill>
                <a:effectLst/>
                <a:highlight>
                  <a:srgbClr val="FFFFFF"/>
                </a:highlight>
                <a:latin typeface="Courier-Bold_ex" pitchFamily="2" charset="0"/>
              </a:rPr>
              <a:t>}} Output: 10 </a:t>
            </a:r>
          </a:p>
          <a:p>
            <a:r>
              <a:rPr lang="en-IN" b="0" i="0" dirty="0">
                <a:solidFill>
                  <a:srgbClr val="000000"/>
                </a:solidFill>
                <a:effectLst/>
                <a:highlight>
                  <a:srgbClr val="FFFFFF"/>
                </a:highlight>
                <a:latin typeface="Times-Bold_ev" pitchFamily="2" charset="0"/>
              </a:rPr>
              <a:t>Even though it is legal to use class names and interface names as identifiers but it is not a good programming practice. </a:t>
            </a:r>
          </a:p>
        </p:txBody>
      </p:sp>
      <p:sp>
        <p:nvSpPr>
          <p:cNvPr id="4" name="Rectangle 3">
            <a:extLst>
              <a:ext uri="{FF2B5EF4-FFF2-40B4-BE49-F238E27FC236}">
                <a16:creationId xmlns:a16="http://schemas.microsoft.com/office/drawing/2014/main" id="{78DFEDBC-6360-2684-77AC-041C77663DC9}"/>
              </a:ext>
            </a:extLst>
          </p:cNvPr>
          <p:cNvSpPr/>
          <p:nvPr/>
        </p:nvSpPr>
        <p:spPr>
          <a:xfrm>
            <a:off x="1252536" y="974719"/>
            <a:ext cx="6691314" cy="19827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8666E7B-72B8-96A3-1955-A58AB4BCD29F}"/>
              </a:ext>
            </a:extLst>
          </p:cNvPr>
          <p:cNvSpPr/>
          <p:nvPr/>
        </p:nvSpPr>
        <p:spPr>
          <a:xfrm>
            <a:off x="1062036" y="2909091"/>
            <a:ext cx="6881814" cy="19827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DE7B-A8A9-909D-92F6-77AF0E921AB3}"/>
              </a:ext>
            </a:extLst>
          </p:cNvPr>
          <p:cNvSpPr>
            <a:spLocks noGrp="1"/>
          </p:cNvSpPr>
          <p:nvPr>
            <p:ph type="title"/>
          </p:nvPr>
        </p:nvSpPr>
        <p:spPr/>
        <p:txBody>
          <a:bodyPr/>
          <a:lstStyle/>
          <a:p>
            <a:r>
              <a:rPr lang="en-US" dirty="0"/>
              <a:t>Reserved Words</a:t>
            </a:r>
          </a:p>
        </p:txBody>
      </p:sp>
      <p:sp>
        <p:nvSpPr>
          <p:cNvPr id="3" name="Content Placeholder 2">
            <a:extLst>
              <a:ext uri="{FF2B5EF4-FFF2-40B4-BE49-F238E27FC236}">
                <a16:creationId xmlns:a16="http://schemas.microsoft.com/office/drawing/2014/main" id="{02342865-A463-7CEC-D43D-0EA1F08082E7}"/>
              </a:ext>
            </a:extLst>
          </p:cNvPr>
          <p:cNvSpPr>
            <a:spLocks noGrp="1"/>
          </p:cNvSpPr>
          <p:nvPr>
            <p:ph idx="1"/>
          </p:nvPr>
        </p:nvSpPr>
        <p:spPr/>
        <p:txBody>
          <a:bodyPr/>
          <a:lstStyle/>
          <a:p>
            <a:r>
              <a:rPr lang="en-IN" b="0" i="0" dirty="0">
                <a:solidFill>
                  <a:srgbClr val="000000"/>
                </a:solidFill>
                <a:effectLst/>
                <a:highlight>
                  <a:srgbClr val="FFFFFF"/>
                </a:highlight>
                <a:latin typeface="Times-Bold_ev" pitchFamily="2" charset="0"/>
              </a:rPr>
              <a:t>In java some identifiers are reserved to associate some functionality or meaning such type of reserved identifiers are called reserved words. </a:t>
            </a:r>
            <a:endParaRPr lang="en-US" dirty="0"/>
          </a:p>
        </p:txBody>
      </p:sp>
      <p:pic>
        <p:nvPicPr>
          <p:cNvPr id="5" name="Picture 4" descr="A diagram of a keyword&#10;&#10;Description automatically generated">
            <a:extLst>
              <a:ext uri="{FF2B5EF4-FFF2-40B4-BE49-F238E27FC236}">
                <a16:creationId xmlns:a16="http://schemas.microsoft.com/office/drawing/2014/main" id="{1E0C5E82-9EBA-6AB1-F5E3-A2DBA4AD4455}"/>
              </a:ext>
            </a:extLst>
          </p:cNvPr>
          <p:cNvPicPr>
            <a:picLocks noChangeAspect="1"/>
          </p:cNvPicPr>
          <p:nvPr/>
        </p:nvPicPr>
        <p:blipFill>
          <a:blip r:embed="rId2"/>
          <a:stretch>
            <a:fillRect/>
          </a:stretch>
        </p:blipFill>
        <p:spPr>
          <a:xfrm>
            <a:off x="4473378" y="2957513"/>
            <a:ext cx="7718622" cy="3900487"/>
          </a:xfrm>
          <a:prstGeom prst="rect">
            <a:avLst/>
          </a:prstGeom>
        </p:spPr>
      </p:pic>
      <p:sp>
        <p:nvSpPr>
          <p:cNvPr id="6" name="Rectangle 5">
            <a:extLst>
              <a:ext uri="{FF2B5EF4-FFF2-40B4-BE49-F238E27FC236}">
                <a16:creationId xmlns:a16="http://schemas.microsoft.com/office/drawing/2014/main" id="{EFB720C5-91D5-C936-2090-0D747B294BDA}"/>
              </a:ext>
            </a:extLst>
          </p:cNvPr>
          <p:cNvSpPr/>
          <p:nvPr/>
        </p:nvSpPr>
        <p:spPr>
          <a:xfrm>
            <a:off x="6096000" y="3216272"/>
            <a:ext cx="3119439" cy="4254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4E31D6D-AFD4-7EC0-4125-D0D8FB94D79E}"/>
              </a:ext>
            </a:extLst>
          </p:cNvPr>
          <p:cNvSpPr/>
          <p:nvPr/>
        </p:nvSpPr>
        <p:spPr>
          <a:xfrm>
            <a:off x="5972175" y="3585372"/>
            <a:ext cx="1403949" cy="9866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8B279CA-D5EA-1686-29A6-24BCFFE78DA2}"/>
              </a:ext>
            </a:extLst>
          </p:cNvPr>
          <p:cNvSpPr/>
          <p:nvPr/>
        </p:nvSpPr>
        <p:spPr>
          <a:xfrm>
            <a:off x="7562355" y="3585372"/>
            <a:ext cx="2024558" cy="10866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6E81A83-D189-2256-305E-E3D6F2E2B093}"/>
              </a:ext>
            </a:extLst>
          </p:cNvPr>
          <p:cNvSpPr/>
          <p:nvPr/>
        </p:nvSpPr>
        <p:spPr>
          <a:xfrm>
            <a:off x="4473378" y="4571999"/>
            <a:ext cx="3827660" cy="1266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DE8254-7766-285D-3603-2092E74E4534}"/>
              </a:ext>
            </a:extLst>
          </p:cNvPr>
          <p:cNvSpPr/>
          <p:nvPr/>
        </p:nvSpPr>
        <p:spPr>
          <a:xfrm>
            <a:off x="6815137" y="5602284"/>
            <a:ext cx="1517551" cy="1266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24AE4C2-F90B-B599-163E-FDF359B81599}"/>
              </a:ext>
            </a:extLst>
          </p:cNvPr>
          <p:cNvSpPr/>
          <p:nvPr/>
        </p:nvSpPr>
        <p:spPr>
          <a:xfrm>
            <a:off x="8255593" y="4617244"/>
            <a:ext cx="3827660" cy="1266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90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105D0-F602-BD3C-CE1A-EC626AFBE275}"/>
              </a:ext>
            </a:extLst>
          </p:cNvPr>
          <p:cNvSpPr>
            <a:spLocks noGrp="1"/>
          </p:cNvSpPr>
          <p:nvPr>
            <p:ph idx="1"/>
          </p:nvPr>
        </p:nvSpPr>
        <p:spPr>
          <a:xfrm>
            <a:off x="838200" y="330200"/>
            <a:ext cx="5257800" cy="5846763"/>
          </a:xfrm>
        </p:spPr>
        <p:txBody>
          <a:bodyPr>
            <a:normAutofit/>
          </a:bodyPr>
          <a:lstStyle/>
          <a:p>
            <a:pPr marL="0" indent="0">
              <a:buNone/>
            </a:pPr>
            <a:r>
              <a:rPr lang="en-IN" sz="2400" b="0" i="0" dirty="0">
                <a:solidFill>
                  <a:srgbClr val="000000"/>
                </a:solidFill>
                <a:effectLst/>
                <a:highlight>
                  <a:srgbClr val="FFFFFF"/>
                </a:highlight>
                <a:latin typeface="Times-Bold_ev" pitchFamily="2" charset="0"/>
              </a:rPr>
              <a:t>Reserved words for data types: (8) </a:t>
            </a:r>
          </a:p>
          <a:p>
            <a:pPr marL="457200" lvl="1" indent="0">
              <a:buNone/>
            </a:pPr>
            <a:r>
              <a:rPr lang="en-IN" sz="1400" b="0" i="0" dirty="0">
                <a:solidFill>
                  <a:srgbClr val="000000"/>
                </a:solidFill>
                <a:effectLst/>
                <a:highlight>
                  <a:srgbClr val="FFFFFF"/>
                </a:highlight>
                <a:latin typeface="Courier-Bold_ex" pitchFamily="2" charset="0"/>
              </a:rPr>
              <a:t>1) byte </a:t>
            </a:r>
          </a:p>
          <a:p>
            <a:pPr marL="457200" lvl="1" indent="0">
              <a:buNone/>
            </a:pPr>
            <a:r>
              <a:rPr lang="en-IN" sz="1400" b="0" i="0" dirty="0">
                <a:solidFill>
                  <a:srgbClr val="000000"/>
                </a:solidFill>
                <a:effectLst/>
                <a:highlight>
                  <a:srgbClr val="FFFFFF"/>
                </a:highlight>
                <a:latin typeface="Courier-Bold_ex" pitchFamily="2" charset="0"/>
              </a:rPr>
              <a:t>2) short </a:t>
            </a:r>
          </a:p>
          <a:p>
            <a:pPr marL="457200" lvl="1" indent="0">
              <a:buNone/>
            </a:pPr>
            <a:r>
              <a:rPr lang="en-IN" sz="1400" b="0" i="0" dirty="0">
                <a:solidFill>
                  <a:srgbClr val="000000"/>
                </a:solidFill>
                <a:effectLst/>
                <a:highlight>
                  <a:srgbClr val="FFFFFF"/>
                </a:highlight>
                <a:latin typeface="Courier-Bold_ex" pitchFamily="2" charset="0"/>
              </a:rPr>
              <a:t>3) int </a:t>
            </a:r>
          </a:p>
          <a:p>
            <a:pPr marL="457200" lvl="1" indent="0">
              <a:buNone/>
            </a:pPr>
            <a:r>
              <a:rPr lang="en-IN" sz="1400" b="0" i="0" dirty="0">
                <a:solidFill>
                  <a:srgbClr val="000000"/>
                </a:solidFill>
                <a:effectLst/>
                <a:highlight>
                  <a:srgbClr val="FFFFFF"/>
                </a:highlight>
                <a:latin typeface="Courier-Bold_ex" pitchFamily="2" charset="0"/>
              </a:rPr>
              <a:t>4) long </a:t>
            </a:r>
          </a:p>
          <a:p>
            <a:pPr marL="457200" lvl="1" indent="0">
              <a:buNone/>
            </a:pPr>
            <a:r>
              <a:rPr lang="en-IN" sz="1400" b="0" i="0" dirty="0">
                <a:solidFill>
                  <a:srgbClr val="000000"/>
                </a:solidFill>
                <a:effectLst/>
                <a:highlight>
                  <a:srgbClr val="FFFFFF"/>
                </a:highlight>
                <a:latin typeface="Courier-Bold_ex" pitchFamily="2" charset="0"/>
              </a:rPr>
              <a:t>5) float </a:t>
            </a:r>
          </a:p>
          <a:p>
            <a:pPr marL="457200" lvl="1" indent="0">
              <a:buNone/>
            </a:pPr>
            <a:r>
              <a:rPr lang="en-IN" sz="1400" b="0" i="0" dirty="0">
                <a:solidFill>
                  <a:srgbClr val="000000"/>
                </a:solidFill>
                <a:effectLst/>
                <a:highlight>
                  <a:srgbClr val="FFFFFF"/>
                </a:highlight>
                <a:latin typeface="Courier-Bold_ex" pitchFamily="2" charset="0"/>
              </a:rPr>
              <a:t>6) double </a:t>
            </a:r>
          </a:p>
          <a:p>
            <a:pPr marL="457200" lvl="1" indent="0">
              <a:buNone/>
            </a:pPr>
            <a:r>
              <a:rPr lang="en-IN" sz="1400" b="0" i="0" dirty="0">
                <a:solidFill>
                  <a:srgbClr val="000000"/>
                </a:solidFill>
                <a:effectLst/>
                <a:highlight>
                  <a:srgbClr val="FFFFFF"/>
                </a:highlight>
                <a:latin typeface="Courier-Bold_ex" pitchFamily="2" charset="0"/>
              </a:rPr>
              <a:t>7) char </a:t>
            </a:r>
          </a:p>
          <a:p>
            <a:pPr marL="457200" lvl="1" indent="0">
              <a:buNone/>
            </a:pPr>
            <a:r>
              <a:rPr lang="en-IN" sz="1400" b="0" i="0" dirty="0">
                <a:solidFill>
                  <a:srgbClr val="000000"/>
                </a:solidFill>
                <a:effectLst/>
                <a:highlight>
                  <a:srgbClr val="FFFFFF"/>
                </a:highlight>
                <a:latin typeface="Courier-Bold_ex" pitchFamily="2" charset="0"/>
              </a:rPr>
              <a:t>8) </a:t>
            </a:r>
            <a:r>
              <a:rPr lang="en-IN" sz="1400" b="0" i="0" dirty="0" err="1">
                <a:solidFill>
                  <a:srgbClr val="000000"/>
                </a:solidFill>
                <a:effectLst/>
                <a:highlight>
                  <a:srgbClr val="FFFFFF"/>
                </a:highlight>
                <a:latin typeface="Courier-Bold_ex" pitchFamily="2" charset="0"/>
              </a:rPr>
              <a:t>boolean</a:t>
            </a:r>
            <a:r>
              <a:rPr lang="en-IN" sz="1400" b="0" i="0" dirty="0">
                <a:solidFill>
                  <a:srgbClr val="000000"/>
                </a:solidFill>
                <a:effectLst/>
                <a:highlight>
                  <a:srgbClr val="FFFFFF"/>
                </a:highlight>
                <a:latin typeface="Courier-Bold_ex" pitchFamily="2" charset="0"/>
              </a:rPr>
              <a:t> </a:t>
            </a:r>
          </a:p>
          <a:p>
            <a:pPr marL="0" indent="0">
              <a:buNone/>
            </a:pPr>
            <a:r>
              <a:rPr lang="en-IN" sz="2400" b="0" i="0" dirty="0">
                <a:solidFill>
                  <a:srgbClr val="000000"/>
                </a:solidFill>
                <a:effectLst/>
                <a:highlight>
                  <a:srgbClr val="FFFFFF"/>
                </a:highlight>
                <a:latin typeface="Times-Bold_ev" pitchFamily="2" charset="0"/>
              </a:rPr>
              <a:t>Reserved words for flow control:(11) </a:t>
            </a:r>
          </a:p>
          <a:p>
            <a:pPr marL="457200" lvl="1" indent="0">
              <a:buNone/>
            </a:pPr>
            <a:r>
              <a:rPr lang="en-IN" sz="1400" b="0" i="0" dirty="0">
                <a:solidFill>
                  <a:srgbClr val="000000"/>
                </a:solidFill>
                <a:effectLst/>
                <a:highlight>
                  <a:srgbClr val="FFFFFF"/>
                </a:highlight>
                <a:latin typeface="Courier-Bold_ex" pitchFamily="2" charset="0"/>
              </a:rPr>
              <a:t>1) if </a:t>
            </a:r>
          </a:p>
          <a:p>
            <a:pPr marL="457200" lvl="1" indent="0">
              <a:buNone/>
            </a:pPr>
            <a:r>
              <a:rPr lang="en-IN" sz="1400" b="0" i="0" dirty="0">
                <a:solidFill>
                  <a:srgbClr val="000000"/>
                </a:solidFill>
                <a:effectLst/>
                <a:highlight>
                  <a:srgbClr val="FFFFFF"/>
                </a:highlight>
                <a:latin typeface="Courier-Bold_ex" pitchFamily="2" charset="0"/>
              </a:rPr>
              <a:t>2) else </a:t>
            </a:r>
          </a:p>
          <a:p>
            <a:pPr marL="457200" lvl="1" indent="0">
              <a:buNone/>
            </a:pPr>
            <a:r>
              <a:rPr lang="en-IN" sz="1400" b="0" i="0" dirty="0">
                <a:solidFill>
                  <a:srgbClr val="000000"/>
                </a:solidFill>
                <a:effectLst/>
                <a:highlight>
                  <a:srgbClr val="FFFFFF"/>
                </a:highlight>
                <a:latin typeface="Courier-Bold_ex" pitchFamily="2" charset="0"/>
              </a:rPr>
              <a:t>3) switch </a:t>
            </a:r>
          </a:p>
          <a:p>
            <a:pPr marL="457200" lvl="1" indent="0">
              <a:buNone/>
            </a:pPr>
            <a:r>
              <a:rPr lang="en-IN" sz="1400" b="0" i="0" dirty="0">
                <a:solidFill>
                  <a:srgbClr val="000000"/>
                </a:solidFill>
                <a:effectLst/>
                <a:highlight>
                  <a:srgbClr val="FFFFFF"/>
                </a:highlight>
                <a:latin typeface="Courier-Bold_ex" pitchFamily="2" charset="0"/>
              </a:rPr>
              <a:t>4) case </a:t>
            </a:r>
          </a:p>
          <a:p>
            <a:pPr marL="457200" lvl="1" indent="0">
              <a:buNone/>
            </a:pPr>
            <a:r>
              <a:rPr lang="en-IN" sz="1400" b="0" i="0" dirty="0">
                <a:solidFill>
                  <a:srgbClr val="000000"/>
                </a:solidFill>
                <a:effectLst/>
                <a:highlight>
                  <a:srgbClr val="FFFFFF"/>
                </a:highlight>
                <a:latin typeface="Courier-Bold_ex" pitchFamily="2" charset="0"/>
              </a:rPr>
              <a:t>5) default </a:t>
            </a:r>
          </a:p>
          <a:p>
            <a:pPr marL="457200" lvl="1" indent="0">
              <a:buNone/>
            </a:pPr>
            <a:r>
              <a:rPr lang="en-IN" sz="1400" b="0" i="0" dirty="0">
                <a:solidFill>
                  <a:srgbClr val="000000"/>
                </a:solidFill>
                <a:effectLst/>
                <a:highlight>
                  <a:srgbClr val="FFFFFF"/>
                </a:highlight>
                <a:latin typeface="Courier-Bold_ex" pitchFamily="2" charset="0"/>
              </a:rPr>
              <a:t>6) for </a:t>
            </a:r>
          </a:p>
          <a:p>
            <a:pPr marL="457200" lvl="1" indent="0">
              <a:buNone/>
            </a:pPr>
            <a:r>
              <a:rPr lang="en-IN" sz="1400" b="0" i="0" dirty="0">
                <a:solidFill>
                  <a:srgbClr val="000000"/>
                </a:solidFill>
                <a:effectLst/>
                <a:highlight>
                  <a:srgbClr val="FFFFFF"/>
                </a:highlight>
                <a:latin typeface="Courier-Bold_ex" pitchFamily="2" charset="0"/>
              </a:rPr>
              <a:t>7) do </a:t>
            </a:r>
          </a:p>
          <a:p>
            <a:pPr marL="457200" lvl="1" indent="0">
              <a:buNone/>
            </a:pPr>
            <a:r>
              <a:rPr lang="en-IN" sz="1400" b="0" i="0" dirty="0">
                <a:solidFill>
                  <a:srgbClr val="000000"/>
                </a:solidFill>
                <a:effectLst/>
                <a:highlight>
                  <a:srgbClr val="FFFFFF"/>
                </a:highlight>
                <a:latin typeface="Courier-Bold_ex" pitchFamily="2" charset="0"/>
              </a:rPr>
              <a:t>8) while </a:t>
            </a:r>
          </a:p>
          <a:p>
            <a:pPr marL="457200" lvl="1" indent="0">
              <a:buNone/>
            </a:pPr>
            <a:r>
              <a:rPr lang="en-IN" sz="1400" b="0" i="0" dirty="0">
                <a:solidFill>
                  <a:srgbClr val="000000"/>
                </a:solidFill>
                <a:effectLst/>
                <a:highlight>
                  <a:srgbClr val="FFFFFF"/>
                </a:highlight>
                <a:latin typeface="Courier-Bold_ex" pitchFamily="2" charset="0"/>
              </a:rPr>
              <a:t>9) break </a:t>
            </a:r>
          </a:p>
          <a:p>
            <a:pPr marL="457200" lvl="1" indent="0">
              <a:buNone/>
            </a:pPr>
            <a:r>
              <a:rPr lang="en-IN" sz="1400" b="0" i="0" dirty="0">
                <a:solidFill>
                  <a:srgbClr val="000000"/>
                </a:solidFill>
                <a:effectLst/>
                <a:highlight>
                  <a:srgbClr val="FFFFFF"/>
                </a:highlight>
                <a:latin typeface="Courier-Bold_ex" pitchFamily="2" charset="0"/>
              </a:rPr>
              <a:t>10) continue </a:t>
            </a:r>
          </a:p>
          <a:p>
            <a:pPr marL="457200" lvl="1" indent="0">
              <a:buNone/>
            </a:pPr>
            <a:r>
              <a:rPr lang="en-IN" sz="1400" b="0" i="0" dirty="0">
                <a:solidFill>
                  <a:srgbClr val="000000"/>
                </a:solidFill>
                <a:effectLst/>
                <a:highlight>
                  <a:srgbClr val="FFFFFF"/>
                </a:highlight>
                <a:latin typeface="Courier-Bold_ex" pitchFamily="2" charset="0"/>
              </a:rPr>
              <a:t>11) return</a:t>
            </a:r>
            <a:endParaRPr lang="en-US" sz="1400" dirty="0"/>
          </a:p>
        </p:txBody>
      </p:sp>
      <p:sp>
        <p:nvSpPr>
          <p:cNvPr id="4" name="Content Placeholder 2">
            <a:extLst>
              <a:ext uri="{FF2B5EF4-FFF2-40B4-BE49-F238E27FC236}">
                <a16:creationId xmlns:a16="http://schemas.microsoft.com/office/drawing/2014/main" id="{5679BAF5-666D-DAEA-E479-75AC52A66B0C}"/>
              </a:ext>
            </a:extLst>
          </p:cNvPr>
          <p:cNvSpPr txBox="1">
            <a:spLocks/>
          </p:cNvSpPr>
          <p:nvPr/>
        </p:nvSpPr>
        <p:spPr>
          <a:xfrm>
            <a:off x="5394325" y="858836"/>
            <a:ext cx="5257800" cy="58467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0" i="0" dirty="0">
                <a:solidFill>
                  <a:srgbClr val="000000"/>
                </a:solidFill>
                <a:effectLst/>
                <a:highlight>
                  <a:srgbClr val="FFFFFF"/>
                </a:highlight>
                <a:latin typeface="Times-Bold_ev" pitchFamily="2" charset="0"/>
              </a:rPr>
              <a:t>Keywords for modifiers:(11) </a:t>
            </a:r>
          </a:p>
          <a:p>
            <a:pPr marL="457200" lvl="1" indent="0">
              <a:buNone/>
            </a:pPr>
            <a:r>
              <a:rPr lang="en-IN" sz="1100" b="0" i="0" dirty="0">
                <a:solidFill>
                  <a:srgbClr val="000000"/>
                </a:solidFill>
                <a:effectLst/>
                <a:highlight>
                  <a:srgbClr val="FFFFFF"/>
                </a:highlight>
                <a:latin typeface="Courier-Bold_ex" pitchFamily="2" charset="0"/>
              </a:rPr>
              <a:t>1) public </a:t>
            </a:r>
          </a:p>
          <a:p>
            <a:pPr marL="457200" lvl="1" indent="0">
              <a:buNone/>
            </a:pPr>
            <a:r>
              <a:rPr lang="en-IN" sz="1100" b="0" i="0" dirty="0">
                <a:solidFill>
                  <a:srgbClr val="000000"/>
                </a:solidFill>
                <a:effectLst/>
                <a:highlight>
                  <a:srgbClr val="FFFFFF"/>
                </a:highlight>
                <a:latin typeface="Courier-Bold_ex" pitchFamily="2" charset="0"/>
              </a:rPr>
              <a:t>2) private </a:t>
            </a:r>
          </a:p>
          <a:p>
            <a:pPr marL="457200" lvl="1" indent="0">
              <a:buNone/>
            </a:pPr>
            <a:r>
              <a:rPr lang="en-IN" sz="1100" b="0" i="0" dirty="0">
                <a:solidFill>
                  <a:srgbClr val="000000"/>
                </a:solidFill>
                <a:effectLst/>
                <a:highlight>
                  <a:srgbClr val="FFFFFF"/>
                </a:highlight>
                <a:latin typeface="Courier-Bold_ex" pitchFamily="2" charset="0"/>
              </a:rPr>
              <a:t>3) protected </a:t>
            </a:r>
          </a:p>
          <a:p>
            <a:pPr marL="457200" lvl="1" indent="0">
              <a:buNone/>
            </a:pPr>
            <a:r>
              <a:rPr lang="en-IN" sz="1100" b="0" i="0" dirty="0">
                <a:solidFill>
                  <a:srgbClr val="000000"/>
                </a:solidFill>
                <a:effectLst/>
                <a:highlight>
                  <a:srgbClr val="FFFFFF"/>
                </a:highlight>
                <a:latin typeface="Courier-Bold_ex" pitchFamily="2" charset="0"/>
              </a:rPr>
              <a:t>4) static </a:t>
            </a:r>
          </a:p>
          <a:p>
            <a:pPr marL="457200" lvl="1" indent="0">
              <a:buNone/>
            </a:pPr>
            <a:r>
              <a:rPr lang="en-IN" sz="1100" b="0" i="0" dirty="0">
                <a:solidFill>
                  <a:srgbClr val="000000"/>
                </a:solidFill>
                <a:effectLst/>
                <a:highlight>
                  <a:srgbClr val="FFFFFF"/>
                </a:highlight>
                <a:latin typeface="Courier-Bold_ex" pitchFamily="2" charset="0"/>
              </a:rPr>
              <a:t>5) final </a:t>
            </a:r>
          </a:p>
          <a:p>
            <a:pPr marL="457200" lvl="1" indent="0">
              <a:buNone/>
            </a:pPr>
            <a:r>
              <a:rPr lang="en-IN" sz="1100" b="0" i="0" dirty="0">
                <a:solidFill>
                  <a:srgbClr val="000000"/>
                </a:solidFill>
                <a:effectLst/>
                <a:highlight>
                  <a:srgbClr val="FFFFFF"/>
                </a:highlight>
                <a:latin typeface="Courier-Bold_ex" pitchFamily="2" charset="0"/>
              </a:rPr>
              <a:t>6) abstract </a:t>
            </a:r>
          </a:p>
          <a:p>
            <a:pPr marL="457200" lvl="1" indent="0">
              <a:buNone/>
            </a:pPr>
            <a:r>
              <a:rPr lang="en-IN" sz="1100" b="0" i="0" dirty="0">
                <a:solidFill>
                  <a:srgbClr val="000000"/>
                </a:solidFill>
                <a:effectLst/>
                <a:highlight>
                  <a:srgbClr val="FFFFFF"/>
                </a:highlight>
                <a:latin typeface="Courier-Bold_ex" pitchFamily="2" charset="0"/>
              </a:rPr>
              <a:t>7) synchronized </a:t>
            </a:r>
          </a:p>
          <a:p>
            <a:pPr marL="457200" lvl="1" indent="0">
              <a:buNone/>
            </a:pPr>
            <a:r>
              <a:rPr lang="en-IN" sz="1100" b="0" i="0" dirty="0">
                <a:solidFill>
                  <a:srgbClr val="000000"/>
                </a:solidFill>
                <a:effectLst/>
                <a:highlight>
                  <a:srgbClr val="FFFFFF"/>
                </a:highlight>
                <a:latin typeface="Courier-Bold_ex" pitchFamily="2" charset="0"/>
              </a:rPr>
              <a:t>8) native </a:t>
            </a:r>
          </a:p>
          <a:p>
            <a:pPr marL="457200" lvl="1" indent="0">
              <a:buNone/>
            </a:pPr>
            <a:r>
              <a:rPr lang="en-IN" sz="1100" b="0" i="0" dirty="0">
                <a:solidFill>
                  <a:srgbClr val="000000"/>
                </a:solidFill>
                <a:effectLst/>
                <a:highlight>
                  <a:srgbClr val="FFFFFF"/>
                </a:highlight>
                <a:latin typeface="Courier-Bold_ex" pitchFamily="2" charset="0"/>
              </a:rPr>
              <a:t>9) </a:t>
            </a:r>
            <a:r>
              <a:rPr lang="en-IN" sz="1100" b="0" i="0" dirty="0" err="1">
                <a:solidFill>
                  <a:srgbClr val="000000"/>
                </a:solidFill>
                <a:effectLst/>
                <a:highlight>
                  <a:srgbClr val="FFFFFF"/>
                </a:highlight>
                <a:latin typeface="Courier-Bold_ex" pitchFamily="2" charset="0"/>
              </a:rPr>
              <a:t>strictfp</a:t>
            </a:r>
            <a:r>
              <a:rPr lang="en-IN" sz="1100" b="0" i="0" dirty="0">
                <a:solidFill>
                  <a:srgbClr val="000000"/>
                </a:solidFill>
                <a:effectLst/>
                <a:highlight>
                  <a:srgbClr val="FFFFFF"/>
                </a:highlight>
                <a:latin typeface="Courier-Bold_ex" pitchFamily="2" charset="0"/>
              </a:rPr>
              <a:t>(1.2 version) </a:t>
            </a:r>
          </a:p>
          <a:p>
            <a:pPr marL="457200" lvl="1" indent="0">
              <a:buNone/>
            </a:pPr>
            <a:r>
              <a:rPr lang="en-IN" sz="1100" b="0" i="0" dirty="0">
                <a:solidFill>
                  <a:srgbClr val="000000"/>
                </a:solidFill>
                <a:effectLst/>
                <a:highlight>
                  <a:srgbClr val="FFFFFF"/>
                </a:highlight>
                <a:latin typeface="Courier-Bold_ex" pitchFamily="2" charset="0"/>
              </a:rPr>
              <a:t>10) transient </a:t>
            </a:r>
          </a:p>
          <a:p>
            <a:pPr marL="457200" lvl="1" indent="0">
              <a:buNone/>
            </a:pPr>
            <a:r>
              <a:rPr lang="en-IN" sz="1100" b="0" i="0" dirty="0">
                <a:solidFill>
                  <a:srgbClr val="000000"/>
                </a:solidFill>
                <a:effectLst/>
                <a:highlight>
                  <a:srgbClr val="FFFFFF"/>
                </a:highlight>
                <a:latin typeface="Courier-Bold_ex" pitchFamily="2" charset="0"/>
              </a:rPr>
              <a:t>11) volatile </a:t>
            </a:r>
          </a:p>
          <a:p>
            <a:pPr marL="0" indent="0">
              <a:buNone/>
            </a:pPr>
            <a:r>
              <a:rPr lang="en-IN" sz="2000" b="0" i="0" dirty="0">
                <a:solidFill>
                  <a:srgbClr val="000000"/>
                </a:solidFill>
                <a:effectLst/>
                <a:highlight>
                  <a:srgbClr val="FFFFFF"/>
                </a:highlight>
                <a:latin typeface="Times-Bold_ev" pitchFamily="2" charset="0"/>
              </a:rPr>
              <a:t>Keywords for exception handling:(6) </a:t>
            </a:r>
          </a:p>
          <a:p>
            <a:pPr marL="457200" lvl="1" indent="0">
              <a:buNone/>
            </a:pPr>
            <a:r>
              <a:rPr lang="en-IN" sz="1100" b="0" i="0" dirty="0">
                <a:solidFill>
                  <a:srgbClr val="000000"/>
                </a:solidFill>
                <a:effectLst/>
                <a:highlight>
                  <a:srgbClr val="FFFFFF"/>
                </a:highlight>
                <a:latin typeface="Courier-Bold_ex" pitchFamily="2" charset="0"/>
              </a:rPr>
              <a:t>1) try </a:t>
            </a:r>
          </a:p>
          <a:p>
            <a:pPr marL="457200" lvl="1" indent="0">
              <a:buNone/>
            </a:pPr>
            <a:r>
              <a:rPr lang="en-IN" sz="1100" b="0" i="0" dirty="0">
                <a:solidFill>
                  <a:srgbClr val="000000"/>
                </a:solidFill>
                <a:effectLst/>
                <a:highlight>
                  <a:srgbClr val="FFFFFF"/>
                </a:highlight>
                <a:latin typeface="Courier-Bold_ex" pitchFamily="2" charset="0"/>
              </a:rPr>
              <a:t>2) catch </a:t>
            </a:r>
          </a:p>
          <a:p>
            <a:pPr marL="457200" lvl="1" indent="0">
              <a:buNone/>
            </a:pPr>
            <a:r>
              <a:rPr lang="en-IN" sz="1100" b="0" i="0" dirty="0">
                <a:solidFill>
                  <a:srgbClr val="000000"/>
                </a:solidFill>
                <a:effectLst/>
                <a:highlight>
                  <a:srgbClr val="FFFFFF"/>
                </a:highlight>
                <a:latin typeface="Courier-Bold_ex" pitchFamily="2" charset="0"/>
              </a:rPr>
              <a:t>3) finally </a:t>
            </a:r>
          </a:p>
          <a:p>
            <a:pPr marL="457200" lvl="1" indent="0">
              <a:buNone/>
            </a:pPr>
            <a:r>
              <a:rPr lang="en-IN" sz="1100" b="0" i="0" dirty="0">
                <a:solidFill>
                  <a:srgbClr val="000000"/>
                </a:solidFill>
                <a:effectLst/>
                <a:highlight>
                  <a:srgbClr val="FFFFFF"/>
                </a:highlight>
                <a:latin typeface="Courier-Bold_ex" pitchFamily="2" charset="0"/>
              </a:rPr>
              <a:t>4) throw </a:t>
            </a:r>
          </a:p>
          <a:p>
            <a:pPr marL="457200" lvl="1" indent="0">
              <a:buNone/>
            </a:pPr>
            <a:r>
              <a:rPr lang="en-IN" sz="1100" b="0" i="0" dirty="0">
                <a:solidFill>
                  <a:srgbClr val="000000"/>
                </a:solidFill>
                <a:effectLst/>
                <a:highlight>
                  <a:srgbClr val="FFFFFF"/>
                </a:highlight>
                <a:latin typeface="Courier-Bold_ex" pitchFamily="2" charset="0"/>
              </a:rPr>
              <a:t>5) throws </a:t>
            </a:r>
          </a:p>
          <a:p>
            <a:pPr marL="457200" lvl="1" indent="0">
              <a:buNone/>
            </a:pPr>
            <a:r>
              <a:rPr lang="en-IN" sz="1100" b="0" i="0" dirty="0">
                <a:solidFill>
                  <a:srgbClr val="000000"/>
                </a:solidFill>
                <a:effectLst/>
                <a:highlight>
                  <a:srgbClr val="FFFFFF"/>
                </a:highlight>
                <a:latin typeface="Courier-Bold_ex" pitchFamily="2" charset="0"/>
              </a:rPr>
              <a:t>6) assert(1.4 version) </a:t>
            </a:r>
          </a:p>
        </p:txBody>
      </p:sp>
      <p:sp>
        <p:nvSpPr>
          <p:cNvPr id="5" name="Content Placeholder 2">
            <a:extLst>
              <a:ext uri="{FF2B5EF4-FFF2-40B4-BE49-F238E27FC236}">
                <a16:creationId xmlns:a16="http://schemas.microsoft.com/office/drawing/2014/main" id="{A9C3CA1D-9A90-0813-31AC-34CC0A6EEF73}"/>
              </a:ext>
            </a:extLst>
          </p:cNvPr>
          <p:cNvSpPr txBox="1">
            <a:spLocks/>
          </p:cNvSpPr>
          <p:nvPr/>
        </p:nvSpPr>
        <p:spPr>
          <a:xfrm>
            <a:off x="9043988" y="331783"/>
            <a:ext cx="5257800" cy="58467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b="0" i="0" dirty="0">
              <a:solidFill>
                <a:srgbClr val="000000"/>
              </a:solidFill>
              <a:effectLst/>
              <a:highlight>
                <a:srgbClr val="FFFFFF"/>
              </a:highlight>
              <a:latin typeface="Courier-Bold_ex" pitchFamily="2" charset="0"/>
            </a:endParaRPr>
          </a:p>
          <a:p>
            <a:pPr marL="0" indent="0">
              <a:buNone/>
            </a:pPr>
            <a:r>
              <a:rPr lang="en-IN" sz="2000" b="0" i="0" dirty="0">
                <a:solidFill>
                  <a:srgbClr val="000000"/>
                </a:solidFill>
                <a:effectLst/>
                <a:highlight>
                  <a:srgbClr val="FFFFFF"/>
                </a:highlight>
                <a:latin typeface="Times-Bold_ev" pitchFamily="2" charset="0"/>
              </a:rPr>
              <a:t>Class related keywords:(6) </a:t>
            </a:r>
          </a:p>
          <a:p>
            <a:pPr marL="457200" lvl="1" indent="0">
              <a:buNone/>
            </a:pPr>
            <a:r>
              <a:rPr lang="en-IN" sz="1100" b="0" i="0" dirty="0">
                <a:solidFill>
                  <a:srgbClr val="000000"/>
                </a:solidFill>
                <a:effectLst/>
                <a:highlight>
                  <a:srgbClr val="FFFFFF"/>
                </a:highlight>
                <a:latin typeface="Courier-Bold_ex" pitchFamily="2" charset="0"/>
              </a:rPr>
              <a:t>1) class </a:t>
            </a:r>
          </a:p>
          <a:p>
            <a:pPr marL="457200" lvl="1" indent="0">
              <a:buNone/>
            </a:pPr>
            <a:r>
              <a:rPr lang="en-IN" sz="1100" b="0" i="0" dirty="0">
                <a:solidFill>
                  <a:srgbClr val="000000"/>
                </a:solidFill>
                <a:effectLst/>
                <a:highlight>
                  <a:srgbClr val="FFFFFF"/>
                </a:highlight>
                <a:latin typeface="Courier-Bold_ex" pitchFamily="2" charset="0"/>
              </a:rPr>
              <a:t>2) package </a:t>
            </a:r>
          </a:p>
          <a:p>
            <a:pPr marL="457200" lvl="1" indent="0">
              <a:buNone/>
            </a:pPr>
            <a:r>
              <a:rPr lang="en-IN" sz="1100" b="0" i="0" dirty="0">
                <a:solidFill>
                  <a:srgbClr val="000000"/>
                </a:solidFill>
                <a:effectLst/>
                <a:highlight>
                  <a:srgbClr val="FFFFFF"/>
                </a:highlight>
                <a:latin typeface="Courier-Bold_ex" pitchFamily="2" charset="0"/>
              </a:rPr>
              <a:t>3) import </a:t>
            </a:r>
          </a:p>
          <a:p>
            <a:pPr marL="457200" lvl="1" indent="0">
              <a:buNone/>
            </a:pPr>
            <a:r>
              <a:rPr lang="en-IN" sz="1100" b="0" i="0" dirty="0">
                <a:solidFill>
                  <a:srgbClr val="000000"/>
                </a:solidFill>
                <a:effectLst/>
                <a:highlight>
                  <a:srgbClr val="FFFFFF"/>
                </a:highlight>
                <a:latin typeface="Courier-Bold_ex" pitchFamily="2" charset="0"/>
              </a:rPr>
              <a:t>4) extends </a:t>
            </a:r>
          </a:p>
          <a:p>
            <a:pPr marL="457200" lvl="1" indent="0">
              <a:buNone/>
            </a:pPr>
            <a:r>
              <a:rPr lang="en-IN" sz="1100" b="0" i="0" dirty="0">
                <a:solidFill>
                  <a:srgbClr val="000000"/>
                </a:solidFill>
                <a:effectLst/>
                <a:highlight>
                  <a:srgbClr val="FFFFFF"/>
                </a:highlight>
                <a:latin typeface="Courier-Bold_ex" pitchFamily="2" charset="0"/>
              </a:rPr>
              <a:t>5) implements </a:t>
            </a:r>
          </a:p>
          <a:p>
            <a:pPr marL="457200" lvl="1" indent="0">
              <a:buNone/>
            </a:pPr>
            <a:r>
              <a:rPr lang="en-IN" sz="1100" b="0" i="0" dirty="0">
                <a:solidFill>
                  <a:srgbClr val="000000"/>
                </a:solidFill>
                <a:effectLst/>
                <a:highlight>
                  <a:srgbClr val="FFFFFF"/>
                </a:highlight>
                <a:latin typeface="Courier-Bold_ex" pitchFamily="2" charset="0"/>
              </a:rPr>
              <a:t>6) interface </a:t>
            </a:r>
          </a:p>
          <a:p>
            <a:pPr marL="0" indent="0">
              <a:buNone/>
            </a:pPr>
            <a:r>
              <a:rPr lang="en-IN" sz="2000" b="0" i="0" dirty="0">
                <a:solidFill>
                  <a:srgbClr val="000000"/>
                </a:solidFill>
                <a:effectLst/>
                <a:highlight>
                  <a:srgbClr val="FFFFFF"/>
                </a:highlight>
                <a:latin typeface="Times-Bold_ev" pitchFamily="2" charset="0"/>
              </a:rPr>
              <a:t>Object related keywords:(4) </a:t>
            </a:r>
          </a:p>
          <a:p>
            <a:pPr marL="457200" lvl="1" indent="0">
              <a:buNone/>
            </a:pPr>
            <a:r>
              <a:rPr lang="en-IN" sz="1100" b="0" i="0" dirty="0">
                <a:solidFill>
                  <a:srgbClr val="000000"/>
                </a:solidFill>
                <a:effectLst/>
                <a:highlight>
                  <a:srgbClr val="FFFFFF"/>
                </a:highlight>
                <a:latin typeface="Courier-Bold_ex" pitchFamily="2" charset="0"/>
              </a:rPr>
              <a:t>1) new </a:t>
            </a:r>
          </a:p>
          <a:p>
            <a:pPr marL="457200" lvl="1" indent="0">
              <a:buNone/>
            </a:pPr>
            <a:r>
              <a:rPr lang="en-IN" sz="1100" b="0" i="0" dirty="0">
                <a:solidFill>
                  <a:srgbClr val="000000"/>
                </a:solidFill>
                <a:effectLst/>
                <a:highlight>
                  <a:srgbClr val="FFFFFF"/>
                </a:highlight>
                <a:latin typeface="Courier-Bold_ex" pitchFamily="2" charset="0"/>
              </a:rPr>
              <a:t>2) </a:t>
            </a:r>
            <a:r>
              <a:rPr lang="en-IN" sz="1100" b="0" i="0" dirty="0" err="1">
                <a:solidFill>
                  <a:srgbClr val="000000"/>
                </a:solidFill>
                <a:effectLst/>
                <a:highlight>
                  <a:srgbClr val="FFFFFF"/>
                </a:highlight>
                <a:latin typeface="Courier-Bold_ex" pitchFamily="2" charset="0"/>
              </a:rPr>
              <a:t>instanceof</a:t>
            </a:r>
            <a:r>
              <a:rPr lang="en-IN" sz="1100" b="0" i="0" dirty="0">
                <a:solidFill>
                  <a:srgbClr val="000000"/>
                </a:solidFill>
                <a:effectLst/>
                <a:highlight>
                  <a:srgbClr val="FFFFFF"/>
                </a:highlight>
                <a:latin typeface="Courier-Bold_ex" pitchFamily="2" charset="0"/>
              </a:rPr>
              <a:t> </a:t>
            </a:r>
          </a:p>
          <a:p>
            <a:pPr marL="457200" lvl="1" indent="0">
              <a:buNone/>
            </a:pPr>
            <a:r>
              <a:rPr lang="en-IN" sz="1100" b="0" i="0" dirty="0">
                <a:solidFill>
                  <a:srgbClr val="000000"/>
                </a:solidFill>
                <a:effectLst/>
                <a:highlight>
                  <a:srgbClr val="FFFFFF"/>
                </a:highlight>
                <a:latin typeface="Courier-Bold_ex" pitchFamily="2" charset="0"/>
              </a:rPr>
              <a:t>3) super </a:t>
            </a:r>
          </a:p>
          <a:p>
            <a:pPr marL="457200" lvl="1" indent="0">
              <a:buNone/>
            </a:pPr>
            <a:r>
              <a:rPr lang="en-IN" sz="1100" b="0" i="0" dirty="0">
                <a:solidFill>
                  <a:srgbClr val="000000"/>
                </a:solidFill>
                <a:effectLst/>
                <a:highlight>
                  <a:srgbClr val="FFFFFF"/>
                </a:highlight>
                <a:latin typeface="Courier-Bold_ex" pitchFamily="2" charset="0"/>
              </a:rPr>
              <a:t>4) this</a:t>
            </a:r>
            <a:endParaRPr lang="en-US" sz="1100" dirty="0"/>
          </a:p>
        </p:txBody>
      </p:sp>
    </p:spTree>
    <p:extLst>
      <p:ext uri="{BB962C8B-B14F-4D97-AF65-F5344CB8AC3E}">
        <p14:creationId xmlns:p14="http://schemas.microsoft.com/office/powerpoint/2010/main" val="38608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4642C-E37C-E2A2-8329-3BD62DC4E899}"/>
              </a:ext>
            </a:extLst>
          </p:cNvPr>
          <p:cNvSpPr>
            <a:spLocks noGrp="1"/>
          </p:cNvSpPr>
          <p:nvPr>
            <p:ph idx="1"/>
          </p:nvPr>
        </p:nvSpPr>
        <p:spPr>
          <a:xfrm>
            <a:off x="838200" y="371475"/>
            <a:ext cx="10515600" cy="5805488"/>
          </a:xfrm>
        </p:spPr>
        <p:txBody>
          <a:bodyPr>
            <a:normAutofit/>
          </a:bodyPr>
          <a:lstStyle/>
          <a:p>
            <a:r>
              <a:rPr lang="en-IN" b="0" i="0" dirty="0">
                <a:solidFill>
                  <a:srgbClr val="000000"/>
                </a:solidFill>
                <a:effectLst/>
                <a:highlight>
                  <a:srgbClr val="FFFFFF"/>
                </a:highlight>
                <a:latin typeface="Times-Bold_ev" pitchFamily="2" charset="0"/>
              </a:rPr>
              <a:t>Void return type keyword: </a:t>
            </a:r>
          </a:p>
          <a:p>
            <a:r>
              <a:rPr lang="en-IN" b="0" i="0" dirty="0">
                <a:solidFill>
                  <a:srgbClr val="000000"/>
                </a:solidFill>
                <a:effectLst/>
                <a:highlight>
                  <a:srgbClr val="FFFFFF"/>
                </a:highlight>
                <a:latin typeface="Times-Bold_ev" pitchFamily="2" charset="0"/>
              </a:rPr>
              <a:t>If a method won't return anything compulsory that method should be declared with the void return type in java but it is optional in C++. </a:t>
            </a:r>
          </a:p>
          <a:p>
            <a:r>
              <a:rPr lang="en-IN" b="0" i="0" dirty="0">
                <a:solidFill>
                  <a:srgbClr val="000000"/>
                </a:solidFill>
                <a:effectLst/>
                <a:highlight>
                  <a:srgbClr val="FFFFFF"/>
                </a:highlight>
                <a:latin typeface="Courier-Bold_ex" pitchFamily="2" charset="0"/>
              </a:rPr>
              <a:t>1) void </a:t>
            </a:r>
          </a:p>
          <a:p>
            <a:endParaRPr lang="en-IN" b="0" i="0" dirty="0">
              <a:solidFill>
                <a:srgbClr val="000000"/>
              </a:solidFill>
              <a:effectLst/>
              <a:highlight>
                <a:srgbClr val="FFFFFF"/>
              </a:highlight>
              <a:latin typeface="Courier-Bold_ex" pitchFamily="2" charset="0"/>
            </a:endParaRPr>
          </a:p>
          <a:p>
            <a:r>
              <a:rPr lang="en-IN" b="0" i="0" dirty="0">
                <a:solidFill>
                  <a:srgbClr val="000000"/>
                </a:solidFill>
                <a:effectLst/>
                <a:highlight>
                  <a:srgbClr val="FFFFFF"/>
                </a:highlight>
                <a:latin typeface="Times-Bold_ev" pitchFamily="2" charset="0"/>
              </a:rPr>
              <a:t>Unused keywords: </a:t>
            </a:r>
          </a:p>
          <a:p>
            <a:r>
              <a:rPr lang="en-IN" b="0" i="0" dirty="0" err="1">
                <a:solidFill>
                  <a:srgbClr val="000000"/>
                </a:solidFill>
                <a:effectLst/>
                <a:highlight>
                  <a:srgbClr val="FFFFFF"/>
                </a:highlight>
                <a:latin typeface="Times-Bold_ev" pitchFamily="2" charset="0"/>
              </a:rPr>
              <a:t>goto</a:t>
            </a:r>
            <a:r>
              <a:rPr lang="en-IN" b="0" i="0" dirty="0">
                <a:solidFill>
                  <a:srgbClr val="000000"/>
                </a:solidFill>
                <a:effectLst/>
                <a:highlight>
                  <a:srgbClr val="FFFFFF"/>
                </a:highlight>
                <a:latin typeface="Times-Bold_ev" pitchFamily="2" charset="0"/>
              </a:rPr>
              <a:t>: Create several problems in old languages and hence it is banned in java. </a:t>
            </a:r>
            <a:r>
              <a:rPr lang="en-IN" b="0" i="0" dirty="0" err="1">
                <a:solidFill>
                  <a:srgbClr val="000000"/>
                </a:solidFill>
                <a:effectLst/>
                <a:highlight>
                  <a:srgbClr val="FFFFFF"/>
                </a:highlight>
                <a:latin typeface="Times-Bold_ev" pitchFamily="2" charset="0"/>
              </a:rPr>
              <a:t>Const</a:t>
            </a:r>
            <a:r>
              <a:rPr lang="en-IN" b="0" i="0" dirty="0">
                <a:solidFill>
                  <a:srgbClr val="000000"/>
                </a:solidFill>
                <a:effectLst/>
                <a:highlight>
                  <a:srgbClr val="FFFFFF"/>
                </a:highlight>
                <a:latin typeface="Times-Bold_ev" pitchFamily="2" charset="0"/>
              </a:rPr>
              <a:t>: Use final instead of this. By mistake if we are using these keywords in our program we will get compile time error. </a:t>
            </a:r>
            <a:endParaRPr lang="en-US" dirty="0"/>
          </a:p>
        </p:txBody>
      </p:sp>
    </p:spTree>
    <p:extLst>
      <p:ext uri="{BB962C8B-B14F-4D97-AF65-F5344CB8AC3E}">
        <p14:creationId xmlns:p14="http://schemas.microsoft.com/office/powerpoint/2010/main" val="10386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1163F-1E1C-1314-9B9F-294F81A9FA26}"/>
              </a:ext>
            </a:extLst>
          </p:cNvPr>
          <p:cNvSpPr>
            <a:spLocks noGrp="1"/>
          </p:cNvSpPr>
          <p:nvPr>
            <p:ph idx="1"/>
          </p:nvPr>
        </p:nvSpPr>
        <p:spPr/>
        <p:txBody>
          <a:bodyPr/>
          <a:lstStyle/>
          <a:p>
            <a:r>
              <a:rPr lang="en-IN" b="0" i="0" dirty="0">
                <a:solidFill>
                  <a:srgbClr val="000000"/>
                </a:solidFill>
                <a:effectLst/>
                <a:highlight>
                  <a:srgbClr val="FFFFFF"/>
                </a:highlight>
                <a:latin typeface="Times-Bold_ev" pitchFamily="2" charset="0"/>
              </a:rPr>
              <a:t>Reserved literals: </a:t>
            </a:r>
          </a:p>
          <a:p>
            <a:pPr marL="457200" lvl="1" indent="0">
              <a:buNone/>
            </a:pPr>
            <a:r>
              <a:rPr lang="en-IN" b="0" i="0" dirty="0">
                <a:solidFill>
                  <a:srgbClr val="000000"/>
                </a:solidFill>
                <a:effectLst/>
                <a:highlight>
                  <a:srgbClr val="FFFFFF"/>
                </a:highlight>
                <a:latin typeface="Courier-Bold_ex" pitchFamily="2" charset="0"/>
              </a:rPr>
              <a:t>1) true (values for </a:t>
            </a:r>
            <a:r>
              <a:rPr lang="en-IN" b="0" i="0" dirty="0" err="1">
                <a:solidFill>
                  <a:srgbClr val="000000"/>
                </a:solidFill>
                <a:effectLst/>
                <a:highlight>
                  <a:srgbClr val="FFFFFF"/>
                </a:highlight>
                <a:latin typeface="Courier-Bold_ex" pitchFamily="2" charset="0"/>
              </a:rPr>
              <a:t>boolean</a:t>
            </a:r>
            <a:r>
              <a:rPr lang="en-IN" b="0" i="0" dirty="0">
                <a:solidFill>
                  <a:srgbClr val="000000"/>
                </a:solidFill>
                <a:effectLst/>
                <a:highlight>
                  <a:srgbClr val="FFFFFF"/>
                </a:highlight>
                <a:latin typeface="Courier-Bold_ex" pitchFamily="2" charset="0"/>
              </a:rPr>
              <a:t> data type.) </a:t>
            </a:r>
          </a:p>
          <a:p>
            <a:pPr marL="457200" lvl="1" indent="0">
              <a:buNone/>
            </a:pPr>
            <a:r>
              <a:rPr lang="en-IN" b="0" i="0" dirty="0">
                <a:solidFill>
                  <a:srgbClr val="000000"/>
                </a:solidFill>
                <a:effectLst/>
                <a:highlight>
                  <a:srgbClr val="FFFFFF"/>
                </a:highlight>
                <a:latin typeface="Courier-Bold_ex" pitchFamily="2" charset="0"/>
              </a:rPr>
              <a:t>2) false </a:t>
            </a:r>
          </a:p>
          <a:p>
            <a:pPr marL="457200" lvl="1" indent="0">
              <a:buNone/>
            </a:pPr>
            <a:r>
              <a:rPr lang="en-IN" b="0" i="0" dirty="0">
                <a:solidFill>
                  <a:srgbClr val="000000"/>
                </a:solidFill>
                <a:effectLst/>
                <a:highlight>
                  <a:srgbClr val="FFFFFF"/>
                </a:highlight>
                <a:latin typeface="Courier-Bold_ex" pitchFamily="2" charset="0"/>
              </a:rPr>
              <a:t>3) null (default value for object reference.)</a:t>
            </a:r>
          </a:p>
          <a:p>
            <a:endParaRPr lang="en-IN" b="0" i="0" dirty="0">
              <a:solidFill>
                <a:srgbClr val="000000"/>
              </a:solidFill>
              <a:effectLst/>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Enum: This keyword introduced in 1.5v to define a group of named constants </a:t>
            </a:r>
          </a:p>
          <a:p>
            <a:r>
              <a:rPr lang="en-IN" b="0" i="0" dirty="0">
                <a:solidFill>
                  <a:srgbClr val="000000"/>
                </a:solidFill>
                <a:effectLst/>
                <a:highlight>
                  <a:srgbClr val="FFFFFF"/>
                </a:highlight>
                <a:latin typeface="Courier-Bold_ex" pitchFamily="2" charset="0"/>
              </a:rPr>
              <a:t>Example: </a:t>
            </a:r>
          </a:p>
          <a:p>
            <a:r>
              <a:rPr lang="en-IN" b="0" i="0" dirty="0" err="1">
                <a:solidFill>
                  <a:srgbClr val="000000"/>
                </a:solidFill>
                <a:effectLst/>
                <a:highlight>
                  <a:srgbClr val="FFFFFF"/>
                </a:highlight>
                <a:latin typeface="Courier-Bold_ex" pitchFamily="2" charset="0"/>
              </a:rPr>
              <a:t>enum</a:t>
            </a:r>
            <a:r>
              <a:rPr lang="en-IN" b="0" i="0" dirty="0">
                <a:solidFill>
                  <a:srgbClr val="000000"/>
                </a:solidFill>
                <a:effectLst/>
                <a:highlight>
                  <a:srgbClr val="FFFFFF"/>
                </a:highlight>
                <a:latin typeface="Courier-Bold_ex" pitchFamily="2" charset="0"/>
              </a:rPr>
              <a:t> Beer { KF, RC, KO, FO; } </a:t>
            </a:r>
            <a:endParaRPr lang="en-US" dirty="0"/>
          </a:p>
        </p:txBody>
      </p:sp>
      <p:sp>
        <p:nvSpPr>
          <p:cNvPr id="2" name="Title 1">
            <a:extLst>
              <a:ext uri="{FF2B5EF4-FFF2-40B4-BE49-F238E27FC236}">
                <a16:creationId xmlns:a16="http://schemas.microsoft.com/office/drawing/2014/main" id="{3CFCD77C-1031-F498-AA59-1E48CF15C6B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180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E3A6-DF6D-E4C5-821D-4EC696197C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E01374-B2A3-9E09-DCB2-07B6C08AA815}"/>
              </a:ext>
            </a:extLst>
          </p:cNvPr>
          <p:cNvSpPr>
            <a:spLocks noGrp="1"/>
          </p:cNvSpPr>
          <p:nvPr>
            <p:ph idx="1"/>
          </p:nvPr>
        </p:nvSpPr>
        <p:spPr/>
        <p:txBody>
          <a:bodyPr>
            <a:normAutofit/>
          </a:bodyPr>
          <a:lstStyle/>
          <a:p>
            <a:pPr marL="0" indent="0">
              <a:buNone/>
            </a:pPr>
            <a:r>
              <a:rPr lang="en-US" sz="1400" dirty="0" err="1"/>
              <a:t>enum</a:t>
            </a:r>
            <a:r>
              <a:rPr lang="en-US" sz="1400" dirty="0"/>
              <a:t> Color {</a:t>
            </a:r>
          </a:p>
          <a:p>
            <a:pPr marL="0" indent="0">
              <a:buNone/>
            </a:pPr>
            <a:r>
              <a:rPr lang="en-US" sz="1400" dirty="0"/>
              <a:t>    RED,</a:t>
            </a:r>
          </a:p>
          <a:p>
            <a:pPr marL="0" indent="0">
              <a:buNone/>
            </a:pPr>
            <a:r>
              <a:rPr lang="en-US" sz="1400" dirty="0"/>
              <a:t>    GREEN,</a:t>
            </a:r>
          </a:p>
          <a:p>
            <a:pPr marL="0" indent="0">
              <a:buNone/>
            </a:pPr>
            <a:r>
              <a:rPr lang="en-US" sz="1400" dirty="0"/>
              <a:t>    BLUE;</a:t>
            </a:r>
          </a:p>
          <a:p>
            <a:pPr marL="0" indent="0">
              <a:buNone/>
            </a:pPr>
            <a:r>
              <a:rPr lang="en-US" sz="1400" dirty="0"/>
              <a:t>}</a:t>
            </a:r>
          </a:p>
          <a:p>
            <a:pPr marL="0" indent="0">
              <a:buNone/>
            </a:pPr>
            <a:endParaRPr lang="en-US" sz="1400" dirty="0"/>
          </a:p>
          <a:p>
            <a:pPr marL="0" indent="0">
              <a:buNone/>
            </a:pPr>
            <a:r>
              <a:rPr lang="en-US" sz="1400" dirty="0"/>
              <a:t>public class Test {</a:t>
            </a:r>
          </a:p>
          <a:p>
            <a:pPr marL="0" indent="0">
              <a:buNone/>
            </a:pPr>
            <a:r>
              <a:rPr lang="en-US" sz="1400" dirty="0"/>
              <a:t>    // Driver method</a:t>
            </a:r>
          </a:p>
          <a:p>
            <a:pPr marL="0" indent="0">
              <a:buNone/>
            </a:pPr>
            <a:r>
              <a:rPr lang="en-US" sz="1400" dirty="0"/>
              <a:t>    public static void main(String[] </a:t>
            </a:r>
            <a:r>
              <a:rPr lang="en-US" sz="1400" dirty="0" err="1"/>
              <a:t>args</a:t>
            </a:r>
            <a:r>
              <a:rPr lang="en-US" sz="1400" dirty="0"/>
              <a:t>) {</a:t>
            </a:r>
          </a:p>
          <a:p>
            <a:pPr marL="0" indent="0">
              <a:buNone/>
            </a:pPr>
            <a:r>
              <a:rPr lang="en-US" sz="1400" dirty="0"/>
              <a:t>        Color c1 = </a:t>
            </a:r>
            <a:r>
              <a:rPr lang="en-US" sz="1400" dirty="0" err="1"/>
              <a:t>Color.RED</a:t>
            </a:r>
            <a:r>
              <a:rPr lang="en-US" sz="1400" dirty="0"/>
              <a:t>;</a:t>
            </a:r>
          </a:p>
          <a:p>
            <a:pPr marL="0" indent="0">
              <a:buNone/>
            </a:pPr>
            <a:r>
              <a:rPr lang="en-US" sz="1400" dirty="0"/>
              <a:t>        </a:t>
            </a:r>
            <a:r>
              <a:rPr lang="en-US" sz="1400" dirty="0" err="1"/>
              <a:t>System.out.println</a:t>
            </a:r>
            <a:r>
              <a:rPr lang="en-US" sz="1400" dirty="0"/>
              <a:t>(c1);</a:t>
            </a:r>
          </a:p>
          <a:p>
            <a:pPr marL="0" indent="0">
              <a:buNone/>
            </a:pPr>
            <a:r>
              <a:rPr lang="en-US" sz="1400" dirty="0"/>
              <a:t>    }</a:t>
            </a:r>
          </a:p>
          <a:p>
            <a:pPr marL="0" indent="0">
              <a:buNone/>
            </a:pPr>
            <a:r>
              <a:rPr lang="en-US" sz="1400" dirty="0"/>
              <a:t>}</a:t>
            </a:r>
          </a:p>
          <a:p>
            <a:pPr marL="0" indent="0">
              <a:buNone/>
            </a:pPr>
            <a:endParaRPr lang="en-US" sz="1400" dirty="0"/>
          </a:p>
        </p:txBody>
      </p:sp>
    </p:spTree>
    <p:extLst>
      <p:ext uri="{BB962C8B-B14F-4D97-AF65-F5344CB8AC3E}">
        <p14:creationId xmlns:p14="http://schemas.microsoft.com/office/powerpoint/2010/main" val="3377735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7079-5952-52AF-6C15-9BB1AF37AE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6C6ABD-DBBE-CB15-6F03-61E135DA1AD7}"/>
              </a:ext>
            </a:extLst>
          </p:cNvPr>
          <p:cNvSpPr>
            <a:spLocks noGrp="1"/>
          </p:cNvSpPr>
          <p:nvPr>
            <p:ph idx="1"/>
          </p:nvPr>
        </p:nvSpPr>
        <p:spPr/>
        <p:txBody>
          <a:bodyPr>
            <a:normAutofit fontScale="55000" lnSpcReduction="20000"/>
          </a:bodyPr>
          <a:lstStyle/>
          <a:p>
            <a:pPr marL="0" indent="0">
              <a:buNone/>
            </a:pPr>
            <a:r>
              <a:rPr lang="en-US" dirty="0"/>
              <a:t>// </a:t>
            </a:r>
            <a:r>
              <a:rPr lang="en-US" dirty="0" err="1"/>
              <a:t>enum</a:t>
            </a:r>
            <a:r>
              <a:rPr lang="en-US" dirty="0"/>
              <a:t> declaration inside a class.</a:t>
            </a:r>
          </a:p>
          <a:p>
            <a:pPr marL="0" indent="0">
              <a:buNone/>
            </a:pPr>
            <a:r>
              <a:rPr lang="en-US" dirty="0"/>
              <a:t>public class Test {</a:t>
            </a:r>
          </a:p>
          <a:p>
            <a:pPr marL="0" indent="0">
              <a:buNone/>
            </a:pPr>
            <a:r>
              <a:rPr lang="en-US" dirty="0"/>
              <a:t>    </a:t>
            </a:r>
            <a:r>
              <a:rPr lang="en-US" dirty="0" err="1"/>
              <a:t>enum</a:t>
            </a:r>
            <a:r>
              <a:rPr lang="en-US" dirty="0"/>
              <a:t> Color {</a:t>
            </a:r>
          </a:p>
          <a:p>
            <a:pPr marL="0" indent="0">
              <a:buNone/>
            </a:pPr>
            <a:r>
              <a:rPr lang="en-US" dirty="0"/>
              <a:t>        RED,</a:t>
            </a:r>
          </a:p>
          <a:p>
            <a:pPr marL="0" indent="0">
              <a:buNone/>
            </a:pPr>
            <a:r>
              <a:rPr lang="en-US" dirty="0"/>
              <a:t>        GREEN,</a:t>
            </a:r>
          </a:p>
          <a:p>
            <a:pPr marL="0" indent="0">
              <a:buNone/>
            </a:pPr>
            <a:r>
              <a:rPr lang="en-US" dirty="0"/>
              <a:t>        BLUE;</a:t>
            </a:r>
          </a:p>
          <a:p>
            <a:pPr marL="0" indent="0">
              <a:buNone/>
            </a:pPr>
            <a:r>
              <a:rPr lang="en-US" dirty="0"/>
              <a:t>    }</a:t>
            </a:r>
          </a:p>
          <a:p>
            <a:pPr marL="0" indent="0">
              <a:buNone/>
            </a:pPr>
            <a:endParaRPr lang="en-US" dirty="0"/>
          </a:p>
          <a:p>
            <a:pPr marL="0" indent="0">
              <a:buNone/>
            </a:pPr>
            <a:r>
              <a:rPr lang="en-US" dirty="0"/>
              <a:t>    // Driver method</a:t>
            </a:r>
          </a:p>
          <a:p>
            <a:pPr marL="0" indent="0">
              <a:buNone/>
            </a:pPr>
            <a:r>
              <a:rPr lang="en-US" dirty="0"/>
              <a:t>    public static void main(String[] </a:t>
            </a:r>
            <a:r>
              <a:rPr lang="en-US" dirty="0" err="1"/>
              <a:t>args</a:t>
            </a:r>
            <a:r>
              <a:rPr lang="en-US" dirty="0"/>
              <a:t>) {</a:t>
            </a:r>
          </a:p>
          <a:p>
            <a:pPr marL="0" indent="0">
              <a:buNone/>
            </a:pPr>
            <a:r>
              <a:rPr lang="en-US" dirty="0"/>
              <a:t>        Color c1 = </a:t>
            </a:r>
            <a:r>
              <a:rPr lang="en-US" dirty="0" err="1"/>
              <a:t>Color.RED</a:t>
            </a:r>
            <a:r>
              <a:rPr lang="en-US" dirty="0"/>
              <a:t>;</a:t>
            </a:r>
          </a:p>
          <a:p>
            <a:pPr marL="0" indent="0">
              <a:buNone/>
            </a:pPr>
            <a:r>
              <a:rPr lang="en-US" dirty="0"/>
              <a:t>        </a:t>
            </a:r>
            <a:r>
              <a:rPr lang="en-US" dirty="0" err="1"/>
              <a:t>System.out.println</a:t>
            </a:r>
            <a:r>
              <a:rPr lang="en-US" dirty="0"/>
              <a:t>(c1);</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007677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58E69-4204-20E6-CC32-E0030F358992}"/>
              </a:ext>
            </a:extLst>
          </p:cNvPr>
          <p:cNvSpPr>
            <a:spLocks noGrp="1"/>
          </p:cNvSpPr>
          <p:nvPr>
            <p:ph idx="1"/>
          </p:nvPr>
        </p:nvSpPr>
        <p:spPr>
          <a:xfrm>
            <a:off x="838200" y="328613"/>
            <a:ext cx="10515600" cy="5848350"/>
          </a:xfrm>
        </p:spPr>
        <p:txBody>
          <a:bodyPr>
            <a:normAutofit lnSpcReduction="10000"/>
          </a:bodyPr>
          <a:lstStyle/>
          <a:p>
            <a:r>
              <a:rPr lang="en-IN" b="1" i="0" dirty="0">
                <a:solidFill>
                  <a:srgbClr val="000000"/>
                </a:solidFill>
                <a:effectLst/>
                <a:highlight>
                  <a:srgbClr val="FFFFFF"/>
                </a:highlight>
                <a:latin typeface="Times-Bold_ev" pitchFamily="2" charset="0"/>
              </a:rPr>
              <a:t>Every variable has a type, every expression has a type and all types are strictly define more over every assignment should be checked by the compiler by the type compatibility hence java language is considered as strongly typed programming language.</a:t>
            </a:r>
          </a:p>
          <a:p>
            <a:endParaRPr lang="en-IN" b="1" i="0" dirty="0">
              <a:solidFill>
                <a:srgbClr val="000000"/>
              </a:solidFill>
              <a:effectLst/>
              <a:highlight>
                <a:srgbClr val="FFFFFF"/>
              </a:highlight>
              <a:latin typeface="Times-Bold_ev" pitchFamily="2" charset="0"/>
            </a:endParaRPr>
          </a:p>
          <a:p>
            <a:r>
              <a:rPr lang="en-IN" b="1" i="0" dirty="0">
                <a:solidFill>
                  <a:srgbClr val="000000"/>
                </a:solidFill>
                <a:effectLst/>
                <a:highlight>
                  <a:srgbClr val="FFFFFF"/>
                </a:highlight>
                <a:latin typeface="Times-Bold_ev" pitchFamily="2" charset="0"/>
              </a:rPr>
              <a:t>Java is pure object oriented programming or not? </a:t>
            </a:r>
          </a:p>
          <a:p>
            <a:endParaRPr lang="en-IN" b="1" i="0" dirty="0">
              <a:solidFill>
                <a:srgbClr val="000000"/>
              </a:solidFill>
              <a:effectLst/>
              <a:highlight>
                <a:srgbClr val="FFFFFF"/>
              </a:highlight>
              <a:latin typeface="Times-Bold_ev" pitchFamily="2" charset="0"/>
            </a:endParaRPr>
          </a:p>
          <a:p>
            <a:r>
              <a:rPr lang="en-IN" b="1" i="0" dirty="0">
                <a:solidFill>
                  <a:srgbClr val="000000"/>
                </a:solidFill>
                <a:effectLst/>
                <a:highlight>
                  <a:srgbClr val="FFFFFF"/>
                </a:highlight>
                <a:latin typeface="Times-Bold_ev" pitchFamily="2" charset="0"/>
              </a:rPr>
              <a:t>Java is not considered as pure object oriented programming language because several oops features </a:t>
            </a:r>
          </a:p>
          <a:p>
            <a:endParaRPr lang="en-IN" b="1" i="0" dirty="0">
              <a:solidFill>
                <a:srgbClr val="000000"/>
              </a:solidFill>
              <a:effectLst/>
              <a:highlight>
                <a:srgbClr val="FFFFFF"/>
              </a:highlight>
              <a:latin typeface="Times-Bold_ev" pitchFamily="2" charset="0"/>
            </a:endParaRPr>
          </a:p>
          <a:p>
            <a:r>
              <a:rPr lang="en-IN" b="1" i="0" dirty="0">
                <a:solidFill>
                  <a:srgbClr val="000000"/>
                </a:solidFill>
                <a:effectLst/>
                <a:highlight>
                  <a:srgbClr val="FFFFFF"/>
                </a:highlight>
                <a:latin typeface="Times-Bold_ev" pitchFamily="2" charset="0"/>
              </a:rPr>
              <a:t>(like multiple inheritance, operator overloading) are not supported by java moreover we are depending on primitive data types which are non objects. </a:t>
            </a:r>
            <a:endParaRPr lang="en-US" b="1" dirty="0"/>
          </a:p>
        </p:txBody>
      </p:sp>
    </p:spTree>
    <p:extLst>
      <p:ext uri="{BB962C8B-B14F-4D97-AF65-F5344CB8AC3E}">
        <p14:creationId xmlns:p14="http://schemas.microsoft.com/office/powerpoint/2010/main" val="53618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C547-F581-650F-F45B-8DB5888AA7C4}"/>
              </a:ext>
            </a:extLst>
          </p:cNvPr>
          <p:cNvSpPr>
            <a:spLocks noGrp="1"/>
          </p:cNvSpPr>
          <p:nvPr>
            <p:ph type="title"/>
          </p:nvPr>
        </p:nvSpPr>
        <p:spPr/>
        <p:txBody>
          <a:bodyPr/>
          <a:lstStyle/>
          <a:p>
            <a:endParaRPr lang="en-US"/>
          </a:p>
        </p:txBody>
      </p:sp>
      <p:pic>
        <p:nvPicPr>
          <p:cNvPr id="5" name="Content Placeholder 4" descr="A diagram of a data flow&#10;&#10;Description automatically generated">
            <a:extLst>
              <a:ext uri="{FF2B5EF4-FFF2-40B4-BE49-F238E27FC236}">
                <a16:creationId xmlns:a16="http://schemas.microsoft.com/office/drawing/2014/main" id="{D1C2238F-1710-059D-1E97-C94A608627D8}"/>
              </a:ext>
            </a:extLst>
          </p:cNvPr>
          <p:cNvPicPr>
            <a:picLocks noGrp="1" noChangeAspect="1"/>
          </p:cNvPicPr>
          <p:nvPr>
            <p:ph idx="1"/>
          </p:nvPr>
        </p:nvPicPr>
        <p:blipFill>
          <a:blip r:embed="rId2"/>
          <a:stretch>
            <a:fillRect/>
          </a:stretch>
        </p:blipFill>
        <p:spPr>
          <a:xfrm>
            <a:off x="531158" y="0"/>
            <a:ext cx="11170370" cy="6858000"/>
          </a:xfrm>
        </p:spPr>
      </p:pic>
      <p:sp>
        <p:nvSpPr>
          <p:cNvPr id="6" name="Rectangle 5">
            <a:extLst>
              <a:ext uri="{FF2B5EF4-FFF2-40B4-BE49-F238E27FC236}">
                <a16:creationId xmlns:a16="http://schemas.microsoft.com/office/drawing/2014/main" id="{619916EA-9D35-6EF1-EBFD-923208C37B78}"/>
              </a:ext>
            </a:extLst>
          </p:cNvPr>
          <p:cNvSpPr/>
          <p:nvPr/>
        </p:nvSpPr>
        <p:spPr>
          <a:xfrm>
            <a:off x="3629025" y="301625"/>
            <a:ext cx="3357563" cy="37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E315C75-DB55-A21C-20AD-7814F3778AC3}"/>
              </a:ext>
            </a:extLst>
          </p:cNvPr>
          <p:cNvSpPr/>
          <p:nvPr/>
        </p:nvSpPr>
        <p:spPr>
          <a:xfrm>
            <a:off x="531158" y="692943"/>
            <a:ext cx="11027430" cy="2007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ECD3696-E3EE-2888-6FE8-48C4262FC22F}"/>
              </a:ext>
            </a:extLst>
          </p:cNvPr>
          <p:cNvSpPr/>
          <p:nvPr/>
        </p:nvSpPr>
        <p:spPr>
          <a:xfrm flipV="1">
            <a:off x="683558" y="2700335"/>
            <a:ext cx="6545917" cy="2286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F0FCBE9-FEE1-1B24-1E5E-8A0844436640}"/>
              </a:ext>
            </a:extLst>
          </p:cNvPr>
          <p:cNvSpPr/>
          <p:nvPr/>
        </p:nvSpPr>
        <p:spPr>
          <a:xfrm flipV="1">
            <a:off x="1821797" y="4986337"/>
            <a:ext cx="1978680" cy="18784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E6BD08-9A4C-DFA1-AA95-6E60650C9C4C}"/>
              </a:ext>
            </a:extLst>
          </p:cNvPr>
          <p:cNvSpPr/>
          <p:nvPr/>
        </p:nvSpPr>
        <p:spPr>
          <a:xfrm flipV="1">
            <a:off x="3986352" y="4976217"/>
            <a:ext cx="3000235" cy="18784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8163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1B751-12E4-0462-9C86-24A961CDFD96}"/>
              </a:ext>
            </a:extLst>
          </p:cNvPr>
          <p:cNvSpPr>
            <a:spLocks noGrp="1"/>
          </p:cNvSpPr>
          <p:nvPr>
            <p:ph idx="1"/>
          </p:nvPr>
        </p:nvSpPr>
        <p:spPr>
          <a:xfrm>
            <a:off x="838200" y="414337"/>
            <a:ext cx="10515600" cy="5762625"/>
          </a:xfrm>
        </p:spPr>
        <p:txBody>
          <a:bodyPr>
            <a:normAutofit/>
          </a:bodyPr>
          <a:lstStyle/>
          <a:p>
            <a:r>
              <a:rPr lang="en-IN" b="0" i="0" dirty="0">
                <a:solidFill>
                  <a:srgbClr val="000000"/>
                </a:solidFill>
                <a:effectLst/>
                <a:highlight>
                  <a:srgbClr val="FFFFFF"/>
                </a:highlight>
                <a:latin typeface="Times-Bold_ev" pitchFamily="2" charset="0"/>
              </a:rPr>
              <a:t>Except Boolean and char all remaining data types are considered as signed data types because we can represent both "+</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and"-</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numbers.</a:t>
            </a:r>
          </a:p>
          <a:p>
            <a:endParaRPr lang="en-IN" dirty="0">
              <a:solidFill>
                <a:srgbClr val="000000"/>
              </a:solidFill>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Integral data types : </a:t>
            </a:r>
          </a:p>
          <a:p>
            <a:r>
              <a:rPr lang="en-IN" b="0" i="0" dirty="0">
                <a:solidFill>
                  <a:srgbClr val="000000"/>
                </a:solidFill>
                <a:effectLst/>
                <a:highlight>
                  <a:srgbClr val="FFFFFF"/>
                </a:highlight>
                <a:latin typeface="Times-Bold_ev" pitchFamily="2" charset="0"/>
              </a:rPr>
              <a:t>Byte: </a:t>
            </a:r>
          </a:p>
          <a:p>
            <a:r>
              <a:rPr lang="en-IN" b="0" i="0" dirty="0">
                <a:solidFill>
                  <a:srgbClr val="000000"/>
                </a:solidFill>
                <a:effectLst/>
                <a:highlight>
                  <a:srgbClr val="FFFFFF"/>
                </a:highlight>
                <a:latin typeface="Courier-Bold_ex" pitchFamily="2" charset="0"/>
              </a:rPr>
              <a:t>Size: 1byte (8bits) </a:t>
            </a:r>
          </a:p>
          <a:p>
            <a:r>
              <a:rPr lang="en-IN" b="0" i="0" dirty="0" err="1">
                <a:solidFill>
                  <a:srgbClr val="000000"/>
                </a:solidFill>
                <a:effectLst/>
                <a:highlight>
                  <a:srgbClr val="FFFFFF"/>
                </a:highlight>
                <a:latin typeface="Courier-Bold_ex" pitchFamily="2" charset="0"/>
              </a:rPr>
              <a:t>Maxvalue</a:t>
            </a:r>
            <a:r>
              <a:rPr lang="en-IN" b="0" i="0" dirty="0">
                <a:solidFill>
                  <a:srgbClr val="000000"/>
                </a:solidFill>
                <a:effectLst/>
                <a:highlight>
                  <a:srgbClr val="FFFFFF"/>
                </a:highlight>
                <a:latin typeface="Courier-Bold_ex" pitchFamily="2" charset="0"/>
              </a:rPr>
              <a:t>: +127 </a:t>
            </a:r>
          </a:p>
          <a:p>
            <a:r>
              <a:rPr lang="en-IN" b="0" i="0" dirty="0" err="1">
                <a:solidFill>
                  <a:srgbClr val="000000"/>
                </a:solidFill>
                <a:effectLst/>
                <a:highlight>
                  <a:srgbClr val="FFFFFF"/>
                </a:highlight>
                <a:latin typeface="Courier-Bold_ex" pitchFamily="2" charset="0"/>
              </a:rPr>
              <a:t>Minvalue</a:t>
            </a:r>
            <a:r>
              <a:rPr lang="en-IN" b="0" i="0" dirty="0">
                <a:solidFill>
                  <a:srgbClr val="000000"/>
                </a:solidFill>
                <a:effectLst/>
                <a:highlight>
                  <a:srgbClr val="FFFFFF"/>
                </a:highlight>
                <a:latin typeface="Courier-Bold_ex" pitchFamily="2" charset="0"/>
              </a:rPr>
              <a:t>:-128 </a:t>
            </a:r>
          </a:p>
          <a:p>
            <a:r>
              <a:rPr lang="en-IN" b="0" i="0" dirty="0">
                <a:solidFill>
                  <a:srgbClr val="000000"/>
                </a:solidFill>
                <a:effectLst/>
                <a:highlight>
                  <a:srgbClr val="FFFFFF"/>
                </a:highlight>
                <a:latin typeface="Courier-Bold_ex" pitchFamily="2" charset="0"/>
              </a:rPr>
              <a:t>Range:-128to 127[-2</a:t>
            </a:r>
            <a:r>
              <a:rPr lang="en-IN" b="0" i="0" baseline="30000" dirty="0">
                <a:solidFill>
                  <a:srgbClr val="000000"/>
                </a:solidFill>
                <a:effectLst/>
                <a:highlight>
                  <a:srgbClr val="FFFFFF"/>
                </a:highlight>
                <a:latin typeface="Courier-Bold_ex" pitchFamily="2" charset="0"/>
              </a:rPr>
              <a:t>7</a:t>
            </a:r>
            <a:r>
              <a:rPr lang="en-IN" b="0" i="0" dirty="0">
                <a:solidFill>
                  <a:srgbClr val="000000"/>
                </a:solidFill>
                <a:effectLst/>
                <a:highlight>
                  <a:srgbClr val="FFFFFF"/>
                </a:highlight>
                <a:latin typeface="Courier-Bold_ex" pitchFamily="2" charset="0"/>
              </a:rPr>
              <a:t> to 2</a:t>
            </a:r>
            <a:r>
              <a:rPr lang="en-IN" b="0" i="0" baseline="30000" dirty="0">
                <a:solidFill>
                  <a:srgbClr val="000000"/>
                </a:solidFill>
                <a:effectLst/>
                <a:highlight>
                  <a:srgbClr val="FFFFFF"/>
                </a:highlight>
                <a:latin typeface="Courier-Bold_ex" pitchFamily="2" charset="0"/>
              </a:rPr>
              <a:t>7</a:t>
            </a:r>
            <a:r>
              <a:rPr lang="en-IN" b="0" i="0" dirty="0">
                <a:solidFill>
                  <a:srgbClr val="000000"/>
                </a:solidFill>
                <a:effectLst/>
                <a:highlight>
                  <a:srgbClr val="FFFFFF"/>
                </a:highlight>
                <a:latin typeface="Courier-Bold_ex" pitchFamily="2" charset="0"/>
              </a:rPr>
              <a:t>-1] </a:t>
            </a:r>
            <a:endParaRPr lang="en-US" dirty="0"/>
          </a:p>
        </p:txBody>
      </p:sp>
    </p:spTree>
    <p:extLst>
      <p:ext uri="{BB962C8B-B14F-4D97-AF65-F5344CB8AC3E}">
        <p14:creationId xmlns:p14="http://schemas.microsoft.com/office/powerpoint/2010/main" val="24690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148B-5245-EB61-DFDD-385BC905F647}"/>
              </a:ext>
            </a:extLst>
          </p:cNvPr>
          <p:cNvSpPr>
            <a:spLocks noGrp="1"/>
          </p:cNvSpPr>
          <p:nvPr>
            <p:ph type="title"/>
          </p:nvPr>
        </p:nvSpPr>
        <p:spPr/>
        <p:txBody>
          <a:bodyPr/>
          <a:lstStyle/>
          <a:p>
            <a:r>
              <a:rPr lang="en-IN" dirty="0"/>
              <a:t>OOPs Concepts:</a:t>
            </a:r>
            <a:endParaRPr lang="en-US" dirty="0"/>
          </a:p>
        </p:txBody>
      </p:sp>
      <p:sp>
        <p:nvSpPr>
          <p:cNvPr id="3" name="Content Placeholder 2">
            <a:extLst>
              <a:ext uri="{FF2B5EF4-FFF2-40B4-BE49-F238E27FC236}">
                <a16:creationId xmlns:a16="http://schemas.microsoft.com/office/drawing/2014/main" id="{A61447B6-330E-5C81-2B61-6223CD1E5B75}"/>
              </a:ext>
            </a:extLst>
          </p:cNvPr>
          <p:cNvSpPr>
            <a:spLocks noGrp="1"/>
          </p:cNvSpPr>
          <p:nvPr>
            <p:ph idx="1"/>
          </p:nvPr>
        </p:nvSpPr>
        <p:spPr/>
        <p:txBody>
          <a:bodyPr>
            <a:normAutofit/>
          </a:bodyPr>
          <a:lstStyle/>
          <a:p>
            <a:pPr marL="514350" indent="-514350" algn="just" fontAlgn="base">
              <a:buFont typeface="+mj-lt"/>
              <a:buAutoNum type="arabicPeriod"/>
            </a:pPr>
            <a:r>
              <a:rPr lang="en-IN" dirty="0"/>
              <a:t>Class</a:t>
            </a:r>
          </a:p>
          <a:p>
            <a:pPr marL="514350" indent="-514350" algn="just" fontAlgn="base">
              <a:buFont typeface="+mj-lt"/>
              <a:buAutoNum type="arabicPeriod"/>
            </a:pPr>
            <a:r>
              <a:rPr lang="en-IN" dirty="0"/>
              <a:t>Objects</a:t>
            </a:r>
          </a:p>
          <a:p>
            <a:pPr marL="514350" indent="-514350" algn="just" fontAlgn="base">
              <a:buFont typeface="+mj-lt"/>
              <a:buAutoNum type="arabicPeriod"/>
            </a:pPr>
            <a:r>
              <a:rPr lang="en-IN" dirty="0"/>
              <a:t>Data Abstraction </a:t>
            </a:r>
          </a:p>
          <a:p>
            <a:pPr marL="514350" indent="-514350" algn="just" fontAlgn="base">
              <a:buFont typeface="+mj-lt"/>
              <a:buAutoNum type="arabicPeriod"/>
            </a:pPr>
            <a:r>
              <a:rPr lang="en-IN" dirty="0"/>
              <a:t>Encapsulation</a:t>
            </a:r>
          </a:p>
          <a:p>
            <a:pPr marL="514350" indent="-514350" algn="just" fontAlgn="base">
              <a:buFont typeface="+mj-lt"/>
              <a:buAutoNum type="arabicPeriod"/>
            </a:pPr>
            <a:r>
              <a:rPr lang="en-IN" dirty="0"/>
              <a:t>Inheritance</a:t>
            </a:r>
          </a:p>
          <a:p>
            <a:pPr marL="514350" indent="-514350" algn="just" fontAlgn="base">
              <a:buFont typeface="+mj-lt"/>
              <a:buAutoNum type="arabicPeriod"/>
            </a:pPr>
            <a:r>
              <a:rPr lang="en-IN" dirty="0"/>
              <a:t>Polymorphism</a:t>
            </a:r>
          </a:p>
          <a:p>
            <a:pPr marL="514350" indent="-514350" algn="just" fontAlgn="base">
              <a:buFont typeface="+mj-lt"/>
              <a:buAutoNum type="arabicPeriod"/>
            </a:pPr>
            <a:r>
              <a:rPr lang="en-IN" dirty="0"/>
              <a:t>Dynamic Binding</a:t>
            </a:r>
          </a:p>
          <a:p>
            <a:pPr marL="514350" indent="-514350" algn="just" fontAlgn="base">
              <a:buFont typeface="+mj-lt"/>
              <a:buAutoNum type="arabicPeriod"/>
            </a:pPr>
            <a:r>
              <a:rPr lang="en-IN" dirty="0"/>
              <a:t>Message Passing</a:t>
            </a:r>
          </a:p>
        </p:txBody>
      </p:sp>
    </p:spTree>
    <p:extLst>
      <p:ext uri="{BB962C8B-B14F-4D97-AF65-F5344CB8AC3E}">
        <p14:creationId xmlns:p14="http://schemas.microsoft.com/office/powerpoint/2010/main" val="32570282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D955-6720-F4FE-FB71-ECA2435A32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F29196-F207-104F-BB40-07C39B8ACF45}"/>
              </a:ext>
            </a:extLst>
          </p:cNvPr>
          <p:cNvSpPr>
            <a:spLocks noGrp="1"/>
          </p:cNvSpPr>
          <p:nvPr>
            <p:ph idx="1"/>
          </p:nvPr>
        </p:nvSpPr>
        <p:spPr/>
        <p:txBody>
          <a:bodyPr>
            <a:normAutofit fontScale="92500" lnSpcReduction="10000"/>
          </a:bodyPr>
          <a:lstStyle/>
          <a:p>
            <a:endParaRPr lang="en-IN" b="0" i="0" dirty="0">
              <a:solidFill>
                <a:srgbClr val="000000"/>
              </a:solidFill>
              <a:effectLst/>
              <a:highlight>
                <a:srgbClr val="FFFFFF"/>
              </a:highlight>
              <a:latin typeface="Times-Bold_ev" pitchFamily="2" charset="0"/>
            </a:endParaRPr>
          </a:p>
          <a:p>
            <a:endParaRPr lang="en-IN" dirty="0">
              <a:solidFill>
                <a:srgbClr val="000000"/>
              </a:solidFill>
              <a:highlight>
                <a:srgbClr val="FFFFFF"/>
              </a:highlight>
              <a:latin typeface="Times-Bold_ev" pitchFamily="2" charset="0"/>
            </a:endParaRPr>
          </a:p>
          <a:p>
            <a:endParaRPr lang="en-IN" b="0" i="0" dirty="0">
              <a:solidFill>
                <a:srgbClr val="000000"/>
              </a:solidFill>
              <a:effectLst/>
              <a:highlight>
                <a:srgbClr val="FFFFFF"/>
              </a:highlight>
              <a:latin typeface="Times-Bold_ev" pitchFamily="2" charset="0"/>
            </a:endParaRPr>
          </a:p>
          <a:p>
            <a:endParaRPr lang="en-IN" dirty="0">
              <a:solidFill>
                <a:srgbClr val="000000"/>
              </a:solidFill>
              <a:highlight>
                <a:srgbClr val="FFFFFF"/>
              </a:highlight>
              <a:latin typeface="Times-Bold_ev" pitchFamily="2" charset="0"/>
            </a:endParaRPr>
          </a:p>
          <a:p>
            <a:endParaRPr lang="en-IN" b="0" i="0" dirty="0">
              <a:solidFill>
                <a:srgbClr val="000000"/>
              </a:solidFill>
              <a:effectLst/>
              <a:highlight>
                <a:srgbClr val="FFFFFF"/>
              </a:highlight>
              <a:latin typeface="Times-Bold_ev" pitchFamily="2" charset="0"/>
            </a:endParaRPr>
          </a:p>
          <a:p>
            <a:endParaRPr lang="en-IN" dirty="0">
              <a:solidFill>
                <a:srgbClr val="000000"/>
              </a:solidFill>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The most significant bit acts as sign bit. </a:t>
            </a:r>
          </a:p>
          <a:p>
            <a:r>
              <a:rPr lang="en-IN" b="0" i="0" dirty="0">
                <a:solidFill>
                  <a:srgbClr val="000000"/>
                </a:solidFill>
                <a:effectLst/>
                <a:highlight>
                  <a:srgbClr val="FFFFFF"/>
                </a:highlight>
                <a:latin typeface="Times-Bold_ev" pitchFamily="2" charset="0"/>
              </a:rPr>
              <a:t>"0" means "+</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number and "1" means "–</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number. </a:t>
            </a:r>
            <a:endParaRPr lang="en-IN" dirty="0">
              <a:solidFill>
                <a:srgbClr val="000000"/>
              </a:solidFill>
              <a:highlight>
                <a:srgbClr val="FFFFFF"/>
              </a:highlight>
              <a:latin typeface="SymbolMT_ew"/>
            </a:endParaRPr>
          </a:p>
          <a:p>
            <a:r>
              <a:rPr lang="en-IN" b="0" i="0" dirty="0">
                <a:solidFill>
                  <a:srgbClr val="000000"/>
                </a:solidFill>
                <a:effectLst/>
                <a:highlight>
                  <a:srgbClr val="FFFFFF"/>
                </a:highlight>
                <a:latin typeface="Times-Bold_ev" pitchFamily="2" charset="0"/>
              </a:rPr>
              <a:t>"+</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numbers will be represented directly in the memory whereas "–</a:t>
            </a:r>
            <a:r>
              <a:rPr lang="en-IN" b="0" i="0" dirty="0" err="1">
                <a:solidFill>
                  <a:srgbClr val="000000"/>
                </a:solidFill>
                <a:effectLst/>
                <a:highlight>
                  <a:srgbClr val="FFFFFF"/>
                </a:highlight>
                <a:latin typeface="Times-Bold_ev" pitchFamily="2" charset="0"/>
              </a:rPr>
              <a:t>ve</a:t>
            </a:r>
            <a:r>
              <a:rPr lang="en-IN" b="0" i="0" dirty="0">
                <a:solidFill>
                  <a:srgbClr val="000000"/>
                </a:solidFill>
                <a:effectLst/>
                <a:highlight>
                  <a:srgbClr val="FFFFFF"/>
                </a:highlight>
                <a:latin typeface="Times-Bold_ev" pitchFamily="2" charset="0"/>
              </a:rPr>
              <a:t>" numbers will be represented in 2's complement form. </a:t>
            </a:r>
            <a:endParaRPr lang="en-US" dirty="0"/>
          </a:p>
        </p:txBody>
      </p:sp>
      <p:pic>
        <p:nvPicPr>
          <p:cNvPr id="5" name="Picture 4" descr="A black and white image of a number&#10;&#10;Description automatically generated">
            <a:extLst>
              <a:ext uri="{FF2B5EF4-FFF2-40B4-BE49-F238E27FC236}">
                <a16:creationId xmlns:a16="http://schemas.microsoft.com/office/drawing/2014/main" id="{0FBECAA9-B900-1019-941C-A77BD809450A}"/>
              </a:ext>
            </a:extLst>
          </p:cNvPr>
          <p:cNvPicPr>
            <a:picLocks noChangeAspect="1"/>
          </p:cNvPicPr>
          <p:nvPr/>
        </p:nvPicPr>
        <p:blipFill>
          <a:blip r:embed="rId2"/>
          <a:stretch>
            <a:fillRect/>
          </a:stretch>
        </p:blipFill>
        <p:spPr>
          <a:xfrm>
            <a:off x="838200" y="365125"/>
            <a:ext cx="9448800" cy="4050942"/>
          </a:xfrm>
          <a:prstGeom prst="rect">
            <a:avLst/>
          </a:prstGeom>
        </p:spPr>
      </p:pic>
    </p:spTree>
    <p:extLst>
      <p:ext uri="{BB962C8B-B14F-4D97-AF65-F5344CB8AC3E}">
        <p14:creationId xmlns:p14="http://schemas.microsoft.com/office/powerpoint/2010/main" val="5893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76FCA-AE74-C8C8-144F-393A8379AC11}"/>
              </a:ext>
            </a:extLst>
          </p:cNvPr>
          <p:cNvSpPr>
            <a:spLocks noGrp="1"/>
          </p:cNvSpPr>
          <p:nvPr>
            <p:ph idx="1"/>
          </p:nvPr>
        </p:nvSpPr>
        <p:spPr>
          <a:xfrm>
            <a:off x="838200" y="300038"/>
            <a:ext cx="10515600" cy="5876925"/>
          </a:xfrm>
        </p:spPr>
        <p:txBody>
          <a:bodyPr>
            <a:normAutofit/>
          </a:bodyPr>
          <a:lstStyle/>
          <a:p>
            <a:r>
              <a:rPr lang="en-IN" b="0" i="0" dirty="0">
                <a:solidFill>
                  <a:srgbClr val="000000"/>
                </a:solidFill>
                <a:effectLst/>
                <a:highlight>
                  <a:srgbClr val="FFFFFF"/>
                </a:highlight>
                <a:latin typeface="Courier-Bold_ex" pitchFamily="2" charset="0"/>
              </a:rPr>
              <a:t>Example: </a:t>
            </a:r>
          </a:p>
          <a:p>
            <a:r>
              <a:rPr lang="en-IN" b="0" i="0" dirty="0">
                <a:solidFill>
                  <a:srgbClr val="000000"/>
                </a:solidFill>
                <a:effectLst/>
                <a:highlight>
                  <a:srgbClr val="FFFFFF"/>
                </a:highlight>
                <a:latin typeface="Courier-Bold_ex" pitchFamily="2" charset="0"/>
              </a:rPr>
              <a:t>byte b=10; </a:t>
            </a:r>
          </a:p>
          <a:p>
            <a:r>
              <a:rPr lang="en-IN" b="0" i="0" dirty="0">
                <a:solidFill>
                  <a:srgbClr val="000000"/>
                </a:solidFill>
                <a:effectLst/>
                <a:highlight>
                  <a:srgbClr val="FFFFFF"/>
                </a:highlight>
                <a:latin typeface="Courier-Bold_ex" pitchFamily="2" charset="0"/>
              </a:rPr>
              <a:t>byte b2=130;//</a:t>
            </a:r>
            <a:r>
              <a:rPr lang="en-IN" b="0" i="0" dirty="0" err="1">
                <a:solidFill>
                  <a:srgbClr val="000000"/>
                </a:solidFill>
                <a:effectLst/>
                <a:highlight>
                  <a:srgbClr val="FFFFFF"/>
                </a:highlight>
                <a:latin typeface="Courier-Bold_ex" pitchFamily="2" charset="0"/>
              </a:rPr>
              <a:t>C.E:possible</a:t>
            </a:r>
            <a:r>
              <a:rPr lang="en-IN" b="0" i="0" dirty="0">
                <a:solidFill>
                  <a:srgbClr val="000000"/>
                </a:solidFill>
                <a:effectLst/>
                <a:highlight>
                  <a:srgbClr val="FFFFFF"/>
                </a:highlight>
                <a:latin typeface="Courier-Bold_ex" pitchFamily="2" charset="0"/>
              </a:rPr>
              <a:t> loss of precision found : int required : byte byte </a:t>
            </a:r>
          </a:p>
          <a:p>
            <a:r>
              <a:rPr lang="en-IN" b="0" i="0" dirty="0">
                <a:solidFill>
                  <a:srgbClr val="000000"/>
                </a:solidFill>
                <a:effectLst/>
                <a:highlight>
                  <a:srgbClr val="FFFFFF"/>
                </a:highlight>
                <a:latin typeface="Courier-Bold_ex" pitchFamily="2" charset="0"/>
              </a:rPr>
              <a:t>b=10.5;//</a:t>
            </a:r>
            <a:r>
              <a:rPr lang="en-IN" b="0" i="0" dirty="0" err="1">
                <a:solidFill>
                  <a:srgbClr val="000000"/>
                </a:solidFill>
                <a:effectLst/>
                <a:highlight>
                  <a:srgbClr val="FFFFFF"/>
                </a:highlight>
                <a:latin typeface="Courier-Bold_ex" pitchFamily="2" charset="0"/>
              </a:rPr>
              <a:t>C.E:possible</a:t>
            </a:r>
            <a:r>
              <a:rPr lang="en-IN" b="0" i="0" dirty="0">
                <a:solidFill>
                  <a:srgbClr val="000000"/>
                </a:solidFill>
                <a:effectLst/>
                <a:highlight>
                  <a:srgbClr val="FFFFFF"/>
                </a:highlight>
                <a:latin typeface="Courier-Bold_ex" pitchFamily="2" charset="0"/>
              </a:rPr>
              <a:t> loss of precision byte </a:t>
            </a:r>
          </a:p>
          <a:p>
            <a:r>
              <a:rPr lang="en-IN" b="0" i="0" dirty="0">
                <a:solidFill>
                  <a:srgbClr val="000000"/>
                </a:solidFill>
                <a:effectLst/>
                <a:highlight>
                  <a:srgbClr val="FFFFFF"/>
                </a:highlight>
                <a:latin typeface="Courier-Bold_ex" pitchFamily="2" charset="0"/>
              </a:rPr>
              <a:t>b=true;//</a:t>
            </a:r>
            <a:r>
              <a:rPr lang="en-IN" b="0" i="0" dirty="0" err="1">
                <a:solidFill>
                  <a:srgbClr val="000000"/>
                </a:solidFill>
                <a:effectLst/>
                <a:highlight>
                  <a:srgbClr val="FFFFFF"/>
                </a:highlight>
                <a:latin typeface="Courier-Bold_ex" pitchFamily="2" charset="0"/>
              </a:rPr>
              <a:t>C.E:incompatible</a:t>
            </a:r>
            <a:r>
              <a:rPr lang="en-IN" b="0" i="0" dirty="0">
                <a:solidFill>
                  <a:srgbClr val="000000"/>
                </a:solidFill>
                <a:effectLst/>
                <a:highlight>
                  <a:srgbClr val="FFFFFF"/>
                </a:highlight>
                <a:latin typeface="Courier-Bold_ex" pitchFamily="2" charset="0"/>
              </a:rPr>
              <a:t> types byte </a:t>
            </a:r>
          </a:p>
          <a:p>
            <a:r>
              <a:rPr lang="en-IN" b="0" i="0" dirty="0">
                <a:solidFill>
                  <a:srgbClr val="000000"/>
                </a:solidFill>
                <a:effectLst/>
                <a:highlight>
                  <a:srgbClr val="FFFFFF"/>
                </a:highlight>
                <a:latin typeface="Courier-Bold_ex" pitchFamily="2" charset="0"/>
              </a:rPr>
              <a:t>b="</a:t>
            </a:r>
            <a:r>
              <a:rPr lang="en-IN" b="0" i="0" dirty="0" err="1">
                <a:solidFill>
                  <a:srgbClr val="000000"/>
                </a:solidFill>
                <a:effectLst/>
                <a:highlight>
                  <a:srgbClr val="FFFFFF"/>
                </a:highlight>
                <a:latin typeface="Courier-Bold_ex" pitchFamily="2" charset="0"/>
              </a:rPr>
              <a:t>ashok</a:t>
            </a:r>
            <a:r>
              <a:rPr lang="en-IN" b="0" i="0" dirty="0">
                <a:solidFill>
                  <a:srgbClr val="000000"/>
                </a:solidFill>
                <a:effectLst/>
                <a:highlight>
                  <a:srgbClr val="FFFFFF"/>
                </a:highlight>
                <a:latin typeface="Courier-Bold_ex" pitchFamily="2" charset="0"/>
              </a:rPr>
              <a:t>";//</a:t>
            </a:r>
            <a:r>
              <a:rPr lang="en-IN" b="0" i="0" dirty="0" err="1">
                <a:solidFill>
                  <a:srgbClr val="000000"/>
                </a:solidFill>
                <a:effectLst/>
                <a:highlight>
                  <a:srgbClr val="FFFFFF"/>
                </a:highlight>
                <a:latin typeface="Courier-Bold_ex" pitchFamily="2" charset="0"/>
              </a:rPr>
              <a:t>C.E:incompatible</a:t>
            </a:r>
            <a:r>
              <a:rPr lang="en-IN" b="0" i="0" dirty="0">
                <a:solidFill>
                  <a:srgbClr val="000000"/>
                </a:solidFill>
                <a:effectLst/>
                <a:highlight>
                  <a:srgbClr val="FFFFFF"/>
                </a:highlight>
                <a:latin typeface="Courier-Bold_ex" pitchFamily="2" charset="0"/>
              </a:rPr>
              <a:t> types found : </a:t>
            </a:r>
            <a:r>
              <a:rPr lang="en-IN" b="0" i="0" dirty="0" err="1">
                <a:solidFill>
                  <a:srgbClr val="000000"/>
                </a:solidFill>
                <a:effectLst/>
                <a:highlight>
                  <a:srgbClr val="FFFFFF"/>
                </a:highlight>
                <a:latin typeface="Courier-Bold_ex" pitchFamily="2" charset="0"/>
              </a:rPr>
              <a:t>java.lang.String</a:t>
            </a:r>
            <a:r>
              <a:rPr lang="en-IN" b="0" i="0" dirty="0">
                <a:solidFill>
                  <a:srgbClr val="000000"/>
                </a:solidFill>
                <a:effectLst/>
                <a:highlight>
                  <a:srgbClr val="FFFFFF"/>
                </a:highlight>
                <a:latin typeface="Courier-Bold_ex" pitchFamily="2" charset="0"/>
              </a:rPr>
              <a:t> required : byte </a:t>
            </a:r>
          </a:p>
          <a:p>
            <a:endParaRPr lang="en-IN" b="0" i="0" dirty="0">
              <a:solidFill>
                <a:srgbClr val="000000"/>
              </a:solidFill>
              <a:effectLst/>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byte data type is best suitable if we are handling data in terms of streams either from the file or from the network. </a:t>
            </a:r>
            <a:endParaRPr lang="en-US" dirty="0"/>
          </a:p>
        </p:txBody>
      </p:sp>
    </p:spTree>
    <p:extLst>
      <p:ext uri="{BB962C8B-B14F-4D97-AF65-F5344CB8AC3E}">
        <p14:creationId xmlns:p14="http://schemas.microsoft.com/office/powerpoint/2010/main" val="346500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C447-58AD-0503-A3C2-534A63731E5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8B3105-A898-C253-0FC5-648BCDF2EF57}"/>
              </a:ext>
            </a:extLst>
          </p:cNvPr>
          <p:cNvSpPr>
            <a:spLocks noGrp="1"/>
          </p:cNvSpPr>
          <p:nvPr>
            <p:ph idx="1"/>
          </p:nvPr>
        </p:nvSpPr>
        <p:spPr/>
        <p:txBody>
          <a:bodyPr>
            <a:normAutofit fontScale="85000" lnSpcReduction="20000"/>
          </a:bodyPr>
          <a:lstStyle/>
          <a:p>
            <a:r>
              <a:rPr lang="en-IN" b="0" i="0" dirty="0">
                <a:solidFill>
                  <a:srgbClr val="000000"/>
                </a:solidFill>
                <a:effectLst/>
                <a:highlight>
                  <a:srgbClr val="FFFFFF"/>
                </a:highlight>
                <a:latin typeface="Times-Bold_ev" pitchFamily="2" charset="0"/>
              </a:rPr>
              <a:t>Short: </a:t>
            </a:r>
          </a:p>
          <a:p>
            <a:r>
              <a:rPr lang="en-IN" b="0" i="0" dirty="0">
                <a:solidFill>
                  <a:srgbClr val="000000"/>
                </a:solidFill>
                <a:effectLst/>
                <a:highlight>
                  <a:srgbClr val="FFFFFF"/>
                </a:highlight>
                <a:latin typeface="Times-Bold_ev" pitchFamily="2" charset="0"/>
              </a:rPr>
              <a:t>The most rarely used data type in java is short. </a:t>
            </a:r>
          </a:p>
          <a:p>
            <a:r>
              <a:rPr lang="en-IN" b="0" i="0" dirty="0">
                <a:solidFill>
                  <a:srgbClr val="000000"/>
                </a:solidFill>
                <a:effectLst/>
                <a:highlight>
                  <a:srgbClr val="FFFFFF"/>
                </a:highlight>
                <a:latin typeface="Courier-Bold_ex" pitchFamily="2" charset="0"/>
              </a:rPr>
              <a:t>Size: 2 bytes </a:t>
            </a:r>
          </a:p>
          <a:p>
            <a:r>
              <a:rPr lang="en-IN" b="0" i="0" dirty="0">
                <a:solidFill>
                  <a:srgbClr val="000000"/>
                </a:solidFill>
                <a:effectLst/>
                <a:highlight>
                  <a:srgbClr val="FFFFFF"/>
                </a:highlight>
                <a:latin typeface="Courier-Bold_ex" pitchFamily="2" charset="0"/>
              </a:rPr>
              <a:t>Range: -32768 to 32767(-2 15 to 2 15 -1) </a:t>
            </a:r>
          </a:p>
          <a:p>
            <a:r>
              <a:rPr lang="en-IN" b="0" i="0" dirty="0">
                <a:solidFill>
                  <a:srgbClr val="000000"/>
                </a:solidFill>
                <a:effectLst/>
                <a:highlight>
                  <a:srgbClr val="FFFFFF"/>
                </a:highlight>
                <a:latin typeface="Times-Bold_ev" pitchFamily="2" charset="0"/>
              </a:rPr>
              <a:t>Example: </a:t>
            </a:r>
          </a:p>
          <a:p>
            <a:r>
              <a:rPr lang="en-IN" b="0" i="0" dirty="0">
                <a:solidFill>
                  <a:srgbClr val="000000"/>
                </a:solidFill>
                <a:effectLst/>
                <a:highlight>
                  <a:srgbClr val="FFFFFF"/>
                </a:highlight>
                <a:latin typeface="Courier-Bold_ex" pitchFamily="2" charset="0"/>
              </a:rPr>
              <a:t>short s=130; </a:t>
            </a:r>
          </a:p>
          <a:p>
            <a:r>
              <a:rPr lang="en-IN" b="0" i="0" dirty="0">
                <a:solidFill>
                  <a:srgbClr val="000000"/>
                </a:solidFill>
                <a:effectLst/>
                <a:highlight>
                  <a:srgbClr val="FFFFFF"/>
                </a:highlight>
                <a:latin typeface="Courier-Bold_ex" pitchFamily="2" charset="0"/>
              </a:rPr>
              <a:t>short s=32768;//</a:t>
            </a:r>
            <a:r>
              <a:rPr lang="en-IN" b="0" i="0" dirty="0" err="1">
                <a:solidFill>
                  <a:srgbClr val="000000"/>
                </a:solidFill>
                <a:effectLst/>
                <a:highlight>
                  <a:srgbClr val="FFFFFF"/>
                </a:highlight>
                <a:latin typeface="Courier-Bold_ex" pitchFamily="2" charset="0"/>
              </a:rPr>
              <a:t>C.E:possible</a:t>
            </a:r>
            <a:r>
              <a:rPr lang="en-IN" b="0" i="0" dirty="0">
                <a:solidFill>
                  <a:srgbClr val="000000"/>
                </a:solidFill>
                <a:effectLst/>
                <a:highlight>
                  <a:srgbClr val="FFFFFF"/>
                </a:highlight>
                <a:latin typeface="Courier-Bold_ex" pitchFamily="2" charset="0"/>
              </a:rPr>
              <a:t> loss of precision </a:t>
            </a:r>
          </a:p>
          <a:p>
            <a:r>
              <a:rPr lang="en-IN" b="0" i="0" dirty="0">
                <a:solidFill>
                  <a:srgbClr val="000000"/>
                </a:solidFill>
                <a:effectLst/>
                <a:highlight>
                  <a:srgbClr val="FFFFFF"/>
                </a:highlight>
                <a:latin typeface="Courier-Bold_ex" pitchFamily="2" charset="0"/>
              </a:rPr>
              <a:t>short s=true;//</a:t>
            </a:r>
            <a:r>
              <a:rPr lang="en-IN" b="0" i="0" dirty="0" err="1">
                <a:solidFill>
                  <a:srgbClr val="000000"/>
                </a:solidFill>
                <a:effectLst/>
                <a:highlight>
                  <a:srgbClr val="FFFFFF"/>
                </a:highlight>
                <a:latin typeface="Courier-Bold_ex" pitchFamily="2" charset="0"/>
              </a:rPr>
              <a:t>C.E:incompatible</a:t>
            </a:r>
            <a:r>
              <a:rPr lang="en-IN" b="0" i="0" dirty="0">
                <a:solidFill>
                  <a:srgbClr val="000000"/>
                </a:solidFill>
                <a:effectLst/>
                <a:highlight>
                  <a:srgbClr val="FFFFFF"/>
                </a:highlight>
                <a:latin typeface="Courier-Bold_ex" pitchFamily="2" charset="0"/>
              </a:rPr>
              <a:t> types </a:t>
            </a:r>
          </a:p>
          <a:p>
            <a:endParaRPr lang="en-IN" dirty="0">
              <a:solidFill>
                <a:srgbClr val="000000"/>
              </a:solidFill>
              <a:highlight>
                <a:srgbClr val="FFFFFF"/>
              </a:highlight>
              <a:latin typeface="Courier-Bold_ex" pitchFamily="2" charset="0"/>
            </a:endParaRPr>
          </a:p>
          <a:p>
            <a:r>
              <a:rPr lang="en-IN" b="0" i="0" dirty="0">
                <a:solidFill>
                  <a:srgbClr val="000000"/>
                </a:solidFill>
                <a:effectLst/>
                <a:highlight>
                  <a:srgbClr val="FFFFFF"/>
                </a:highlight>
                <a:latin typeface="Times-Bold_ev" pitchFamily="2" charset="0"/>
              </a:rPr>
              <a:t>Short data type is best suitable for 16 bit processors like 8086 but these processors are completely outdated and hence the corresponding short data type is also out data type.</a:t>
            </a:r>
            <a:endParaRPr lang="en-US" dirty="0"/>
          </a:p>
        </p:txBody>
      </p:sp>
    </p:spTree>
    <p:extLst>
      <p:ext uri="{BB962C8B-B14F-4D97-AF65-F5344CB8AC3E}">
        <p14:creationId xmlns:p14="http://schemas.microsoft.com/office/powerpoint/2010/main" val="133840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6DA7-7352-7AEF-7F8F-2FF7E99277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497FC7-E7C1-DD28-A739-DA56CB78ECAD}"/>
              </a:ext>
            </a:extLst>
          </p:cNvPr>
          <p:cNvSpPr>
            <a:spLocks noGrp="1"/>
          </p:cNvSpPr>
          <p:nvPr>
            <p:ph idx="1"/>
          </p:nvPr>
        </p:nvSpPr>
        <p:spPr/>
        <p:txBody>
          <a:bodyPr>
            <a:normAutofit lnSpcReduction="10000"/>
          </a:bodyPr>
          <a:lstStyle/>
          <a:p>
            <a:r>
              <a:rPr lang="en-IN" b="0" i="0" dirty="0">
                <a:solidFill>
                  <a:srgbClr val="000000"/>
                </a:solidFill>
                <a:effectLst/>
                <a:highlight>
                  <a:srgbClr val="FFFFFF"/>
                </a:highlight>
                <a:latin typeface="Times-Bold_ev" pitchFamily="2" charset="0"/>
              </a:rPr>
              <a:t>Int: </a:t>
            </a:r>
          </a:p>
          <a:p>
            <a:r>
              <a:rPr lang="en-IN" b="0" i="0" dirty="0">
                <a:solidFill>
                  <a:srgbClr val="000000"/>
                </a:solidFill>
                <a:effectLst/>
                <a:highlight>
                  <a:srgbClr val="FFFFFF"/>
                </a:highlight>
                <a:latin typeface="Times-Bold_ev" pitchFamily="2" charset="0"/>
              </a:rPr>
              <a:t>This is most commonly used data type in java.</a:t>
            </a:r>
          </a:p>
          <a:p>
            <a:r>
              <a:rPr lang="en-IN" b="0" i="0" dirty="0">
                <a:solidFill>
                  <a:srgbClr val="000000"/>
                </a:solidFill>
                <a:effectLst/>
                <a:highlight>
                  <a:srgbClr val="FFFFFF"/>
                </a:highlight>
                <a:latin typeface="Courier-Bold_ex" pitchFamily="2" charset="0"/>
              </a:rPr>
              <a:t>Size: 4 bytes </a:t>
            </a:r>
          </a:p>
          <a:p>
            <a:r>
              <a:rPr lang="en-IN" b="0" i="0" dirty="0">
                <a:solidFill>
                  <a:srgbClr val="000000"/>
                </a:solidFill>
                <a:effectLst/>
                <a:highlight>
                  <a:srgbClr val="FFFFFF"/>
                </a:highlight>
                <a:latin typeface="Courier-Bold_ex" pitchFamily="2" charset="0"/>
              </a:rPr>
              <a:t>Range:-2147483648 to 2147483647 (-2 31 to 2 31 -1) </a:t>
            </a:r>
          </a:p>
          <a:p>
            <a:r>
              <a:rPr lang="en-IN" b="0" i="0" dirty="0">
                <a:solidFill>
                  <a:srgbClr val="000000"/>
                </a:solidFill>
                <a:effectLst/>
                <a:highlight>
                  <a:srgbClr val="FFFFFF"/>
                </a:highlight>
                <a:latin typeface="Times-Bold_ev" pitchFamily="2" charset="0"/>
              </a:rPr>
              <a:t>Example: </a:t>
            </a:r>
          </a:p>
          <a:p>
            <a:r>
              <a:rPr lang="en-IN" b="0" i="0" dirty="0">
                <a:solidFill>
                  <a:srgbClr val="000000"/>
                </a:solidFill>
                <a:effectLst/>
                <a:highlight>
                  <a:srgbClr val="FFFFFF"/>
                </a:highlight>
                <a:latin typeface="Courier-Bold_ex" pitchFamily="2" charset="0"/>
              </a:rPr>
              <a:t>int </a:t>
            </a:r>
            <a:r>
              <a:rPr lang="en-IN" b="0" i="0" dirty="0" err="1">
                <a:solidFill>
                  <a:srgbClr val="000000"/>
                </a:solidFill>
                <a:effectLst/>
                <a:highlight>
                  <a:srgbClr val="FFFFFF"/>
                </a:highlight>
                <a:latin typeface="Courier-Bold_ex" pitchFamily="2" charset="0"/>
              </a:rPr>
              <a:t>i</a:t>
            </a:r>
            <a:r>
              <a:rPr lang="en-IN" b="0" i="0" dirty="0">
                <a:solidFill>
                  <a:srgbClr val="000000"/>
                </a:solidFill>
                <a:effectLst/>
                <a:highlight>
                  <a:srgbClr val="FFFFFF"/>
                </a:highlight>
                <a:latin typeface="Courier-Bold_ex" pitchFamily="2" charset="0"/>
              </a:rPr>
              <a:t>=130; </a:t>
            </a:r>
          </a:p>
          <a:p>
            <a:r>
              <a:rPr lang="en-IN" b="0" i="0" dirty="0">
                <a:solidFill>
                  <a:srgbClr val="000000"/>
                </a:solidFill>
                <a:effectLst/>
                <a:highlight>
                  <a:srgbClr val="FFFFFF"/>
                </a:highlight>
                <a:latin typeface="Courier-Bold_ex" pitchFamily="2" charset="0"/>
              </a:rPr>
              <a:t>int </a:t>
            </a:r>
            <a:r>
              <a:rPr lang="en-IN" b="0" i="0" dirty="0" err="1">
                <a:solidFill>
                  <a:srgbClr val="000000"/>
                </a:solidFill>
                <a:effectLst/>
                <a:highlight>
                  <a:srgbClr val="FFFFFF"/>
                </a:highlight>
                <a:latin typeface="Courier-Bold_ex" pitchFamily="2" charset="0"/>
              </a:rPr>
              <a:t>i</a:t>
            </a:r>
            <a:r>
              <a:rPr lang="en-IN" b="0" i="0" dirty="0">
                <a:solidFill>
                  <a:srgbClr val="000000"/>
                </a:solidFill>
                <a:effectLst/>
                <a:highlight>
                  <a:srgbClr val="FFFFFF"/>
                </a:highlight>
                <a:latin typeface="Courier-Bold_ex" pitchFamily="2" charset="0"/>
              </a:rPr>
              <a:t>=10.5;//</a:t>
            </a:r>
            <a:r>
              <a:rPr lang="en-IN" b="0" i="0" dirty="0" err="1">
                <a:solidFill>
                  <a:srgbClr val="000000"/>
                </a:solidFill>
                <a:effectLst/>
                <a:highlight>
                  <a:srgbClr val="FFFFFF"/>
                </a:highlight>
                <a:latin typeface="Courier-Bold_ex" pitchFamily="2" charset="0"/>
              </a:rPr>
              <a:t>C.E:possible</a:t>
            </a:r>
            <a:r>
              <a:rPr lang="en-IN" b="0" i="0" dirty="0">
                <a:solidFill>
                  <a:srgbClr val="000000"/>
                </a:solidFill>
                <a:effectLst/>
                <a:highlight>
                  <a:srgbClr val="FFFFFF"/>
                </a:highlight>
                <a:latin typeface="Courier-Bold_ex" pitchFamily="2" charset="0"/>
              </a:rPr>
              <a:t> loss of precision </a:t>
            </a:r>
          </a:p>
          <a:p>
            <a:r>
              <a:rPr lang="en-IN" b="0" i="0" dirty="0">
                <a:solidFill>
                  <a:srgbClr val="000000"/>
                </a:solidFill>
                <a:effectLst/>
                <a:highlight>
                  <a:srgbClr val="FFFFFF"/>
                </a:highlight>
                <a:latin typeface="Courier-Bold_ex" pitchFamily="2" charset="0"/>
              </a:rPr>
              <a:t>int </a:t>
            </a:r>
            <a:r>
              <a:rPr lang="en-IN" b="0" i="0" dirty="0" err="1">
                <a:solidFill>
                  <a:srgbClr val="000000"/>
                </a:solidFill>
                <a:effectLst/>
                <a:highlight>
                  <a:srgbClr val="FFFFFF"/>
                </a:highlight>
                <a:latin typeface="Courier-Bold_ex" pitchFamily="2" charset="0"/>
              </a:rPr>
              <a:t>i</a:t>
            </a:r>
            <a:r>
              <a:rPr lang="en-IN" b="0" i="0" dirty="0">
                <a:solidFill>
                  <a:srgbClr val="000000"/>
                </a:solidFill>
                <a:effectLst/>
                <a:highlight>
                  <a:srgbClr val="FFFFFF"/>
                </a:highlight>
                <a:latin typeface="Courier-Bold_ex" pitchFamily="2" charset="0"/>
              </a:rPr>
              <a:t>=true;//</a:t>
            </a:r>
            <a:r>
              <a:rPr lang="en-IN" b="0" i="0" dirty="0" err="1">
                <a:solidFill>
                  <a:srgbClr val="000000"/>
                </a:solidFill>
                <a:effectLst/>
                <a:highlight>
                  <a:srgbClr val="FFFFFF"/>
                </a:highlight>
                <a:latin typeface="Courier-Bold_ex" pitchFamily="2" charset="0"/>
              </a:rPr>
              <a:t>C.E:incompatible</a:t>
            </a:r>
            <a:r>
              <a:rPr lang="en-IN" b="0" i="0" dirty="0">
                <a:solidFill>
                  <a:srgbClr val="000000"/>
                </a:solidFill>
                <a:effectLst/>
                <a:highlight>
                  <a:srgbClr val="FFFFFF"/>
                </a:highlight>
                <a:latin typeface="Courier-Bold_ex" pitchFamily="2" charset="0"/>
              </a:rPr>
              <a:t> types </a:t>
            </a:r>
            <a:endParaRPr lang="en-US" dirty="0"/>
          </a:p>
        </p:txBody>
      </p:sp>
    </p:spTree>
    <p:extLst>
      <p:ext uri="{BB962C8B-B14F-4D97-AF65-F5344CB8AC3E}">
        <p14:creationId xmlns:p14="http://schemas.microsoft.com/office/powerpoint/2010/main" val="269702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2F0-7E1B-5DEA-7FF9-C579B588A1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3BFF2-6848-5328-ED55-3CAB7EEE353F}"/>
              </a:ext>
            </a:extLst>
          </p:cNvPr>
          <p:cNvSpPr>
            <a:spLocks noGrp="1"/>
          </p:cNvSpPr>
          <p:nvPr>
            <p:ph idx="1"/>
          </p:nvPr>
        </p:nvSpPr>
        <p:spPr/>
        <p:txBody>
          <a:bodyPr>
            <a:normAutofit fontScale="77500" lnSpcReduction="20000"/>
          </a:bodyPr>
          <a:lstStyle/>
          <a:p>
            <a:r>
              <a:rPr lang="en-IN" b="0" i="0" dirty="0">
                <a:solidFill>
                  <a:srgbClr val="000000"/>
                </a:solidFill>
                <a:effectLst/>
                <a:highlight>
                  <a:srgbClr val="FFFFFF"/>
                </a:highlight>
                <a:latin typeface="Times-Bold_ev" pitchFamily="2" charset="0"/>
              </a:rPr>
              <a:t>long: </a:t>
            </a:r>
          </a:p>
          <a:p>
            <a:r>
              <a:rPr lang="en-IN" b="0" i="0" dirty="0">
                <a:solidFill>
                  <a:srgbClr val="000000"/>
                </a:solidFill>
                <a:effectLst/>
                <a:highlight>
                  <a:srgbClr val="FFFFFF"/>
                </a:highlight>
                <a:latin typeface="Times-Bold_ev" pitchFamily="2" charset="0"/>
              </a:rPr>
              <a:t>Whenever int is not enough to hold big values then we should go for long data type. </a:t>
            </a:r>
          </a:p>
          <a:p>
            <a:r>
              <a:rPr lang="en-IN" b="0" i="0" dirty="0">
                <a:solidFill>
                  <a:srgbClr val="000000"/>
                </a:solidFill>
                <a:effectLst/>
                <a:highlight>
                  <a:srgbClr val="FFFFFF"/>
                </a:highlight>
                <a:latin typeface="Times-Bold_ev" pitchFamily="2" charset="0"/>
              </a:rPr>
              <a:t>Example: </a:t>
            </a:r>
          </a:p>
          <a:p>
            <a:r>
              <a:rPr lang="en-IN" b="0" i="0" dirty="0">
                <a:solidFill>
                  <a:srgbClr val="000000"/>
                </a:solidFill>
                <a:effectLst/>
                <a:highlight>
                  <a:srgbClr val="FFFFFF"/>
                </a:highlight>
                <a:latin typeface="Times-Bold_ev" pitchFamily="2" charset="0"/>
              </a:rPr>
              <a:t>To hold the no. Of characters present in a big file int may not enough hence the return type of length() method is long. </a:t>
            </a:r>
          </a:p>
          <a:p>
            <a:r>
              <a:rPr lang="en-IN" b="0" i="0" dirty="0">
                <a:solidFill>
                  <a:srgbClr val="000000"/>
                </a:solidFill>
                <a:effectLst/>
                <a:highlight>
                  <a:srgbClr val="FFFFFF"/>
                </a:highlight>
                <a:latin typeface="Courier-Bold_ex" pitchFamily="2" charset="0"/>
              </a:rPr>
              <a:t>long l=</a:t>
            </a:r>
            <a:r>
              <a:rPr lang="en-IN" b="0" i="0" dirty="0" err="1">
                <a:solidFill>
                  <a:srgbClr val="000000"/>
                </a:solidFill>
                <a:effectLst/>
                <a:highlight>
                  <a:srgbClr val="FFFFFF"/>
                </a:highlight>
                <a:latin typeface="Courier-Bold_ex" pitchFamily="2" charset="0"/>
              </a:rPr>
              <a:t>f.length</a:t>
            </a:r>
            <a:r>
              <a:rPr lang="en-IN" b="0" i="0" dirty="0">
                <a:solidFill>
                  <a:srgbClr val="000000"/>
                </a:solidFill>
                <a:effectLst/>
                <a:highlight>
                  <a:srgbClr val="FFFFFF"/>
                </a:highlight>
                <a:latin typeface="Courier-Bold_ex" pitchFamily="2" charset="0"/>
              </a:rPr>
              <a:t>();//f is a file </a:t>
            </a:r>
          </a:p>
          <a:p>
            <a:r>
              <a:rPr lang="en-IN" b="0" i="0" dirty="0">
                <a:solidFill>
                  <a:srgbClr val="000000"/>
                </a:solidFill>
                <a:effectLst/>
                <a:highlight>
                  <a:srgbClr val="FFFFFF"/>
                </a:highlight>
                <a:latin typeface="Courier-Bold_ex" pitchFamily="2" charset="0"/>
              </a:rPr>
              <a:t>Size: 8 bytes </a:t>
            </a:r>
          </a:p>
          <a:p>
            <a:r>
              <a:rPr lang="en-IN" b="0" i="0" dirty="0">
                <a:solidFill>
                  <a:srgbClr val="000000"/>
                </a:solidFill>
                <a:effectLst/>
                <a:highlight>
                  <a:srgbClr val="FFFFFF"/>
                </a:highlight>
                <a:latin typeface="Courier-Bold_ex" pitchFamily="2" charset="0"/>
              </a:rPr>
              <a:t>Range:-2</a:t>
            </a:r>
            <a:r>
              <a:rPr lang="en-IN" b="0" i="0" baseline="30000" dirty="0">
                <a:solidFill>
                  <a:srgbClr val="000000"/>
                </a:solidFill>
                <a:effectLst/>
                <a:highlight>
                  <a:srgbClr val="FFFFFF"/>
                </a:highlight>
                <a:latin typeface="Courier-Bold_ex" pitchFamily="2" charset="0"/>
              </a:rPr>
              <a:t>63</a:t>
            </a:r>
            <a:r>
              <a:rPr lang="en-IN" b="0" i="0" dirty="0">
                <a:solidFill>
                  <a:srgbClr val="000000"/>
                </a:solidFill>
                <a:effectLst/>
                <a:highlight>
                  <a:srgbClr val="FFFFFF"/>
                </a:highlight>
                <a:latin typeface="Courier-Bold_ex" pitchFamily="2" charset="0"/>
              </a:rPr>
              <a:t> to 2</a:t>
            </a:r>
            <a:r>
              <a:rPr lang="en-IN" b="0" i="0" baseline="30000" dirty="0">
                <a:solidFill>
                  <a:srgbClr val="000000"/>
                </a:solidFill>
                <a:effectLst/>
                <a:highlight>
                  <a:srgbClr val="FFFFFF"/>
                </a:highlight>
                <a:latin typeface="Courier-Bold_ex" pitchFamily="2" charset="0"/>
              </a:rPr>
              <a:t>63</a:t>
            </a:r>
            <a:r>
              <a:rPr lang="en-IN" b="0" i="0" dirty="0">
                <a:solidFill>
                  <a:srgbClr val="000000"/>
                </a:solidFill>
                <a:effectLst/>
                <a:highlight>
                  <a:srgbClr val="FFFFFF"/>
                </a:highlight>
                <a:latin typeface="Courier-Bold_ex" pitchFamily="2" charset="0"/>
              </a:rPr>
              <a:t>-1 </a:t>
            </a:r>
          </a:p>
          <a:p>
            <a:endParaRPr lang="en-IN" dirty="0">
              <a:solidFill>
                <a:srgbClr val="000000"/>
              </a:solidFill>
              <a:highlight>
                <a:srgbClr val="FFFFFF"/>
              </a:highlight>
              <a:latin typeface="Courier-Bold_ex" pitchFamily="2" charset="0"/>
            </a:endParaRPr>
          </a:p>
          <a:p>
            <a:r>
              <a:rPr lang="en-IN" b="0" i="0" dirty="0">
                <a:solidFill>
                  <a:srgbClr val="000000"/>
                </a:solidFill>
                <a:effectLst/>
                <a:highlight>
                  <a:srgbClr val="FFFFFF"/>
                </a:highlight>
                <a:latin typeface="Times-Bold_ev" pitchFamily="2" charset="0"/>
              </a:rPr>
              <a:t>Note: All the above data types (byte, short, int and long) can be used to represent whole numbers. If we want to represent real numbers then we should go for floating point data types. </a:t>
            </a:r>
            <a:endParaRPr lang="en-US" dirty="0"/>
          </a:p>
        </p:txBody>
      </p:sp>
    </p:spTree>
    <p:extLst>
      <p:ext uri="{BB962C8B-B14F-4D97-AF65-F5344CB8AC3E}">
        <p14:creationId xmlns:p14="http://schemas.microsoft.com/office/powerpoint/2010/main" val="6303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EFB6-5C2B-F7C2-49BC-6CE0A2767A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A0F5F-2C10-4423-D01B-C404F4246EE5}"/>
              </a:ext>
            </a:extLst>
          </p:cNvPr>
          <p:cNvSpPr>
            <a:spLocks noGrp="1"/>
          </p:cNvSpPr>
          <p:nvPr>
            <p:ph idx="1"/>
          </p:nvPr>
        </p:nvSpPr>
        <p:spPr>
          <a:xfrm>
            <a:off x="838200" y="365125"/>
            <a:ext cx="10515600" cy="5811838"/>
          </a:xfrm>
        </p:spPr>
        <p:txBody>
          <a:bodyPr>
            <a:normAutofit fontScale="92500" lnSpcReduction="20000"/>
          </a:bodyPr>
          <a:lstStyle/>
          <a:p>
            <a:r>
              <a:rPr lang="en-IN" b="0" i="0" dirty="0">
                <a:solidFill>
                  <a:srgbClr val="000000"/>
                </a:solidFill>
                <a:effectLst/>
                <a:highlight>
                  <a:srgbClr val="FFFFFF"/>
                </a:highlight>
                <a:latin typeface="Times-Bold_ev" pitchFamily="2" charset="0"/>
              </a:rPr>
              <a:t>Floating Point Data types: </a:t>
            </a:r>
          </a:p>
          <a:p>
            <a:endParaRPr lang="en-IN" b="0" i="0" dirty="0">
              <a:solidFill>
                <a:srgbClr val="000000"/>
              </a:solidFill>
              <a:effectLst/>
              <a:highlight>
                <a:srgbClr val="FFFFFF"/>
              </a:highlight>
              <a:latin typeface="Times-Bold_ev" pitchFamily="2" charset="0"/>
            </a:endParaRPr>
          </a:p>
          <a:p>
            <a:r>
              <a:rPr lang="en-IN" dirty="0">
                <a:solidFill>
                  <a:srgbClr val="000000"/>
                </a:solidFill>
                <a:highlight>
                  <a:srgbClr val="FFFFFF"/>
                </a:highlight>
                <a:latin typeface="Times-Bold_ev" pitchFamily="2" charset="0"/>
              </a:rPr>
              <a:t>f</a:t>
            </a:r>
            <a:r>
              <a:rPr lang="en-IN" b="0" i="0" dirty="0">
                <a:solidFill>
                  <a:srgbClr val="000000"/>
                </a:solidFill>
                <a:effectLst/>
                <a:highlight>
                  <a:srgbClr val="FFFFFF"/>
                </a:highlight>
                <a:latin typeface="Times-Bold_ev" pitchFamily="2" charset="0"/>
              </a:rPr>
              <a:t>loat</a:t>
            </a:r>
          </a:p>
          <a:p>
            <a:r>
              <a:rPr lang="en-IN" b="0" i="0" dirty="0">
                <a:solidFill>
                  <a:srgbClr val="000000"/>
                </a:solidFill>
                <a:effectLst/>
                <a:highlight>
                  <a:srgbClr val="FFFFFF"/>
                </a:highlight>
                <a:latin typeface="Times-Bold_ev" pitchFamily="2" charset="0"/>
              </a:rPr>
              <a:t>If we want to 5 to 6 decimal places of accuracy then we should go for float. </a:t>
            </a:r>
          </a:p>
          <a:p>
            <a:r>
              <a:rPr lang="en-IN" b="0" i="0" dirty="0">
                <a:solidFill>
                  <a:srgbClr val="000000"/>
                </a:solidFill>
                <a:effectLst/>
                <a:highlight>
                  <a:srgbClr val="FFFFFF"/>
                </a:highlight>
                <a:latin typeface="Times-Bold_ev" pitchFamily="2" charset="0"/>
              </a:rPr>
              <a:t>Size:4 bytes. </a:t>
            </a:r>
          </a:p>
          <a:p>
            <a:r>
              <a:rPr lang="en-IN" b="0" i="0" dirty="0">
                <a:solidFill>
                  <a:srgbClr val="000000"/>
                </a:solidFill>
                <a:effectLst/>
                <a:highlight>
                  <a:srgbClr val="FFFFFF"/>
                </a:highlight>
                <a:latin typeface="Times-Bold_ev" pitchFamily="2" charset="0"/>
              </a:rPr>
              <a:t>Range:-3.4e</a:t>
            </a:r>
            <a:r>
              <a:rPr lang="en-IN" b="0" i="0" baseline="30000" dirty="0">
                <a:solidFill>
                  <a:srgbClr val="000000"/>
                </a:solidFill>
                <a:effectLst/>
                <a:highlight>
                  <a:srgbClr val="FFFFFF"/>
                </a:highlight>
                <a:latin typeface="Times-Bold_ev" pitchFamily="2" charset="0"/>
              </a:rPr>
              <a:t>38</a:t>
            </a:r>
            <a:r>
              <a:rPr lang="en-IN" b="0" i="0" dirty="0">
                <a:solidFill>
                  <a:srgbClr val="000000"/>
                </a:solidFill>
                <a:effectLst/>
                <a:highlight>
                  <a:srgbClr val="FFFFFF"/>
                </a:highlight>
                <a:latin typeface="Times-Bold_ev" pitchFamily="2" charset="0"/>
              </a:rPr>
              <a:t> to 3.4e</a:t>
            </a:r>
            <a:r>
              <a:rPr lang="en-IN" b="0" i="0" baseline="30000" dirty="0">
                <a:solidFill>
                  <a:srgbClr val="000000"/>
                </a:solidFill>
                <a:effectLst/>
                <a:highlight>
                  <a:srgbClr val="FFFFFF"/>
                </a:highlight>
                <a:latin typeface="Times-Bold_ev" pitchFamily="2" charset="0"/>
              </a:rPr>
              <a:t>38</a:t>
            </a:r>
            <a:r>
              <a:rPr lang="en-IN" b="0" i="0" dirty="0">
                <a:solidFill>
                  <a:srgbClr val="000000"/>
                </a:solidFill>
                <a:effectLst/>
                <a:highlight>
                  <a:srgbClr val="FFFFFF"/>
                </a:highlight>
                <a:latin typeface="Times-Bold_ev" pitchFamily="2" charset="0"/>
              </a:rPr>
              <a:t>.</a:t>
            </a:r>
          </a:p>
          <a:p>
            <a:r>
              <a:rPr lang="en-IN" b="0" i="0" dirty="0">
                <a:solidFill>
                  <a:srgbClr val="000000"/>
                </a:solidFill>
                <a:effectLst/>
                <a:highlight>
                  <a:srgbClr val="FFFFFF"/>
                </a:highlight>
                <a:latin typeface="Times-Bold_ev" pitchFamily="2" charset="0"/>
              </a:rPr>
              <a:t>float follows single precision.</a:t>
            </a:r>
          </a:p>
          <a:p>
            <a:endParaRPr lang="en-IN" b="0" i="0" dirty="0">
              <a:solidFill>
                <a:srgbClr val="000000"/>
              </a:solidFill>
              <a:effectLst/>
              <a:highlight>
                <a:srgbClr val="FFFFFF"/>
              </a:highlight>
              <a:latin typeface="Times-Bold_ev" pitchFamily="2" charset="0"/>
            </a:endParaRPr>
          </a:p>
          <a:p>
            <a:r>
              <a:rPr lang="en-IN" b="0" i="0" dirty="0">
                <a:solidFill>
                  <a:srgbClr val="000000"/>
                </a:solidFill>
                <a:effectLst/>
                <a:highlight>
                  <a:srgbClr val="FFFFFF"/>
                </a:highlight>
                <a:latin typeface="Times-Bold_ev" pitchFamily="2" charset="0"/>
              </a:rPr>
              <a:t>double</a:t>
            </a:r>
          </a:p>
          <a:p>
            <a:r>
              <a:rPr lang="en-IN" b="0" i="0" dirty="0">
                <a:solidFill>
                  <a:srgbClr val="000000"/>
                </a:solidFill>
                <a:effectLst/>
                <a:highlight>
                  <a:srgbClr val="FFFFFF"/>
                </a:highlight>
                <a:latin typeface="Times-Bold_ev" pitchFamily="2" charset="0"/>
              </a:rPr>
              <a:t>If we want to 14 to 15 decimal places of accuracy then we should go for double. </a:t>
            </a:r>
          </a:p>
          <a:p>
            <a:r>
              <a:rPr lang="en-IN" b="0" i="0" dirty="0">
                <a:solidFill>
                  <a:srgbClr val="000000"/>
                </a:solidFill>
                <a:effectLst/>
                <a:highlight>
                  <a:srgbClr val="FFFFFF"/>
                </a:highlight>
                <a:latin typeface="Times-Bold_ev" pitchFamily="2" charset="0"/>
              </a:rPr>
              <a:t>Size:8 bytes. </a:t>
            </a:r>
          </a:p>
          <a:p>
            <a:r>
              <a:rPr lang="en-IN" b="0" i="0" dirty="0">
                <a:solidFill>
                  <a:srgbClr val="000000"/>
                </a:solidFill>
                <a:effectLst/>
                <a:highlight>
                  <a:srgbClr val="FFFFFF"/>
                </a:highlight>
                <a:latin typeface="Times-Bold_ev" pitchFamily="2" charset="0"/>
              </a:rPr>
              <a:t>-1.7e</a:t>
            </a:r>
            <a:r>
              <a:rPr lang="en-IN" b="0" i="0" baseline="30000" dirty="0">
                <a:solidFill>
                  <a:srgbClr val="000000"/>
                </a:solidFill>
                <a:effectLst/>
                <a:highlight>
                  <a:srgbClr val="FFFFFF"/>
                </a:highlight>
                <a:latin typeface="Times-Bold_ev" pitchFamily="2" charset="0"/>
              </a:rPr>
              <a:t>308</a:t>
            </a:r>
            <a:r>
              <a:rPr lang="en-IN" b="0" i="0" dirty="0">
                <a:solidFill>
                  <a:srgbClr val="000000"/>
                </a:solidFill>
                <a:effectLst/>
                <a:highlight>
                  <a:srgbClr val="FFFFFF"/>
                </a:highlight>
                <a:latin typeface="Times-Bold_ev" pitchFamily="2" charset="0"/>
              </a:rPr>
              <a:t> to1.7e</a:t>
            </a:r>
            <a:r>
              <a:rPr lang="en-IN" b="0" i="0" baseline="30000" dirty="0">
                <a:solidFill>
                  <a:srgbClr val="000000"/>
                </a:solidFill>
                <a:effectLst/>
                <a:highlight>
                  <a:srgbClr val="FFFFFF"/>
                </a:highlight>
                <a:latin typeface="Times-Bold_ev" pitchFamily="2" charset="0"/>
              </a:rPr>
              <a:t>308</a:t>
            </a:r>
            <a:r>
              <a:rPr lang="en-IN" b="0" i="0" dirty="0">
                <a:solidFill>
                  <a:srgbClr val="000000"/>
                </a:solidFill>
                <a:effectLst/>
                <a:highlight>
                  <a:srgbClr val="FFFFFF"/>
                </a:highlight>
                <a:latin typeface="Times-Bold_ev" pitchFamily="2" charset="0"/>
              </a:rPr>
              <a:t>. </a:t>
            </a:r>
          </a:p>
          <a:p>
            <a:r>
              <a:rPr lang="en-IN" b="0" i="0" dirty="0">
                <a:solidFill>
                  <a:srgbClr val="000000"/>
                </a:solidFill>
                <a:effectLst/>
                <a:highlight>
                  <a:srgbClr val="FFFFFF"/>
                </a:highlight>
                <a:latin typeface="Times-Bold_ev" pitchFamily="2" charset="0"/>
              </a:rPr>
              <a:t>double follows double precision. </a:t>
            </a:r>
            <a:endParaRPr lang="en-US" dirty="0"/>
          </a:p>
        </p:txBody>
      </p:sp>
    </p:spTree>
    <p:extLst>
      <p:ext uri="{BB962C8B-B14F-4D97-AF65-F5344CB8AC3E}">
        <p14:creationId xmlns:p14="http://schemas.microsoft.com/office/powerpoint/2010/main" val="407629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059F-237A-30F8-A3AE-F4916A8F4C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C3D010-91F1-21FA-E4B1-00801B83E269}"/>
              </a:ext>
            </a:extLst>
          </p:cNvPr>
          <p:cNvSpPr>
            <a:spLocks noGrp="1"/>
          </p:cNvSpPr>
          <p:nvPr>
            <p:ph idx="1"/>
          </p:nvPr>
        </p:nvSpPr>
        <p:spPr/>
        <p:txBody>
          <a:bodyPr>
            <a:normAutofit/>
          </a:bodyPr>
          <a:lstStyle/>
          <a:p>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data type: </a:t>
            </a:r>
          </a:p>
          <a:p>
            <a:r>
              <a:rPr lang="en-IN" b="0" i="0" dirty="0">
                <a:solidFill>
                  <a:srgbClr val="000000"/>
                </a:solidFill>
                <a:effectLst/>
                <a:highlight>
                  <a:srgbClr val="FFFFFF"/>
                </a:highlight>
                <a:latin typeface="Courier-Bold_ex" pitchFamily="2" charset="0"/>
              </a:rPr>
              <a:t>Size: Not applicable (virtual machine dependent) </a:t>
            </a:r>
          </a:p>
          <a:p>
            <a:r>
              <a:rPr lang="en-IN" b="0" i="0" dirty="0">
                <a:solidFill>
                  <a:srgbClr val="000000"/>
                </a:solidFill>
                <a:effectLst/>
                <a:highlight>
                  <a:srgbClr val="FFFFFF"/>
                </a:highlight>
                <a:latin typeface="Courier-Bold_ex" pitchFamily="2" charset="0"/>
              </a:rPr>
              <a:t>Range: Not applicable but allowed values are true or false. </a:t>
            </a:r>
          </a:p>
        </p:txBody>
      </p:sp>
    </p:spTree>
    <p:extLst>
      <p:ext uri="{BB962C8B-B14F-4D97-AF65-F5344CB8AC3E}">
        <p14:creationId xmlns:p14="http://schemas.microsoft.com/office/powerpoint/2010/main" val="4693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AB06-A05C-50BB-0877-E742D93D296D}"/>
              </a:ext>
            </a:extLst>
          </p:cNvPr>
          <p:cNvSpPr>
            <a:spLocks noGrp="1"/>
          </p:cNvSpPr>
          <p:nvPr>
            <p:ph type="title"/>
          </p:nvPr>
        </p:nvSpPr>
        <p:spPr/>
        <p:txBody>
          <a:bodyPr/>
          <a:lstStyle/>
          <a:p>
            <a:r>
              <a:rPr lang="en-IN" b="0" i="0" dirty="0">
                <a:solidFill>
                  <a:srgbClr val="000000"/>
                </a:solidFill>
                <a:effectLst/>
                <a:highlight>
                  <a:srgbClr val="FFFFFF"/>
                </a:highlight>
                <a:latin typeface="Times-Bold_ev" pitchFamily="2" charset="0"/>
              </a:rPr>
              <a:t>Char data type:</a:t>
            </a:r>
            <a:endParaRPr lang="en-US" dirty="0"/>
          </a:p>
        </p:txBody>
      </p:sp>
      <p:sp>
        <p:nvSpPr>
          <p:cNvPr id="3" name="Content Placeholder 2">
            <a:extLst>
              <a:ext uri="{FF2B5EF4-FFF2-40B4-BE49-F238E27FC236}">
                <a16:creationId xmlns:a16="http://schemas.microsoft.com/office/drawing/2014/main" id="{B2B97047-936C-8927-42A8-81F0D688A6A6}"/>
              </a:ext>
            </a:extLst>
          </p:cNvPr>
          <p:cNvSpPr>
            <a:spLocks noGrp="1"/>
          </p:cNvSpPr>
          <p:nvPr>
            <p:ph idx="1"/>
          </p:nvPr>
        </p:nvSpPr>
        <p:spPr/>
        <p:txBody>
          <a:bodyPr>
            <a:normAutofit fontScale="92500" lnSpcReduction="10000"/>
          </a:bodyPr>
          <a:lstStyle/>
          <a:p>
            <a:r>
              <a:rPr lang="en-IN" b="0" i="0" dirty="0">
                <a:solidFill>
                  <a:srgbClr val="000000"/>
                </a:solidFill>
                <a:effectLst/>
                <a:highlight>
                  <a:srgbClr val="FFFFFF"/>
                </a:highlight>
                <a:latin typeface="Times-Bold_ev" pitchFamily="2" charset="0"/>
              </a:rPr>
              <a:t>In old languages like C &amp; C++ are ASCII code based the </a:t>
            </a:r>
            <a:r>
              <a:rPr lang="en-IN" b="0" i="0" dirty="0" err="1">
                <a:solidFill>
                  <a:srgbClr val="000000"/>
                </a:solidFill>
                <a:effectLst/>
                <a:highlight>
                  <a:srgbClr val="FFFFFF"/>
                </a:highlight>
                <a:latin typeface="Times-Bold_ev" pitchFamily="2" charset="0"/>
              </a:rPr>
              <a:t>no.Of</a:t>
            </a:r>
            <a:r>
              <a:rPr lang="en-IN" b="0" i="0" dirty="0">
                <a:solidFill>
                  <a:srgbClr val="000000"/>
                </a:solidFill>
                <a:effectLst/>
                <a:highlight>
                  <a:srgbClr val="FFFFFF"/>
                </a:highlight>
                <a:latin typeface="Times-Bold_ev" pitchFamily="2" charset="0"/>
              </a:rPr>
              <a:t> ASCII code characters are &lt; 256 to represent these 256 characters 8 - bits enough hence char size in old languages 1 byte. </a:t>
            </a:r>
          </a:p>
          <a:p>
            <a:r>
              <a:rPr lang="en-IN" b="0" i="0" dirty="0">
                <a:solidFill>
                  <a:srgbClr val="000000"/>
                </a:solidFill>
                <a:effectLst/>
                <a:highlight>
                  <a:srgbClr val="FFFFFF"/>
                </a:highlight>
                <a:latin typeface="Times-Bold_ev" pitchFamily="2" charset="0"/>
              </a:rPr>
              <a:t>In java we are allowed to use any worldwide alphabets character and java is Unicode based and </a:t>
            </a:r>
            <a:r>
              <a:rPr lang="en-IN" b="0" i="0" dirty="0" err="1">
                <a:solidFill>
                  <a:srgbClr val="000000"/>
                </a:solidFill>
                <a:effectLst/>
                <a:highlight>
                  <a:srgbClr val="FFFFFF"/>
                </a:highlight>
                <a:latin typeface="Times-Bold_ev" pitchFamily="2" charset="0"/>
              </a:rPr>
              <a:t>no.Of</a:t>
            </a:r>
            <a:r>
              <a:rPr lang="en-IN" b="0" i="0" dirty="0">
                <a:solidFill>
                  <a:srgbClr val="000000"/>
                </a:solidFill>
                <a:effectLst/>
                <a:highlight>
                  <a:srgbClr val="FFFFFF"/>
                </a:highlight>
                <a:latin typeface="Times-Bold_ev" pitchFamily="2" charset="0"/>
              </a:rPr>
              <a:t> </a:t>
            </a:r>
            <a:r>
              <a:rPr lang="en-IN" b="0" i="0" dirty="0" err="1">
                <a:solidFill>
                  <a:srgbClr val="000000"/>
                </a:solidFill>
                <a:effectLst/>
                <a:highlight>
                  <a:srgbClr val="FFFFFF"/>
                </a:highlight>
                <a:latin typeface="Times-Bold_ev" pitchFamily="2" charset="0"/>
              </a:rPr>
              <a:t>unicode</a:t>
            </a:r>
            <a:r>
              <a:rPr lang="en-IN" b="0" i="0" dirty="0">
                <a:solidFill>
                  <a:srgbClr val="000000"/>
                </a:solidFill>
                <a:effectLst/>
                <a:highlight>
                  <a:srgbClr val="FFFFFF"/>
                </a:highlight>
                <a:latin typeface="Times-Bold_ev" pitchFamily="2" charset="0"/>
              </a:rPr>
              <a:t> characters are &gt; 256 and &lt;= 65536 to represent all these characters one byte is not enough compulsory we should go for 2 bytes. </a:t>
            </a:r>
          </a:p>
          <a:p>
            <a:r>
              <a:rPr lang="en-IN" b="0" i="0" dirty="0">
                <a:solidFill>
                  <a:srgbClr val="000000"/>
                </a:solidFill>
                <a:effectLst/>
                <a:highlight>
                  <a:srgbClr val="FFFFFF"/>
                </a:highlight>
                <a:latin typeface="Courier-Bold_ex" pitchFamily="2" charset="0"/>
              </a:rPr>
              <a:t>Size: 2 bytes </a:t>
            </a:r>
          </a:p>
          <a:p>
            <a:r>
              <a:rPr lang="en-IN" b="0" i="0" dirty="0">
                <a:solidFill>
                  <a:srgbClr val="000000"/>
                </a:solidFill>
                <a:effectLst/>
                <a:highlight>
                  <a:srgbClr val="FFFFFF"/>
                </a:highlight>
                <a:latin typeface="Courier-Bold_ex" pitchFamily="2" charset="0"/>
              </a:rPr>
              <a:t>Range: 0 to 65535 </a:t>
            </a:r>
          </a:p>
          <a:p>
            <a:r>
              <a:rPr lang="en-IN" b="0" i="0" dirty="0">
                <a:solidFill>
                  <a:srgbClr val="000000"/>
                </a:solidFill>
                <a:effectLst/>
                <a:highlight>
                  <a:srgbClr val="FFFFFF"/>
                </a:highlight>
                <a:latin typeface="Times-Bold_ev" pitchFamily="2" charset="0"/>
              </a:rPr>
              <a:t>Example: </a:t>
            </a:r>
            <a:r>
              <a:rPr lang="en-IN" b="0" i="0" dirty="0">
                <a:solidFill>
                  <a:srgbClr val="000000"/>
                </a:solidFill>
                <a:effectLst/>
                <a:highlight>
                  <a:srgbClr val="FFFFFF"/>
                </a:highlight>
                <a:latin typeface="Courier-Bold_ex" pitchFamily="2" charset="0"/>
              </a:rPr>
              <a:t>char ch1=97; </a:t>
            </a:r>
          </a:p>
          <a:p>
            <a:r>
              <a:rPr lang="en-IN" b="0" i="0" dirty="0">
                <a:solidFill>
                  <a:srgbClr val="000000"/>
                </a:solidFill>
                <a:effectLst/>
                <a:highlight>
                  <a:srgbClr val="FFFFFF"/>
                </a:highlight>
                <a:latin typeface="Courier-Bold_ex" pitchFamily="2" charset="0"/>
              </a:rPr>
              <a:t>char ch2=65536;//</a:t>
            </a:r>
            <a:r>
              <a:rPr lang="en-IN" b="0" i="0" dirty="0" err="1">
                <a:solidFill>
                  <a:srgbClr val="000000"/>
                </a:solidFill>
                <a:effectLst/>
                <a:highlight>
                  <a:srgbClr val="FFFFFF"/>
                </a:highlight>
                <a:latin typeface="Courier-Bold_ex" pitchFamily="2" charset="0"/>
              </a:rPr>
              <a:t>C.E:possible</a:t>
            </a:r>
            <a:r>
              <a:rPr lang="en-IN" b="0" i="0" dirty="0">
                <a:solidFill>
                  <a:srgbClr val="000000"/>
                </a:solidFill>
                <a:effectLst/>
                <a:highlight>
                  <a:srgbClr val="FFFFFF"/>
                </a:highlight>
                <a:latin typeface="Courier-Bold_ex" pitchFamily="2" charset="0"/>
              </a:rPr>
              <a:t> loss of precision</a:t>
            </a:r>
            <a:endParaRPr lang="en-US" dirty="0"/>
          </a:p>
        </p:txBody>
      </p:sp>
    </p:spTree>
    <p:extLst>
      <p:ext uri="{BB962C8B-B14F-4D97-AF65-F5344CB8AC3E}">
        <p14:creationId xmlns:p14="http://schemas.microsoft.com/office/powerpoint/2010/main" val="30764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E51A-BF35-7632-4D32-58AC21C9F43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4248EF9-59F1-B56B-A74E-9C2C4120B9DE}"/>
              </a:ext>
            </a:extLst>
          </p:cNvPr>
          <p:cNvGraphicFramePr>
            <a:graphicFrameLocks noGrp="1"/>
          </p:cNvGraphicFramePr>
          <p:nvPr>
            <p:ph idx="1"/>
            <p:extLst>
              <p:ext uri="{D42A27DB-BD31-4B8C-83A1-F6EECF244321}">
                <p14:modId xmlns:p14="http://schemas.microsoft.com/office/powerpoint/2010/main" val="3351550555"/>
              </p:ext>
            </p:extLst>
          </p:nvPr>
        </p:nvGraphicFramePr>
        <p:xfrm>
          <a:off x="242887" y="365124"/>
          <a:ext cx="11744325" cy="6335712"/>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3683623925"/>
                    </a:ext>
                  </a:extLst>
                </a:gridCol>
                <a:gridCol w="1614487">
                  <a:extLst>
                    <a:ext uri="{9D8B030D-6E8A-4147-A177-3AD203B41FA5}">
                      <a16:colId xmlns:a16="http://schemas.microsoft.com/office/drawing/2014/main" val="3086103476"/>
                    </a:ext>
                  </a:extLst>
                </a:gridCol>
                <a:gridCol w="3557588">
                  <a:extLst>
                    <a:ext uri="{9D8B030D-6E8A-4147-A177-3AD203B41FA5}">
                      <a16:colId xmlns:a16="http://schemas.microsoft.com/office/drawing/2014/main" val="3595520891"/>
                    </a:ext>
                  </a:extLst>
                </a:gridCol>
                <a:gridCol w="3080384">
                  <a:extLst>
                    <a:ext uri="{9D8B030D-6E8A-4147-A177-3AD203B41FA5}">
                      <a16:colId xmlns:a16="http://schemas.microsoft.com/office/drawing/2014/main" val="2927435850"/>
                    </a:ext>
                  </a:extLst>
                </a:gridCol>
                <a:gridCol w="2348865">
                  <a:extLst>
                    <a:ext uri="{9D8B030D-6E8A-4147-A177-3AD203B41FA5}">
                      <a16:colId xmlns:a16="http://schemas.microsoft.com/office/drawing/2014/main" val="2289245589"/>
                    </a:ext>
                  </a:extLst>
                </a:gridCol>
              </a:tblGrid>
              <a:tr h="703968">
                <a:tc>
                  <a:txBody>
                    <a:bodyPr/>
                    <a:lstStyle/>
                    <a:p>
                      <a:r>
                        <a:rPr lang="en-IN" b="1" dirty="0">
                          <a:solidFill>
                            <a:schemeClr val="tx1"/>
                          </a:solidFill>
                        </a:rPr>
                        <a:t>data type</a:t>
                      </a:r>
                      <a:endParaRPr lang="en-US" b="1" dirty="0">
                        <a:solidFill>
                          <a:schemeClr val="tx1"/>
                        </a:solidFill>
                      </a:endParaRPr>
                    </a:p>
                  </a:txBody>
                  <a:tcPr/>
                </a:tc>
                <a:tc>
                  <a:txBody>
                    <a:bodyPr/>
                    <a:lstStyle/>
                    <a:p>
                      <a:r>
                        <a:rPr lang="en-IN" b="1" dirty="0">
                          <a:solidFill>
                            <a:schemeClr val="tx1"/>
                          </a:solidFill>
                        </a:rPr>
                        <a:t>Size</a:t>
                      </a:r>
                      <a:endParaRPr lang="en-US" b="1" dirty="0">
                        <a:solidFill>
                          <a:schemeClr val="tx1"/>
                        </a:solidFill>
                      </a:endParaRPr>
                    </a:p>
                  </a:txBody>
                  <a:tcPr/>
                </a:tc>
                <a:tc>
                  <a:txBody>
                    <a:bodyPr/>
                    <a:lstStyle/>
                    <a:p>
                      <a:r>
                        <a:rPr lang="en-IN" b="1" dirty="0">
                          <a:solidFill>
                            <a:schemeClr val="tx1"/>
                          </a:solidFill>
                        </a:rPr>
                        <a:t>Range</a:t>
                      </a:r>
                      <a:endParaRPr lang="en-US" b="1" dirty="0">
                        <a:solidFill>
                          <a:schemeClr val="tx1"/>
                        </a:solidFill>
                      </a:endParaRPr>
                    </a:p>
                  </a:txBody>
                  <a:tcPr/>
                </a:tc>
                <a:tc>
                  <a:txBody>
                    <a:bodyPr/>
                    <a:lstStyle/>
                    <a:p>
                      <a:r>
                        <a:rPr lang="en-IN" b="1" dirty="0">
                          <a:solidFill>
                            <a:schemeClr val="tx1"/>
                          </a:solidFill>
                        </a:rPr>
                        <a:t>Corresponding Wrapper class</a:t>
                      </a:r>
                      <a:endParaRPr lang="en-US" b="1" dirty="0">
                        <a:solidFill>
                          <a:schemeClr val="tx1"/>
                        </a:solidFill>
                      </a:endParaRPr>
                    </a:p>
                  </a:txBody>
                  <a:tcPr/>
                </a:tc>
                <a:tc>
                  <a:txBody>
                    <a:bodyPr/>
                    <a:lstStyle/>
                    <a:p>
                      <a:r>
                        <a:rPr lang="en-IN" b="1" dirty="0">
                          <a:solidFill>
                            <a:schemeClr val="tx1"/>
                          </a:solidFill>
                        </a:rPr>
                        <a:t>Default value</a:t>
                      </a:r>
                      <a:endParaRPr lang="en-US" b="1" dirty="0">
                        <a:solidFill>
                          <a:schemeClr val="tx1"/>
                        </a:solidFill>
                      </a:endParaRPr>
                    </a:p>
                  </a:txBody>
                  <a:tcPr/>
                </a:tc>
                <a:extLst>
                  <a:ext uri="{0D108BD9-81ED-4DB2-BD59-A6C34878D82A}">
                    <a16:rowId xmlns:a16="http://schemas.microsoft.com/office/drawing/2014/main" val="3600315865"/>
                  </a:ext>
                </a:extLst>
              </a:tr>
              <a:tr h="703968">
                <a:tc>
                  <a:txBody>
                    <a:bodyPr/>
                    <a:lstStyle/>
                    <a:p>
                      <a:r>
                        <a:rPr lang="en-US" sz="2000" dirty="0"/>
                        <a:t>byte</a:t>
                      </a:r>
                    </a:p>
                  </a:txBody>
                  <a:tcPr/>
                </a:tc>
                <a:tc>
                  <a:txBody>
                    <a:bodyPr/>
                    <a:lstStyle/>
                    <a:p>
                      <a:r>
                        <a:rPr lang="en-US" sz="2000" dirty="0"/>
                        <a:t>1 byte</a:t>
                      </a:r>
                    </a:p>
                  </a:txBody>
                  <a:tcPr/>
                </a:tc>
                <a:tc>
                  <a:txBody>
                    <a:bodyPr/>
                    <a:lstStyle/>
                    <a:p>
                      <a:r>
                        <a:rPr lang="en-IN" sz="2000" b="0" i="0" kern="1200" dirty="0">
                          <a:solidFill>
                            <a:schemeClr val="dk1"/>
                          </a:solidFill>
                          <a:effectLst/>
                          <a:latin typeface="+mn-lt"/>
                          <a:ea typeface="+mn-ea"/>
                          <a:cs typeface="+mn-cs"/>
                        </a:rPr>
                        <a:t>-2</a:t>
                      </a:r>
                      <a:r>
                        <a:rPr lang="en-IN" sz="2000" b="0" i="0" kern="1200" baseline="30000" dirty="0">
                          <a:solidFill>
                            <a:schemeClr val="dk1"/>
                          </a:solidFill>
                          <a:effectLst/>
                          <a:latin typeface="+mn-lt"/>
                          <a:ea typeface="+mn-ea"/>
                          <a:cs typeface="+mn-cs"/>
                        </a:rPr>
                        <a:t>7</a:t>
                      </a:r>
                      <a:r>
                        <a:rPr lang="en-IN" sz="2000" b="0" i="0" kern="1200" dirty="0">
                          <a:solidFill>
                            <a:schemeClr val="dk1"/>
                          </a:solidFill>
                          <a:effectLst/>
                          <a:latin typeface="+mn-lt"/>
                          <a:ea typeface="+mn-ea"/>
                          <a:cs typeface="+mn-cs"/>
                        </a:rPr>
                        <a:t> to 2</a:t>
                      </a:r>
                      <a:r>
                        <a:rPr lang="en-IN" sz="2000" b="0" i="0" kern="1200" baseline="30000" dirty="0">
                          <a:solidFill>
                            <a:schemeClr val="dk1"/>
                          </a:solidFill>
                          <a:effectLst/>
                          <a:latin typeface="+mn-lt"/>
                          <a:ea typeface="+mn-ea"/>
                          <a:cs typeface="+mn-cs"/>
                        </a:rPr>
                        <a:t>7</a:t>
                      </a:r>
                      <a:r>
                        <a:rPr lang="en-IN" sz="2000" b="0" i="0" kern="1200" dirty="0">
                          <a:solidFill>
                            <a:schemeClr val="dk1"/>
                          </a:solidFill>
                          <a:effectLst/>
                          <a:latin typeface="+mn-lt"/>
                          <a:ea typeface="+mn-ea"/>
                          <a:cs typeface="+mn-cs"/>
                        </a:rPr>
                        <a:t> -1(-128 to 127) </a:t>
                      </a:r>
                      <a:endParaRPr lang="en-US" sz="2000" dirty="0"/>
                    </a:p>
                  </a:txBody>
                  <a:tcPr/>
                </a:tc>
                <a:tc>
                  <a:txBody>
                    <a:bodyPr/>
                    <a:lstStyle/>
                    <a:p>
                      <a:r>
                        <a:rPr lang="en-US" sz="2000" dirty="0"/>
                        <a:t>Byte</a:t>
                      </a:r>
                    </a:p>
                  </a:txBody>
                  <a:tcPr/>
                </a:tc>
                <a:tc>
                  <a:txBody>
                    <a:bodyPr/>
                    <a:lstStyle/>
                    <a:p>
                      <a:r>
                        <a:rPr lang="en-US" sz="2000" dirty="0"/>
                        <a:t>0</a:t>
                      </a:r>
                    </a:p>
                  </a:txBody>
                  <a:tcPr/>
                </a:tc>
                <a:extLst>
                  <a:ext uri="{0D108BD9-81ED-4DB2-BD59-A6C34878D82A}">
                    <a16:rowId xmlns:a16="http://schemas.microsoft.com/office/drawing/2014/main" val="646156126"/>
                  </a:ext>
                </a:extLst>
              </a:tr>
              <a:tr h="703968">
                <a:tc>
                  <a:txBody>
                    <a:bodyPr/>
                    <a:lstStyle/>
                    <a:p>
                      <a:r>
                        <a:rPr lang="en-US" sz="2000" dirty="0"/>
                        <a:t>short</a:t>
                      </a:r>
                    </a:p>
                  </a:txBody>
                  <a:tcPr/>
                </a:tc>
                <a:tc>
                  <a:txBody>
                    <a:bodyPr/>
                    <a:lstStyle/>
                    <a:p>
                      <a:r>
                        <a:rPr lang="en-US" sz="2000" dirty="0"/>
                        <a:t>2 bytes</a:t>
                      </a:r>
                    </a:p>
                  </a:txBody>
                  <a:tcPr/>
                </a:tc>
                <a:tc>
                  <a:txBody>
                    <a:bodyPr/>
                    <a:lstStyle/>
                    <a:p>
                      <a:r>
                        <a:rPr lang="en-IN" sz="2000" b="0" i="0" kern="1200" dirty="0">
                          <a:solidFill>
                            <a:schemeClr val="dk1"/>
                          </a:solidFill>
                          <a:effectLst/>
                          <a:latin typeface="+mn-lt"/>
                          <a:ea typeface="+mn-ea"/>
                          <a:cs typeface="+mn-cs"/>
                        </a:rPr>
                        <a:t>-2</a:t>
                      </a:r>
                      <a:r>
                        <a:rPr lang="en-IN" sz="2000" b="0" i="0" kern="1200" baseline="30000" dirty="0">
                          <a:solidFill>
                            <a:schemeClr val="dk1"/>
                          </a:solidFill>
                          <a:effectLst/>
                          <a:latin typeface="+mn-lt"/>
                          <a:ea typeface="+mn-ea"/>
                          <a:cs typeface="+mn-cs"/>
                        </a:rPr>
                        <a:t>15</a:t>
                      </a:r>
                      <a:r>
                        <a:rPr lang="en-IN" sz="2000" b="0" i="0" kern="1200" dirty="0">
                          <a:solidFill>
                            <a:schemeClr val="dk1"/>
                          </a:solidFill>
                          <a:effectLst/>
                          <a:latin typeface="+mn-lt"/>
                          <a:ea typeface="+mn-ea"/>
                          <a:cs typeface="+mn-cs"/>
                        </a:rPr>
                        <a:t> to 2</a:t>
                      </a:r>
                      <a:r>
                        <a:rPr lang="en-IN" sz="2000" b="0" i="0" kern="1200" baseline="30000" dirty="0">
                          <a:solidFill>
                            <a:schemeClr val="dk1"/>
                          </a:solidFill>
                          <a:effectLst/>
                          <a:latin typeface="+mn-lt"/>
                          <a:ea typeface="+mn-ea"/>
                          <a:cs typeface="+mn-cs"/>
                        </a:rPr>
                        <a:t>15</a:t>
                      </a:r>
                      <a:r>
                        <a:rPr lang="en-IN" sz="2000" b="0" i="0" kern="1200" dirty="0">
                          <a:solidFill>
                            <a:schemeClr val="dk1"/>
                          </a:solidFill>
                          <a:effectLst/>
                          <a:latin typeface="+mn-lt"/>
                          <a:ea typeface="+mn-ea"/>
                          <a:cs typeface="+mn-cs"/>
                        </a:rPr>
                        <a:t> -1 (-32768 to 32767)</a:t>
                      </a:r>
                      <a:endParaRPr lang="en-US" sz="2000" dirty="0"/>
                    </a:p>
                  </a:txBody>
                  <a:tcPr/>
                </a:tc>
                <a:tc>
                  <a:txBody>
                    <a:bodyPr/>
                    <a:lstStyle/>
                    <a:p>
                      <a:r>
                        <a:rPr lang="en-US" sz="2000" dirty="0"/>
                        <a:t>Short</a:t>
                      </a:r>
                    </a:p>
                  </a:txBody>
                  <a:tcPr/>
                </a:tc>
                <a:tc>
                  <a:txBody>
                    <a:bodyPr/>
                    <a:lstStyle/>
                    <a:p>
                      <a:r>
                        <a:rPr lang="en-US" sz="2000" dirty="0"/>
                        <a:t>0</a:t>
                      </a:r>
                    </a:p>
                  </a:txBody>
                  <a:tcPr/>
                </a:tc>
                <a:extLst>
                  <a:ext uri="{0D108BD9-81ED-4DB2-BD59-A6C34878D82A}">
                    <a16:rowId xmlns:a16="http://schemas.microsoft.com/office/drawing/2014/main" val="2855476097"/>
                  </a:ext>
                </a:extLst>
              </a:tr>
              <a:tr h="703968">
                <a:tc>
                  <a:txBody>
                    <a:bodyPr/>
                    <a:lstStyle/>
                    <a:p>
                      <a:r>
                        <a:rPr lang="en-US" sz="2000" dirty="0"/>
                        <a:t>int</a:t>
                      </a:r>
                    </a:p>
                  </a:txBody>
                  <a:tcPr/>
                </a:tc>
                <a:tc>
                  <a:txBody>
                    <a:bodyPr/>
                    <a:lstStyle/>
                    <a:p>
                      <a:r>
                        <a:rPr lang="en-US" sz="2000" dirty="0"/>
                        <a:t>4 bytes</a:t>
                      </a:r>
                    </a:p>
                  </a:txBody>
                  <a:tcPr/>
                </a:tc>
                <a:tc>
                  <a:txBody>
                    <a:bodyPr/>
                    <a:lstStyle/>
                    <a:p>
                      <a:r>
                        <a:rPr lang="en-IN" sz="2000" b="0" i="0" kern="1200" dirty="0">
                          <a:solidFill>
                            <a:schemeClr val="dk1"/>
                          </a:solidFill>
                          <a:effectLst/>
                          <a:latin typeface="+mn-lt"/>
                          <a:ea typeface="+mn-ea"/>
                          <a:cs typeface="+mn-cs"/>
                        </a:rPr>
                        <a:t>-2</a:t>
                      </a:r>
                      <a:r>
                        <a:rPr lang="en-IN" sz="2000" b="0" i="0" kern="1200" baseline="30000" dirty="0">
                          <a:solidFill>
                            <a:schemeClr val="dk1"/>
                          </a:solidFill>
                          <a:effectLst/>
                          <a:latin typeface="+mn-lt"/>
                          <a:ea typeface="+mn-ea"/>
                          <a:cs typeface="+mn-cs"/>
                        </a:rPr>
                        <a:t>31</a:t>
                      </a:r>
                      <a:r>
                        <a:rPr lang="en-IN" sz="2000" b="0" i="0" kern="1200" dirty="0">
                          <a:solidFill>
                            <a:schemeClr val="dk1"/>
                          </a:solidFill>
                          <a:effectLst/>
                          <a:latin typeface="+mn-lt"/>
                          <a:ea typeface="+mn-ea"/>
                          <a:cs typeface="+mn-cs"/>
                        </a:rPr>
                        <a:t> to 2</a:t>
                      </a:r>
                      <a:r>
                        <a:rPr lang="en-IN" sz="2000" b="0" i="0" kern="1200" baseline="30000" dirty="0">
                          <a:solidFill>
                            <a:schemeClr val="dk1"/>
                          </a:solidFill>
                          <a:effectLst/>
                          <a:latin typeface="+mn-lt"/>
                          <a:ea typeface="+mn-ea"/>
                          <a:cs typeface="+mn-cs"/>
                        </a:rPr>
                        <a:t>31</a:t>
                      </a:r>
                      <a:r>
                        <a:rPr lang="en-IN" sz="2000" b="0" i="0" kern="1200" dirty="0">
                          <a:solidFill>
                            <a:schemeClr val="dk1"/>
                          </a:solidFill>
                          <a:effectLst/>
                          <a:latin typeface="+mn-lt"/>
                          <a:ea typeface="+mn-ea"/>
                          <a:cs typeface="+mn-cs"/>
                        </a:rPr>
                        <a:t> -1 (-2147483648 to 2147483647)</a:t>
                      </a:r>
                      <a:endParaRPr lang="en-US" sz="2000" dirty="0"/>
                    </a:p>
                  </a:txBody>
                  <a:tcPr/>
                </a:tc>
                <a:tc>
                  <a:txBody>
                    <a:bodyPr/>
                    <a:lstStyle/>
                    <a:p>
                      <a:r>
                        <a:rPr lang="en-US" sz="2000" dirty="0"/>
                        <a:t>Integer</a:t>
                      </a:r>
                    </a:p>
                  </a:txBody>
                  <a:tcPr/>
                </a:tc>
                <a:tc>
                  <a:txBody>
                    <a:bodyPr/>
                    <a:lstStyle/>
                    <a:p>
                      <a:r>
                        <a:rPr lang="en-US" sz="2000" dirty="0"/>
                        <a:t>0</a:t>
                      </a:r>
                    </a:p>
                  </a:txBody>
                  <a:tcPr/>
                </a:tc>
                <a:extLst>
                  <a:ext uri="{0D108BD9-81ED-4DB2-BD59-A6C34878D82A}">
                    <a16:rowId xmlns:a16="http://schemas.microsoft.com/office/drawing/2014/main" val="3379463377"/>
                  </a:ext>
                </a:extLst>
              </a:tr>
              <a:tr h="703968">
                <a:tc>
                  <a:txBody>
                    <a:bodyPr/>
                    <a:lstStyle/>
                    <a:p>
                      <a:r>
                        <a:rPr lang="en-US" sz="2000" dirty="0"/>
                        <a:t>long</a:t>
                      </a:r>
                    </a:p>
                  </a:txBody>
                  <a:tcPr/>
                </a:tc>
                <a:tc>
                  <a:txBody>
                    <a:bodyPr/>
                    <a:lstStyle/>
                    <a:p>
                      <a:r>
                        <a:rPr lang="en-US" sz="2000" dirty="0"/>
                        <a:t>8 bytes</a:t>
                      </a:r>
                    </a:p>
                  </a:txBody>
                  <a:tcPr/>
                </a:tc>
                <a:tc>
                  <a:txBody>
                    <a:bodyPr/>
                    <a:lstStyle/>
                    <a:p>
                      <a:r>
                        <a:rPr lang="en-IN" sz="2000" b="0" i="0" kern="1200" dirty="0">
                          <a:solidFill>
                            <a:schemeClr val="dk1"/>
                          </a:solidFill>
                          <a:effectLst/>
                          <a:latin typeface="+mn-lt"/>
                          <a:ea typeface="+mn-ea"/>
                          <a:cs typeface="+mn-cs"/>
                        </a:rPr>
                        <a:t>-2</a:t>
                      </a:r>
                      <a:r>
                        <a:rPr lang="en-IN" sz="2000" b="0" i="0" kern="1200" baseline="30000" dirty="0">
                          <a:solidFill>
                            <a:schemeClr val="dk1"/>
                          </a:solidFill>
                          <a:effectLst/>
                          <a:latin typeface="+mn-lt"/>
                          <a:ea typeface="+mn-ea"/>
                          <a:cs typeface="+mn-cs"/>
                        </a:rPr>
                        <a:t>63</a:t>
                      </a:r>
                      <a:r>
                        <a:rPr lang="en-IN" sz="2000" b="0" i="0" kern="1200" dirty="0">
                          <a:solidFill>
                            <a:schemeClr val="dk1"/>
                          </a:solidFill>
                          <a:effectLst/>
                          <a:latin typeface="+mn-lt"/>
                          <a:ea typeface="+mn-ea"/>
                          <a:cs typeface="+mn-cs"/>
                        </a:rPr>
                        <a:t> to 2</a:t>
                      </a:r>
                      <a:r>
                        <a:rPr lang="en-IN" sz="2000" b="0" i="0" kern="1200" baseline="30000" dirty="0">
                          <a:solidFill>
                            <a:schemeClr val="dk1"/>
                          </a:solidFill>
                          <a:effectLst/>
                          <a:latin typeface="+mn-lt"/>
                          <a:ea typeface="+mn-ea"/>
                          <a:cs typeface="+mn-cs"/>
                        </a:rPr>
                        <a:t>63</a:t>
                      </a:r>
                      <a:r>
                        <a:rPr lang="en-IN" sz="2000" b="0" i="0" kern="1200" dirty="0">
                          <a:solidFill>
                            <a:schemeClr val="dk1"/>
                          </a:solidFill>
                          <a:effectLst/>
                          <a:latin typeface="+mn-lt"/>
                          <a:ea typeface="+mn-ea"/>
                          <a:cs typeface="+mn-cs"/>
                        </a:rPr>
                        <a:t> -1</a:t>
                      </a:r>
                      <a:endParaRPr lang="en-US" sz="2000" dirty="0"/>
                    </a:p>
                  </a:txBody>
                  <a:tcPr/>
                </a:tc>
                <a:tc>
                  <a:txBody>
                    <a:bodyPr/>
                    <a:lstStyle/>
                    <a:p>
                      <a:r>
                        <a:rPr lang="en-US" sz="2000" dirty="0"/>
                        <a:t>Long</a:t>
                      </a:r>
                    </a:p>
                  </a:txBody>
                  <a:tcPr/>
                </a:tc>
                <a:tc>
                  <a:txBody>
                    <a:bodyPr/>
                    <a:lstStyle/>
                    <a:p>
                      <a:r>
                        <a:rPr lang="en-US" sz="2000" dirty="0"/>
                        <a:t>0</a:t>
                      </a:r>
                    </a:p>
                  </a:txBody>
                  <a:tcPr/>
                </a:tc>
                <a:extLst>
                  <a:ext uri="{0D108BD9-81ED-4DB2-BD59-A6C34878D82A}">
                    <a16:rowId xmlns:a16="http://schemas.microsoft.com/office/drawing/2014/main" val="2610561817"/>
                  </a:ext>
                </a:extLst>
              </a:tr>
              <a:tr h="703968">
                <a:tc>
                  <a:txBody>
                    <a:bodyPr/>
                    <a:lstStyle/>
                    <a:p>
                      <a:r>
                        <a:rPr lang="en-US" sz="2000" dirty="0"/>
                        <a:t>float</a:t>
                      </a:r>
                    </a:p>
                  </a:txBody>
                  <a:tcPr/>
                </a:tc>
                <a:tc>
                  <a:txBody>
                    <a:bodyPr/>
                    <a:lstStyle/>
                    <a:p>
                      <a:r>
                        <a:rPr lang="en-US" sz="2000" dirty="0"/>
                        <a:t>4 bytes</a:t>
                      </a:r>
                    </a:p>
                  </a:txBody>
                  <a:tcPr/>
                </a:tc>
                <a:tc>
                  <a:txBody>
                    <a:bodyPr/>
                    <a:lstStyle/>
                    <a:p>
                      <a:r>
                        <a:rPr lang="en-IN" sz="2000" b="0" i="0" kern="1200" dirty="0">
                          <a:solidFill>
                            <a:schemeClr val="dk1"/>
                          </a:solidFill>
                          <a:effectLst/>
                          <a:latin typeface="+mn-lt"/>
                          <a:ea typeface="+mn-ea"/>
                          <a:cs typeface="+mn-cs"/>
                        </a:rPr>
                        <a:t>-3.4e</a:t>
                      </a:r>
                      <a:r>
                        <a:rPr lang="en-IN" sz="2000" b="0" i="0" kern="1200" baseline="30000" dirty="0">
                          <a:solidFill>
                            <a:schemeClr val="dk1"/>
                          </a:solidFill>
                          <a:effectLst/>
                          <a:latin typeface="+mn-lt"/>
                          <a:ea typeface="+mn-ea"/>
                          <a:cs typeface="+mn-cs"/>
                        </a:rPr>
                        <a:t>38</a:t>
                      </a:r>
                      <a:r>
                        <a:rPr lang="en-IN" sz="2000" b="0" i="0" kern="1200" dirty="0">
                          <a:solidFill>
                            <a:schemeClr val="dk1"/>
                          </a:solidFill>
                          <a:effectLst/>
                          <a:latin typeface="+mn-lt"/>
                          <a:ea typeface="+mn-ea"/>
                          <a:cs typeface="+mn-cs"/>
                        </a:rPr>
                        <a:t> to 3.4e</a:t>
                      </a:r>
                      <a:r>
                        <a:rPr lang="en-IN" sz="2000" b="0" i="0" kern="1200" baseline="30000" dirty="0">
                          <a:solidFill>
                            <a:schemeClr val="dk1"/>
                          </a:solidFill>
                          <a:effectLst/>
                          <a:latin typeface="+mn-lt"/>
                          <a:ea typeface="+mn-ea"/>
                          <a:cs typeface="+mn-cs"/>
                        </a:rPr>
                        <a:t>38</a:t>
                      </a:r>
                      <a:endParaRPr lang="en-US" sz="2000" baseline="30000" dirty="0"/>
                    </a:p>
                  </a:txBody>
                  <a:tcPr/>
                </a:tc>
                <a:tc>
                  <a:txBody>
                    <a:bodyPr/>
                    <a:lstStyle/>
                    <a:p>
                      <a:r>
                        <a:rPr lang="en-US" sz="2000" dirty="0"/>
                        <a:t>Float</a:t>
                      </a:r>
                    </a:p>
                  </a:txBody>
                  <a:tcPr/>
                </a:tc>
                <a:tc>
                  <a:txBody>
                    <a:bodyPr/>
                    <a:lstStyle/>
                    <a:p>
                      <a:r>
                        <a:rPr lang="en-US" sz="2000" dirty="0"/>
                        <a:t>0.0</a:t>
                      </a:r>
                    </a:p>
                  </a:txBody>
                  <a:tcPr/>
                </a:tc>
                <a:extLst>
                  <a:ext uri="{0D108BD9-81ED-4DB2-BD59-A6C34878D82A}">
                    <a16:rowId xmlns:a16="http://schemas.microsoft.com/office/drawing/2014/main" val="156185135"/>
                  </a:ext>
                </a:extLst>
              </a:tr>
              <a:tr h="703968">
                <a:tc>
                  <a:txBody>
                    <a:bodyPr/>
                    <a:lstStyle/>
                    <a:p>
                      <a:r>
                        <a:rPr lang="en-US" sz="2000" dirty="0"/>
                        <a:t>double</a:t>
                      </a:r>
                    </a:p>
                  </a:txBody>
                  <a:tcPr/>
                </a:tc>
                <a:tc>
                  <a:txBody>
                    <a:bodyPr/>
                    <a:lstStyle/>
                    <a:p>
                      <a:r>
                        <a:rPr lang="en-US" sz="2000" dirty="0"/>
                        <a:t>8 bytes</a:t>
                      </a:r>
                    </a:p>
                  </a:txBody>
                  <a:tcPr/>
                </a:tc>
                <a:tc>
                  <a:txBody>
                    <a:bodyPr/>
                    <a:lstStyle/>
                    <a:p>
                      <a:r>
                        <a:rPr lang="en-IN" sz="2000" b="0" i="0" kern="1200" dirty="0">
                          <a:solidFill>
                            <a:schemeClr val="dk1"/>
                          </a:solidFill>
                          <a:effectLst/>
                          <a:latin typeface="+mn-lt"/>
                          <a:ea typeface="+mn-ea"/>
                          <a:cs typeface="+mn-cs"/>
                        </a:rPr>
                        <a:t>-1.7e</a:t>
                      </a:r>
                      <a:r>
                        <a:rPr lang="en-IN" sz="2000" b="0" i="0" kern="1200" baseline="30000" dirty="0">
                          <a:solidFill>
                            <a:schemeClr val="dk1"/>
                          </a:solidFill>
                          <a:effectLst/>
                          <a:latin typeface="+mn-lt"/>
                          <a:ea typeface="+mn-ea"/>
                          <a:cs typeface="+mn-cs"/>
                        </a:rPr>
                        <a:t>308</a:t>
                      </a:r>
                      <a:r>
                        <a:rPr lang="en-IN" sz="2000" b="0" i="0" kern="1200" dirty="0">
                          <a:solidFill>
                            <a:schemeClr val="dk1"/>
                          </a:solidFill>
                          <a:effectLst/>
                          <a:latin typeface="+mn-lt"/>
                          <a:ea typeface="+mn-ea"/>
                          <a:cs typeface="+mn-cs"/>
                        </a:rPr>
                        <a:t> to 1.7e</a:t>
                      </a:r>
                      <a:r>
                        <a:rPr lang="en-IN" sz="2000" b="0" i="0" kern="1200" baseline="30000" dirty="0">
                          <a:solidFill>
                            <a:schemeClr val="dk1"/>
                          </a:solidFill>
                          <a:effectLst/>
                          <a:latin typeface="+mn-lt"/>
                          <a:ea typeface="+mn-ea"/>
                          <a:cs typeface="+mn-cs"/>
                        </a:rPr>
                        <a:t>308</a:t>
                      </a:r>
                      <a:endParaRPr lang="en-US" sz="2000" baseline="30000" dirty="0"/>
                    </a:p>
                  </a:txBody>
                  <a:tcPr/>
                </a:tc>
                <a:tc>
                  <a:txBody>
                    <a:bodyPr/>
                    <a:lstStyle/>
                    <a:p>
                      <a:r>
                        <a:rPr lang="en-US" sz="2000" dirty="0"/>
                        <a:t>Double</a:t>
                      </a:r>
                    </a:p>
                  </a:txBody>
                  <a:tcPr/>
                </a:tc>
                <a:tc>
                  <a:txBody>
                    <a:bodyPr/>
                    <a:lstStyle/>
                    <a:p>
                      <a:r>
                        <a:rPr lang="en-US" sz="2000" dirty="0"/>
                        <a:t>0.0</a:t>
                      </a:r>
                    </a:p>
                  </a:txBody>
                  <a:tcPr/>
                </a:tc>
                <a:extLst>
                  <a:ext uri="{0D108BD9-81ED-4DB2-BD59-A6C34878D82A}">
                    <a16:rowId xmlns:a16="http://schemas.microsoft.com/office/drawing/2014/main" val="163594424"/>
                  </a:ext>
                </a:extLst>
              </a:tr>
              <a:tr h="703968">
                <a:tc>
                  <a:txBody>
                    <a:bodyPr/>
                    <a:lstStyle/>
                    <a:p>
                      <a:r>
                        <a:rPr lang="en-US" sz="2000" dirty="0" err="1"/>
                        <a:t>boolean</a:t>
                      </a:r>
                      <a:endParaRPr lang="en-US" sz="2000" dirty="0"/>
                    </a:p>
                  </a:txBody>
                  <a:tcPr/>
                </a:tc>
                <a:tc>
                  <a:txBody>
                    <a:bodyPr/>
                    <a:lstStyle/>
                    <a:p>
                      <a:r>
                        <a:rPr lang="en-US" sz="2000" dirty="0"/>
                        <a:t>Not applicable</a:t>
                      </a:r>
                    </a:p>
                  </a:txBody>
                  <a:tcPr/>
                </a:tc>
                <a:tc>
                  <a:txBody>
                    <a:bodyPr/>
                    <a:lstStyle/>
                    <a:p>
                      <a:r>
                        <a:rPr lang="en-IN" sz="2000" b="0" i="0" kern="1200" dirty="0">
                          <a:solidFill>
                            <a:schemeClr val="dk1"/>
                          </a:solidFill>
                          <a:effectLst/>
                          <a:latin typeface="+mn-lt"/>
                          <a:ea typeface="+mn-ea"/>
                          <a:cs typeface="+mn-cs"/>
                        </a:rPr>
                        <a:t>Not applicable(but allowed values </a:t>
                      </a:r>
                      <a:r>
                        <a:rPr lang="en-IN" sz="2000" b="0" i="0" kern="1200" dirty="0" err="1">
                          <a:solidFill>
                            <a:schemeClr val="dk1"/>
                          </a:solidFill>
                          <a:effectLst/>
                          <a:latin typeface="+mn-lt"/>
                          <a:ea typeface="+mn-ea"/>
                          <a:cs typeface="+mn-cs"/>
                        </a:rPr>
                        <a:t>true|false</a:t>
                      </a:r>
                      <a:r>
                        <a:rPr lang="en-IN" sz="2000" b="0" i="0" kern="1200" dirty="0">
                          <a:solidFill>
                            <a:schemeClr val="dk1"/>
                          </a:solidFill>
                          <a:effectLst/>
                          <a:latin typeface="+mn-lt"/>
                          <a:ea typeface="+mn-ea"/>
                          <a:cs typeface="+mn-cs"/>
                        </a:rPr>
                        <a:t>)</a:t>
                      </a:r>
                      <a:endParaRPr lang="en-US" sz="2000" dirty="0"/>
                    </a:p>
                  </a:txBody>
                  <a:tcPr/>
                </a:tc>
                <a:tc>
                  <a:txBody>
                    <a:bodyPr/>
                    <a:lstStyle/>
                    <a:p>
                      <a:r>
                        <a:rPr lang="en-US" sz="2000" dirty="0"/>
                        <a:t>Boolean</a:t>
                      </a:r>
                    </a:p>
                  </a:txBody>
                  <a:tcPr/>
                </a:tc>
                <a:tc>
                  <a:txBody>
                    <a:bodyPr/>
                    <a:lstStyle/>
                    <a:p>
                      <a:r>
                        <a:rPr lang="en-US" sz="2000" dirty="0"/>
                        <a:t>false</a:t>
                      </a:r>
                    </a:p>
                  </a:txBody>
                  <a:tcPr/>
                </a:tc>
                <a:extLst>
                  <a:ext uri="{0D108BD9-81ED-4DB2-BD59-A6C34878D82A}">
                    <a16:rowId xmlns:a16="http://schemas.microsoft.com/office/drawing/2014/main" val="4241672644"/>
                  </a:ext>
                </a:extLst>
              </a:tr>
              <a:tr h="703968">
                <a:tc>
                  <a:txBody>
                    <a:bodyPr/>
                    <a:lstStyle/>
                    <a:p>
                      <a:r>
                        <a:rPr lang="en-US" sz="2000" dirty="0"/>
                        <a:t>char</a:t>
                      </a:r>
                    </a:p>
                  </a:txBody>
                  <a:tcPr/>
                </a:tc>
                <a:tc>
                  <a:txBody>
                    <a:bodyPr/>
                    <a:lstStyle/>
                    <a:p>
                      <a:r>
                        <a:rPr lang="en-US" sz="2000" dirty="0"/>
                        <a:t>2 bytes</a:t>
                      </a:r>
                    </a:p>
                  </a:txBody>
                  <a:tcPr/>
                </a:tc>
                <a:tc>
                  <a:txBody>
                    <a:bodyPr/>
                    <a:lstStyle/>
                    <a:p>
                      <a:r>
                        <a:rPr lang="en-IN" sz="2000" b="0" i="0" kern="1200" dirty="0">
                          <a:solidFill>
                            <a:schemeClr val="dk1"/>
                          </a:solidFill>
                          <a:effectLst/>
                          <a:latin typeface="+mn-lt"/>
                          <a:ea typeface="+mn-ea"/>
                          <a:cs typeface="+mn-cs"/>
                        </a:rPr>
                        <a:t>0 to 65535</a:t>
                      </a:r>
                      <a:endParaRPr lang="en-US" sz="2000" dirty="0"/>
                    </a:p>
                  </a:txBody>
                  <a:tcPr/>
                </a:tc>
                <a:tc>
                  <a:txBody>
                    <a:bodyPr/>
                    <a:lstStyle/>
                    <a:p>
                      <a:r>
                        <a:rPr lang="en-US" sz="2000" dirty="0"/>
                        <a:t>Character</a:t>
                      </a:r>
                    </a:p>
                  </a:txBody>
                  <a:tcPr/>
                </a:tc>
                <a:tc>
                  <a:txBody>
                    <a:bodyPr/>
                    <a:lstStyle/>
                    <a:p>
                      <a:r>
                        <a:rPr lang="en-US" sz="2000" dirty="0"/>
                        <a:t>0 (represent blank space)</a:t>
                      </a:r>
                    </a:p>
                  </a:txBody>
                  <a:tcPr/>
                </a:tc>
                <a:extLst>
                  <a:ext uri="{0D108BD9-81ED-4DB2-BD59-A6C34878D82A}">
                    <a16:rowId xmlns:a16="http://schemas.microsoft.com/office/drawing/2014/main" val="394945328"/>
                  </a:ext>
                </a:extLst>
              </a:tr>
            </a:tbl>
          </a:graphicData>
        </a:graphic>
      </p:graphicFrame>
    </p:spTree>
    <p:extLst>
      <p:ext uri="{BB962C8B-B14F-4D97-AF65-F5344CB8AC3E}">
        <p14:creationId xmlns:p14="http://schemas.microsoft.com/office/powerpoint/2010/main" val="2209950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65370-1539-86F2-62C0-93533E107A0C}"/>
              </a:ext>
            </a:extLst>
          </p:cNvPr>
          <p:cNvSpPr>
            <a:spLocks noGrp="1"/>
          </p:cNvSpPr>
          <p:nvPr>
            <p:ph idx="1"/>
          </p:nvPr>
        </p:nvSpPr>
        <p:spPr>
          <a:xfrm>
            <a:off x="838200" y="328613"/>
            <a:ext cx="10515600" cy="5848350"/>
          </a:xfrm>
        </p:spPr>
        <p:txBody>
          <a:bodyPr>
            <a:normAutofit fontScale="85000" lnSpcReduction="10000"/>
          </a:bodyPr>
          <a:lstStyle/>
          <a:p>
            <a:r>
              <a:rPr lang="en-IN" b="0" i="0" dirty="0">
                <a:solidFill>
                  <a:srgbClr val="000000"/>
                </a:solidFill>
                <a:effectLst/>
                <a:highlight>
                  <a:srgbClr val="FFFFFF"/>
                </a:highlight>
                <a:latin typeface="Times-Bold_ev" pitchFamily="2" charset="0"/>
              </a:rPr>
              <a:t>Any constant value which can be assigned to the variable is called literal. </a:t>
            </a:r>
          </a:p>
          <a:p>
            <a:r>
              <a:rPr lang="en-IN" b="0" i="0" dirty="0">
                <a:solidFill>
                  <a:srgbClr val="000000"/>
                </a:solidFill>
                <a:effectLst/>
                <a:highlight>
                  <a:srgbClr val="FFFFFF"/>
                </a:highlight>
                <a:latin typeface="Times-Bold_ev" pitchFamily="2" charset="0"/>
              </a:rPr>
              <a:t>Integral Literals: </a:t>
            </a:r>
          </a:p>
          <a:p>
            <a:r>
              <a:rPr lang="en-IN" b="0" i="0" dirty="0">
                <a:solidFill>
                  <a:srgbClr val="000000"/>
                </a:solidFill>
                <a:effectLst/>
                <a:highlight>
                  <a:srgbClr val="FFFFFF"/>
                </a:highlight>
                <a:latin typeface="Times-Bold_ev" pitchFamily="2" charset="0"/>
              </a:rPr>
              <a:t>For the integral data types (byte, short, int and long) we can specify literal value in the following ways. </a:t>
            </a:r>
          </a:p>
          <a:p>
            <a:r>
              <a:rPr lang="en-IN" b="0" i="0" dirty="0">
                <a:solidFill>
                  <a:srgbClr val="000000"/>
                </a:solidFill>
                <a:effectLst/>
                <a:highlight>
                  <a:srgbClr val="FFFFFF"/>
                </a:highlight>
                <a:latin typeface="Times-Bold_ev" pitchFamily="2" charset="0"/>
              </a:rPr>
              <a:t>1) Decimal literals: Allowed digits are 0 to 9. </a:t>
            </a:r>
          </a:p>
          <a:p>
            <a:r>
              <a:rPr lang="en-IN" b="0" i="0" dirty="0">
                <a:solidFill>
                  <a:srgbClr val="000000"/>
                </a:solidFill>
                <a:effectLst/>
                <a:highlight>
                  <a:srgbClr val="FFFFFF"/>
                </a:highlight>
                <a:latin typeface="Times-Bold_ev" pitchFamily="2" charset="0"/>
              </a:rPr>
              <a:t>Example: int x=10; </a:t>
            </a:r>
          </a:p>
          <a:p>
            <a:r>
              <a:rPr lang="en-IN" b="0" i="0" dirty="0">
                <a:solidFill>
                  <a:srgbClr val="000000"/>
                </a:solidFill>
                <a:effectLst/>
                <a:highlight>
                  <a:srgbClr val="FFFFFF"/>
                </a:highlight>
                <a:latin typeface="Times-Bold_ev" pitchFamily="2" charset="0"/>
              </a:rPr>
              <a:t>2) Octal literals: Allowed digits are 0 to 7. </a:t>
            </a:r>
          </a:p>
          <a:p>
            <a:r>
              <a:rPr lang="en-IN" b="0" i="0" dirty="0">
                <a:solidFill>
                  <a:srgbClr val="000000"/>
                </a:solidFill>
                <a:effectLst/>
                <a:highlight>
                  <a:srgbClr val="FFFFFF"/>
                </a:highlight>
                <a:latin typeface="Times-Bold_ev" pitchFamily="2" charset="0"/>
              </a:rPr>
              <a:t>Literal value should be prefixed with zero. </a:t>
            </a:r>
          </a:p>
          <a:p>
            <a:r>
              <a:rPr lang="en-IN" b="0" i="0" dirty="0">
                <a:solidFill>
                  <a:srgbClr val="000000"/>
                </a:solidFill>
                <a:effectLst/>
                <a:highlight>
                  <a:srgbClr val="FFFFFF"/>
                </a:highlight>
                <a:latin typeface="Times-Bold_ev" pitchFamily="2" charset="0"/>
              </a:rPr>
              <a:t>Example: int x=010; </a:t>
            </a:r>
          </a:p>
          <a:p>
            <a:r>
              <a:rPr lang="en-IN" b="0" i="0" dirty="0">
                <a:solidFill>
                  <a:srgbClr val="000000"/>
                </a:solidFill>
                <a:effectLst/>
                <a:highlight>
                  <a:srgbClr val="FFFFFF"/>
                </a:highlight>
                <a:latin typeface="Times-Bold_ev" pitchFamily="2" charset="0"/>
              </a:rPr>
              <a:t>3) </a:t>
            </a:r>
            <a:r>
              <a:rPr lang="en-IN" b="0" i="0" dirty="0" err="1">
                <a:solidFill>
                  <a:srgbClr val="000000"/>
                </a:solidFill>
                <a:effectLst/>
                <a:highlight>
                  <a:srgbClr val="FFFFFF"/>
                </a:highlight>
                <a:latin typeface="Times-Bold_ev" pitchFamily="2" charset="0"/>
              </a:rPr>
              <a:t>Hexa</a:t>
            </a:r>
            <a:r>
              <a:rPr lang="en-IN" b="0" i="0" dirty="0">
                <a:solidFill>
                  <a:srgbClr val="000000"/>
                </a:solidFill>
                <a:effectLst/>
                <a:highlight>
                  <a:srgbClr val="FFFFFF"/>
                </a:highlight>
                <a:latin typeface="Times-Bold_ev" pitchFamily="2" charset="0"/>
              </a:rPr>
              <a:t> Decimal literals: The allowed digits are 0 to 9, A to F. </a:t>
            </a:r>
            <a:endParaRPr lang="en-IN" dirty="0">
              <a:solidFill>
                <a:srgbClr val="000000"/>
              </a:solidFill>
              <a:highlight>
                <a:srgbClr val="FFFFFF"/>
              </a:highlight>
              <a:latin typeface="SymbolMT_ew"/>
            </a:endParaRPr>
          </a:p>
          <a:p>
            <a:r>
              <a:rPr lang="en-IN" b="0" i="0" dirty="0">
                <a:solidFill>
                  <a:srgbClr val="000000"/>
                </a:solidFill>
                <a:effectLst/>
                <a:highlight>
                  <a:srgbClr val="FFFFFF"/>
                </a:highlight>
                <a:latin typeface="Times-Bold_ev" pitchFamily="2" charset="0"/>
              </a:rPr>
              <a:t>For the extra digits we can use both upper case and lower case characters. </a:t>
            </a:r>
            <a:endParaRPr lang="en-IN" dirty="0">
              <a:solidFill>
                <a:srgbClr val="000000"/>
              </a:solidFill>
              <a:highlight>
                <a:srgbClr val="FFFFFF"/>
              </a:highlight>
              <a:latin typeface="SymbolMT_ew"/>
            </a:endParaRPr>
          </a:p>
          <a:p>
            <a:r>
              <a:rPr lang="en-IN" b="0" i="0" dirty="0">
                <a:solidFill>
                  <a:srgbClr val="000000"/>
                </a:solidFill>
                <a:effectLst/>
                <a:highlight>
                  <a:srgbClr val="FFFFFF"/>
                </a:highlight>
                <a:latin typeface="Times-Bold_ev" pitchFamily="2" charset="0"/>
              </a:rPr>
              <a:t>This is one of very few areas where java is not case sensitive. </a:t>
            </a:r>
            <a:endParaRPr lang="en-IN" dirty="0">
              <a:solidFill>
                <a:srgbClr val="000000"/>
              </a:solidFill>
              <a:highlight>
                <a:srgbClr val="FFFFFF"/>
              </a:highlight>
              <a:latin typeface="SymbolMT_ew"/>
            </a:endParaRPr>
          </a:p>
          <a:p>
            <a:r>
              <a:rPr lang="en-IN" b="0" i="0" dirty="0">
                <a:solidFill>
                  <a:srgbClr val="000000"/>
                </a:solidFill>
                <a:effectLst/>
                <a:highlight>
                  <a:srgbClr val="FFFFFF"/>
                </a:highlight>
                <a:latin typeface="Times-Bold_ev" pitchFamily="2" charset="0"/>
              </a:rPr>
              <a:t>Literal value should be prefixed with ox(or)</a:t>
            </a:r>
            <a:r>
              <a:rPr lang="en-IN" b="0" i="0" dirty="0" err="1">
                <a:solidFill>
                  <a:srgbClr val="000000"/>
                </a:solidFill>
                <a:effectLst/>
                <a:highlight>
                  <a:srgbClr val="FFFFFF"/>
                </a:highlight>
                <a:latin typeface="Times-Bold_ev" pitchFamily="2" charset="0"/>
              </a:rPr>
              <a:t>oX</a:t>
            </a:r>
            <a:r>
              <a:rPr lang="en-IN" b="0" i="0" dirty="0">
                <a:solidFill>
                  <a:srgbClr val="000000"/>
                </a:solidFill>
                <a:effectLst/>
                <a:highlight>
                  <a:srgbClr val="FFFFFF"/>
                </a:highlight>
                <a:latin typeface="Times-Bold_ev" pitchFamily="2" charset="0"/>
              </a:rPr>
              <a:t>. </a:t>
            </a:r>
          </a:p>
          <a:p>
            <a:r>
              <a:rPr lang="en-IN" b="0" i="0" dirty="0">
                <a:solidFill>
                  <a:srgbClr val="000000"/>
                </a:solidFill>
                <a:effectLst/>
                <a:highlight>
                  <a:srgbClr val="FFFFFF"/>
                </a:highlight>
                <a:latin typeface="Times-Bold_ev" pitchFamily="2" charset="0"/>
              </a:rPr>
              <a:t>Example: int x=0x10; </a:t>
            </a:r>
            <a:endParaRPr lang="en-US" dirty="0"/>
          </a:p>
        </p:txBody>
      </p:sp>
    </p:spTree>
    <p:extLst>
      <p:ext uri="{BB962C8B-B14F-4D97-AF65-F5344CB8AC3E}">
        <p14:creationId xmlns:p14="http://schemas.microsoft.com/office/powerpoint/2010/main" val="2318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5808-0753-BD65-C8B9-96D66DABAAF5}"/>
              </a:ext>
            </a:extLst>
          </p:cNvPr>
          <p:cNvSpPr>
            <a:spLocks noGrp="1"/>
          </p:cNvSpPr>
          <p:nvPr>
            <p:ph type="title"/>
          </p:nvPr>
        </p:nvSpPr>
        <p:spPr/>
        <p:txBody>
          <a:bodyPr/>
          <a:lstStyle/>
          <a:p>
            <a:r>
              <a:rPr lang="en-IN" dirty="0"/>
              <a:t>1. Class:</a:t>
            </a:r>
            <a:endParaRPr lang="en-US" dirty="0"/>
          </a:p>
        </p:txBody>
      </p:sp>
      <p:sp>
        <p:nvSpPr>
          <p:cNvPr id="3" name="Content Placeholder 2">
            <a:extLst>
              <a:ext uri="{FF2B5EF4-FFF2-40B4-BE49-F238E27FC236}">
                <a16:creationId xmlns:a16="http://schemas.microsoft.com/office/drawing/2014/main" id="{91600C19-84C7-10C9-98AB-3A47B2C5DFF4}"/>
              </a:ext>
            </a:extLst>
          </p:cNvPr>
          <p:cNvSpPr>
            <a:spLocks noGrp="1"/>
          </p:cNvSpPr>
          <p:nvPr>
            <p:ph idx="1"/>
          </p:nvPr>
        </p:nvSpPr>
        <p:spPr/>
        <p:txBody>
          <a:bodyPr>
            <a:normAutofit lnSpcReduction="10000"/>
          </a:bodyPr>
          <a:lstStyle/>
          <a:p>
            <a:pPr algn="just" fontAlgn="base"/>
            <a:r>
              <a:rPr lang="en-IN" dirty="0"/>
              <a:t>A class is a user-defined data type. It consists of </a:t>
            </a:r>
            <a:r>
              <a:rPr lang="en-IN" b="1" dirty="0"/>
              <a:t>data members</a:t>
            </a:r>
            <a:r>
              <a:rPr lang="en-IN" dirty="0"/>
              <a:t> and </a:t>
            </a:r>
            <a:r>
              <a:rPr lang="en-IN" b="1" dirty="0"/>
              <a:t>member methods</a:t>
            </a:r>
            <a:r>
              <a:rPr lang="en-IN" dirty="0"/>
              <a:t>, which can be accessed and used by creating an </a:t>
            </a:r>
            <a:r>
              <a:rPr lang="en-IN" b="1" dirty="0"/>
              <a:t>instance</a:t>
            </a:r>
            <a:r>
              <a:rPr lang="en-IN" dirty="0"/>
              <a:t> of that </a:t>
            </a:r>
            <a:r>
              <a:rPr lang="en-IN" b="1" dirty="0"/>
              <a:t>class</a:t>
            </a:r>
            <a:r>
              <a:rPr lang="en-IN" dirty="0"/>
              <a:t>. It represents the set of </a:t>
            </a:r>
            <a:r>
              <a:rPr lang="en-IN" b="1" dirty="0"/>
              <a:t>properties</a:t>
            </a:r>
            <a:r>
              <a:rPr lang="en-IN" dirty="0"/>
              <a:t> or </a:t>
            </a:r>
            <a:r>
              <a:rPr lang="en-IN" b="1" dirty="0"/>
              <a:t>methods</a:t>
            </a:r>
            <a:r>
              <a:rPr lang="en-IN" dirty="0"/>
              <a:t> that are common to all objects of one type. A class is like a </a:t>
            </a:r>
            <a:r>
              <a:rPr lang="en-IN" b="1" dirty="0"/>
              <a:t>blueprint</a:t>
            </a:r>
            <a:r>
              <a:rPr lang="en-IN" dirty="0"/>
              <a:t> for an object. </a:t>
            </a:r>
          </a:p>
          <a:p>
            <a:pPr algn="just" fontAlgn="base"/>
            <a:r>
              <a:rPr lang="en-IN" dirty="0"/>
              <a:t> </a:t>
            </a:r>
          </a:p>
          <a:p>
            <a:pPr algn="just" fontAlgn="base"/>
            <a:r>
              <a:rPr lang="en-IN" dirty="0"/>
              <a:t>For Example: Consider the Class of </a:t>
            </a:r>
            <a:r>
              <a:rPr lang="en-IN" b="1" dirty="0"/>
              <a:t>Cars</a:t>
            </a:r>
            <a:r>
              <a:rPr lang="en-IN" dirty="0"/>
              <a:t>. There may be many cars with different </a:t>
            </a:r>
            <a:r>
              <a:rPr lang="en-IN" b="1" dirty="0"/>
              <a:t>names</a:t>
            </a:r>
            <a:r>
              <a:rPr lang="en-IN" dirty="0"/>
              <a:t> and </a:t>
            </a:r>
            <a:r>
              <a:rPr lang="en-IN" b="1" dirty="0"/>
              <a:t>brands</a:t>
            </a:r>
            <a:r>
              <a:rPr lang="en-IN" dirty="0"/>
              <a:t> but all of them will share some common properties like all of them will have </a:t>
            </a:r>
            <a:r>
              <a:rPr lang="en-IN" b="1" dirty="0"/>
              <a:t>4 wheels</a:t>
            </a:r>
            <a:r>
              <a:rPr lang="en-IN" dirty="0"/>
              <a:t>, </a:t>
            </a:r>
            <a:r>
              <a:rPr lang="en-IN" b="1" dirty="0"/>
              <a:t>Speed Limit</a:t>
            </a:r>
            <a:r>
              <a:rPr lang="en-IN" dirty="0"/>
              <a:t>, </a:t>
            </a:r>
            <a:r>
              <a:rPr lang="en-IN" b="1" dirty="0"/>
              <a:t>Mileage range</a:t>
            </a:r>
            <a:r>
              <a:rPr lang="en-IN" dirty="0"/>
              <a:t>, etc. So here, Car is the class, and wheels, speed limits, mileage are their </a:t>
            </a:r>
            <a:r>
              <a:rPr lang="en-IN" b="1" dirty="0"/>
              <a:t>properties</a:t>
            </a:r>
            <a:r>
              <a:rPr lang="en-IN" dirty="0"/>
              <a:t>.</a:t>
            </a:r>
          </a:p>
          <a:p>
            <a:endParaRPr lang="en-US" dirty="0"/>
          </a:p>
        </p:txBody>
      </p:sp>
    </p:spTree>
    <p:extLst>
      <p:ext uri="{BB962C8B-B14F-4D97-AF65-F5344CB8AC3E}">
        <p14:creationId xmlns:p14="http://schemas.microsoft.com/office/powerpoint/2010/main" val="1924190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14E6-18F2-541C-7DF6-45CF288A1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90BFF1-5D87-11D9-3271-95D068D95FD4}"/>
              </a:ext>
            </a:extLst>
          </p:cNvPr>
          <p:cNvSpPr>
            <a:spLocks noGrp="1"/>
          </p:cNvSpPr>
          <p:nvPr>
            <p:ph idx="1"/>
          </p:nvPr>
        </p:nvSpPr>
        <p:spPr/>
        <p:txBody>
          <a:bodyPr/>
          <a:lstStyle/>
          <a:p>
            <a:r>
              <a:rPr lang="en-US" dirty="0"/>
              <a:t>int d = 10;</a:t>
            </a:r>
          </a:p>
          <a:p>
            <a:r>
              <a:rPr lang="en-US" dirty="0"/>
              <a:t>int o = 010;</a:t>
            </a:r>
          </a:p>
          <a:p>
            <a:r>
              <a:rPr lang="en-US" dirty="0"/>
              <a:t>int x = 0x10;</a:t>
            </a:r>
          </a:p>
          <a:p>
            <a:r>
              <a:rPr lang="en-US" dirty="0"/>
              <a:t>int b = 0b101;</a:t>
            </a:r>
          </a:p>
          <a:p>
            <a:r>
              <a:rPr lang="en-US" dirty="0" err="1"/>
              <a:t>System.out.println</a:t>
            </a:r>
            <a:r>
              <a:rPr lang="en-US" dirty="0"/>
              <a:t>("d: "+d);</a:t>
            </a:r>
          </a:p>
          <a:p>
            <a:r>
              <a:rPr lang="en-US" dirty="0" err="1"/>
              <a:t>System.out.println</a:t>
            </a:r>
            <a:r>
              <a:rPr lang="en-US" dirty="0"/>
              <a:t>("o: "+o);</a:t>
            </a:r>
          </a:p>
          <a:p>
            <a:r>
              <a:rPr lang="en-US" dirty="0" err="1"/>
              <a:t>System.out.println</a:t>
            </a:r>
            <a:r>
              <a:rPr lang="en-US" dirty="0"/>
              <a:t>("x: "+x);</a:t>
            </a:r>
          </a:p>
          <a:p>
            <a:r>
              <a:rPr lang="en-US" dirty="0" err="1"/>
              <a:t>System.out.println</a:t>
            </a:r>
            <a:r>
              <a:rPr lang="en-US" dirty="0"/>
              <a:t>("b: "+b);</a:t>
            </a:r>
          </a:p>
        </p:txBody>
      </p:sp>
    </p:spTree>
    <p:extLst>
      <p:ext uri="{BB962C8B-B14F-4D97-AF65-F5344CB8AC3E}">
        <p14:creationId xmlns:p14="http://schemas.microsoft.com/office/powerpoint/2010/main" val="19236347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C8253-F686-9DB0-35D1-3691EB04B71C}"/>
              </a:ext>
            </a:extLst>
          </p:cNvPr>
          <p:cNvSpPr>
            <a:spLocks noGrp="1"/>
          </p:cNvSpPr>
          <p:nvPr>
            <p:ph idx="1"/>
          </p:nvPr>
        </p:nvSpPr>
        <p:spPr>
          <a:xfrm>
            <a:off x="838200" y="542925"/>
            <a:ext cx="10515600" cy="5634038"/>
          </a:xfrm>
        </p:spPr>
        <p:txBody>
          <a:bodyPr>
            <a:normAutofit/>
          </a:bodyPr>
          <a:lstStyle/>
          <a:p>
            <a:r>
              <a:rPr lang="en-US" dirty="0"/>
              <a:t>By default every integral literal is int type but we can specify explicitly as long type by </a:t>
            </a:r>
          </a:p>
          <a:p>
            <a:r>
              <a:rPr lang="en-US" dirty="0"/>
              <a:t>suffixing with small "l" (or) capital "L". </a:t>
            </a:r>
          </a:p>
          <a:p>
            <a:endParaRPr lang="en-US" dirty="0"/>
          </a:p>
          <a:p>
            <a:r>
              <a:rPr lang="en-US" dirty="0"/>
              <a:t>Example: </a:t>
            </a:r>
          </a:p>
          <a:p>
            <a:r>
              <a:rPr lang="en-US" dirty="0"/>
              <a:t>int x=10;(valid) </a:t>
            </a:r>
          </a:p>
          <a:p>
            <a:r>
              <a:rPr lang="en-US" dirty="0"/>
              <a:t>long l=10L;(valid) </a:t>
            </a:r>
          </a:p>
          <a:p>
            <a:r>
              <a:rPr lang="en-US" dirty="0"/>
              <a:t>long l=10;(valid) </a:t>
            </a:r>
          </a:p>
          <a:p>
            <a:r>
              <a:rPr lang="en-US" dirty="0"/>
              <a:t>int x=10l;//</a:t>
            </a:r>
            <a:r>
              <a:rPr lang="en-US" dirty="0" err="1"/>
              <a:t>C.E:possible</a:t>
            </a:r>
            <a:r>
              <a:rPr lang="en-US" dirty="0"/>
              <a:t> loss of precision(invalid) </a:t>
            </a:r>
          </a:p>
          <a:p>
            <a:pPr marL="0" indent="0">
              <a:buNone/>
            </a:pPr>
            <a:r>
              <a:rPr lang="en-US" dirty="0"/>
              <a:t>		found : long </a:t>
            </a:r>
          </a:p>
          <a:p>
            <a:pPr marL="0" indent="0">
              <a:buNone/>
            </a:pPr>
            <a:r>
              <a:rPr lang="en-US" dirty="0"/>
              <a:t>		required : int</a:t>
            </a:r>
          </a:p>
        </p:txBody>
      </p:sp>
    </p:spTree>
    <p:extLst>
      <p:ext uri="{BB962C8B-B14F-4D97-AF65-F5344CB8AC3E}">
        <p14:creationId xmlns:p14="http://schemas.microsoft.com/office/powerpoint/2010/main" val="397940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65352-7066-4AB6-AA7D-D711815478A9}"/>
              </a:ext>
            </a:extLst>
          </p:cNvPr>
          <p:cNvSpPr>
            <a:spLocks noGrp="1"/>
          </p:cNvSpPr>
          <p:nvPr>
            <p:ph idx="1"/>
          </p:nvPr>
        </p:nvSpPr>
        <p:spPr>
          <a:xfrm>
            <a:off x="838200" y="457200"/>
            <a:ext cx="10515600" cy="5719763"/>
          </a:xfrm>
        </p:spPr>
        <p:txBody>
          <a:bodyPr>
            <a:normAutofit/>
          </a:bodyPr>
          <a:lstStyle/>
          <a:p>
            <a:r>
              <a:rPr lang="en-US" dirty="0"/>
              <a:t>There is no direct way to specify byte and short literals explicitly. </a:t>
            </a:r>
          </a:p>
          <a:p>
            <a:r>
              <a:rPr lang="en-US" dirty="0"/>
              <a:t>But whenever we are assigning integral literal to the byte variables and its value within the range of byte compiler automatically treats as byte literal. </a:t>
            </a:r>
          </a:p>
          <a:p>
            <a:r>
              <a:rPr lang="en-US" dirty="0"/>
              <a:t>Similarly short literal also. </a:t>
            </a:r>
          </a:p>
          <a:p>
            <a:endParaRPr lang="en-US" dirty="0"/>
          </a:p>
          <a:p>
            <a:r>
              <a:rPr lang="en-US" dirty="0"/>
              <a:t>Example: </a:t>
            </a:r>
          </a:p>
          <a:p>
            <a:r>
              <a:rPr lang="en-US" dirty="0"/>
              <a:t>byte b=127;(valid) </a:t>
            </a:r>
          </a:p>
          <a:p>
            <a:r>
              <a:rPr lang="en-US" dirty="0"/>
              <a:t>byte b=130;//</a:t>
            </a:r>
            <a:r>
              <a:rPr lang="en-US" dirty="0" err="1"/>
              <a:t>C.E:possible</a:t>
            </a:r>
            <a:r>
              <a:rPr lang="en-US" dirty="0"/>
              <a:t> loss of precision(invalid) </a:t>
            </a:r>
          </a:p>
          <a:p>
            <a:r>
              <a:rPr lang="en-US" dirty="0"/>
              <a:t>short s=32767;(valid) </a:t>
            </a:r>
          </a:p>
          <a:p>
            <a:r>
              <a:rPr lang="en-US" dirty="0"/>
              <a:t>short s=32768;//</a:t>
            </a:r>
            <a:r>
              <a:rPr lang="en-US" dirty="0" err="1"/>
              <a:t>C.E:possible</a:t>
            </a:r>
            <a:r>
              <a:rPr lang="en-US" dirty="0"/>
              <a:t> loss of precision(invalid)</a:t>
            </a:r>
          </a:p>
        </p:txBody>
      </p:sp>
    </p:spTree>
    <p:extLst>
      <p:ext uri="{BB962C8B-B14F-4D97-AF65-F5344CB8AC3E}">
        <p14:creationId xmlns:p14="http://schemas.microsoft.com/office/powerpoint/2010/main" val="314414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1538-188A-DFA6-9179-215B8E13A971}"/>
              </a:ext>
            </a:extLst>
          </p:cNvPr>
          <p:cNvSpPr>
            <a:spLocks noGrp="1"/>
          </p:cNvSpPr>
          <p:nvPr>
            <p:ph type="title"/>
          </p:nvPr>
        </p:nvSpPr>
        <p:spPr/>
        <p:txBody>
          <a:bodyPr/>
          <a:lstStyle/>
          <a:p>
            <a:r>
              <a:rPr lang="en-IN" b="0" i="0" dirty="0">
                <a:solidFill>
                  <a:srgbClr val="000000"/>
                </a:solidFill>
                <a:effectLst/>
                <a:highlight>
                  <a:srgbClr val="FFFFFF"/>
                </a:highlight>
                <a:latin typeface="Times-Bold_ev" pitchFamily="2" charset="0"/>
              </a:rPr>
              <a:t>Floating Point Literals: </a:t>
            </a:r>
            <a:endParaRPr lang="en-US" dirty="0"/>
          </a:p>
        </p:txBody>
      </p:sp>
      <p:sp>
        <p:nvSpPr>
          <p:cNvPr id="3" name="Content Placeholder 2">
            <a:extLst>
              <a:ext uri="{FF2B5EF4-FFF2-40B4-BE49-F238E27FC236}">
                <a16:creationId xmlns:a16="http://schemas.microsoft.com/office/drawing/2014/main" id="{386E3960-231A-8A93-164F-BA0498C95E42}"/>
              </a:ext>
            </a:extLst>
          </p:cNvPr>
          <p:cNvSpPr>
            <a:spLocks noGrp="1"/>
          </p:cNvSpPr>
          <p:nvPr>
            <p:ph idx="1"/>
          </p:nvPr>
        </p:nvSpPr>
        <p:spPr/>
        <p:txBody>
          <a:bodyPr>
            <a:normAutofit fontScale="70000" lnSpcReduction="20000"/>
          </a:bodyPr>
          <a:lstStyle/>
          <a:p>
            <a:r>
              <a:rPr lang="en-IN" b="0" i="0" dirty="0">
                <a:solidFill>
                  <a:srgbClr val="000000"/>
                </a:solidFill>
                <a:effectLst/>
                <a:highlight>
                  <a:srgbClr val="FFFFFF"/>
                </a:highlight>
                <a:latin typeface="Times-Bold_ev" pitchFamily="2" charset="0"/>
              </a:rPr>
              <a:t>Floating point literal is by default double type but we can specify explicitly as float type by suffixing with f or F. </a:t>
            </a:r>
          </a:p>
          <a:p>
            <a:pPr lvl="1"/>
            <a:r>
              <a:rPr lang="en-IN" b="0" i="0" dirty="0">
                <a:solidFill>
                  <a:srgbClr val="000000"/>
                </a:solidFill>
                <a:effectLst/>
                <a:highlight>
                  <a:srgbClr val="FFFFFF"/>
                </a:highlight>
                <a:latin typeface="Times-Bold_ev" pitchFamily="2" charset="0"/>
              </a:rPr>
              <a:t>Example: </a:t>
            </a:r>
          </a:p>
          <a:p>
            <a:pPr lvl="1"/>
            <a:r>
              <a:rPr lang="en-IN" b="0" i="0" dirty="0">
                <a:solidFill>
                  <a:srgbClr val="000000"/>
                </a:solidFill>
                <a:effectLst/>
                <a:highlight>
                  <a:srgbClr val="FFFFFF"/>
                </a:highlight>
                <a:latin typeface="Times-Bold_ev" pitchFamily="2" charset="0"/>
              </a:rPr>
              <a:t>float f=123.456; 		//</a:t>
            </a:r>
            <a:r>
              <a:rPr lang="en-IN" b="0" i="0" dirty="0" err="1">
                <a:solidFill>
                  <a:srgbClr val="000000"/>
                </a:solidFill>
                <a:effectLst/>
                <a:highlight>
                  <a:srgbClr val="FFFFFF"/>
                </a:highlight>
                <a:latin typeface="Times-Bold_ev" pitchFamily="2" charset="0"/>
              </a:rPr>
              <a:t>C.E:possible</a:t>
            </a:r>
            <a:r>
              <a:rPr lang="en-IN" b="0" i="0" dirty="0">
                <a:solidFill>
                  <a:srgbClr val="000000"/>
                </a:solidFill>
                <a:effectLst/>
                <a:highlight>
                  <a:srgbClr val="FFFFFF"/>
                </a:highlight>
                <a:latin typeface="Times-Bold_ev" pitchFamily="2" charset="0"/>
              </a:rPr>
              <a:t> loss of precision(invalid) </a:t>
            </a:r>
          </a:p>
          <a:p>
            <a:pPr lvl="1"/>
            <a:r>
              <a:rPr lang="en-IN" b="0" i="0" dirty="0">
                <a:solidFill>
                  <a:srgbClr val="000000"/>
                </a:solidFill>
                <a:effectLst/>
                <a:highlight>
                  <a:srgbClr val="FFFFFF"/>
                </a:highlight>
                <a:latin typeface="Times-Bold_ev" pitchFamily="2" charset="0"/>
              </a:rPr>
              <a:t>float f=123.456f;		(valid) </a:t>
            </a:r>
          </a:p>
          <a:p>
            <a:pPr lvl="1"/>
            <a:r>
              <a:rPr lang="en-IN" b="0" i="0" dirty="0">
                <a:solidFill>
                  <a:srgbClr val="000000"/>
                </a:solidFill>
                <a:effectLst/>
                <a:highlight>
                  <a:srgbClr val="FFFFFF"/>
                </a:highlight>
                <a:latin typeface="Times-Bold_ev" pitchFamily="2" charset="0"/>
              </a:rPr>
              <a:t>double d=123.456;		(valid) </a:t>
            </a:r>
          </a:p>
          <a:p>
            <a:r>
              <a:rPr lang="en-IN" b="0" i="0" dirty="0">
                <a:solidFill>
                  <a:srgbClr val="000000"/>
                </a:solidFill>
                <a:effectLst/>
                <a:highlight>
                  <a:srgbClr val="FFFFFF"/>
                </a:highlight>
                <a:latin typeface="Times-Bold_ev" pitchFamily="2" charset="0"/>
              </a:rPr>
              <a:t>We can specify explicitly floating point literal as double type by suffixing with d or D. </a:t>
            </a:r>
          </a:p>
          <a:p>
            <a:pPr lvl="1"/>
            <a:r>
              <a:rPr lang="en-IN" b="0" i="0" dirty="0">
                <a:solidFill>
                  <a:srgbClr val="000000"/>
                </a:solidFill>
                <a:effectLst/>
                <a:highlight>
                  <a:srgbClr val="FFFFFF"/>
                </a:highlight>
                <a:latin typeface="Times-Bold_ev" pitchFamily="2" charset="0"/>
              </a:rPr>
              <a:t>Example: </a:t>
            </a:r>
          </a:p>
          <a:p>
            <a:pPr lvl="1"/>
            <a:r>
              <a:rPr lang="en-IN" b="0" i="0" dirty="0">
                <a:solidFill>
                  <a:srgbClr val="000000"/>
                </a:solidFill>
                <a:effectLst/>
                <a:highlight>
                  <a:srgbClr val="FFFFFF"/>
                </a:highlight>
                <a:latin typeface="Times-Bold_ev" pitchFamily="2" charset="0"/>
              </a:rPr>
              <a:t>double d=123.456D; </a:t>
            </a:r>
          </a:p>
          <a:p>
            <a:r>
              <a:rPr lang="en-IN" b="0" i="0" dirty="0">
                <a:solidFill>
                  <a:srgbClr val="000000"/>
                </a:solidFill>
                <a:effectLst/>
                <a:highlight>
                  <a:srgbClr val="FFFFFF"/>
                </a:highlight>
                <a:latin typeface="Times-Bold_ev" pitchFamily="2" charset="0"/>
              </a:rPr>
              <a:t>We can specify floating point literal only in decimal form and we can't specify in octal and hexadecimal forms. </a:t>
            </a:r>
          </a:p>
          <a:p>
            <a:pPr lvl="1"/>
            <a:r>
              <a:rPr lang="en-IN" b="0" i="0" dirty="0">
                <a:solidFill>
                  <a:srgbClr val="000000"/>
                </a:solidFill>
                <a:effectLst/>
                <a:highlight>
                  <a:srgbClr val="FFFFFF"/>
                </a:highlight>
                <a:latin typeface="Times-Bold_ev" pitchFamily="2" charset="0"/>
              </a:rPr>
              <a:t>Example: </a:t>
            </a:r>
          </a:p>
          <a:p>
            <a:pPr lvl="1"/>
            <a:r>
              <a:rPr lang="en-IN" b="0" i="0" dirty="0">
                <a:solidFill>
                  <a:srgbClr val="000000"/>
                </a:solidFill>
                <a:effectLst/>
                <a:highlight>
                  <a:srgbClr val="FFFFFF"/>
                </a:highlight>
                <a:latin typeface="Times-Bold_ev" pitchFamily="2" charset="0"/>
              </a:rPr>
              <a:t>double d=123.456;		(valid) </a:t>
            </a:r>
          </a:p>
          <a:p>
            <a:pPr lvl="1"/>
            <a:r>
              <a:rPr lang="en-IN" b="0" i="0" dirty="0">
                <a:solidFill>
                  <a:srgbClr val="000000"/>
                </a:solidFill>
                <a:effectLst/>
                <a:highlight>
                  <a:srgbClr val="FFFFFF"/>
                </a:highlight>
                <a:latin typeface="Times-Bold_ev" pitchFamily="2" charset="0"/>
              </a:rPr>
              <a:t>double d=0123.456;		(valid) //it is treated as decimal value but not octal </a:t>
            </a:r>
          </a:p>
          <a:p>
            <a:pPr lvl="1"/>
            <a:r>
              <a:rPr lang="en-IN" b="0" i="0" dirty="0">
                <a:solidFill>
                  <a:srgbClr val="000000"/>
                </a:solidFill>
                <a:effectLst/>
                <a:highlight>
                  <a:srgbClr val="FFFFFF"/>
                </a:highlight>
                <a:latin typeface="Times-Bold_ev" pitchFamily="2" charset="0"/>
              </a:rPr>
              <a:t>double d=0x123.456;		//</a:t>
            </a:r>
            <a:r>
              <a:rPr lang="en-IN" b="0" i="0" dirty="0" err="1">
                <a:solidFill>
                  <a:srgbClr val="000000"/>
                </a:solidFill>
                <a:effectLst/>
                <a:highlight>
                  <a:srgbClr val="FFFFFF"/>
                </a:highlight>
                <a:latin typeface="Times-Bold_ev" pitchFamily="2" charset="0"/>
              </a:rPr>
              <a:t>C.E:malformed</a:t>
            </a:r>
            <a:r>
              <a:rPr lang="en-IN" b="0" i="0" dirty="0">
                <a:solidFill>
                  <a:srgbClr val="000000"/>
                </a:solidFill>
                <a:effectLst/>
                <a:highlight>
                  <a:srgbClr val="FFFFFF"/>
                </a:highlight>
                <a:latin typeface="Times-Bold_ev" pitchFamily="2" charset="0"/>
              </a:rPr>
              <a:t> floating point literal(invalid)</a:t>
            </a:r>
            <a:endParaRPr lang="en-US" dirty="0"/>
          </a:p>
        </p:txBody>
      </p:sp>
    </p:spTree>
    <p:extLst>
      <p:ext uri="{BB962C8B-B14F-4D97-AF65-F5344CB8AC3E}">
        <p14:creationId xmlns:p14="http://schemas.microsoft.com/office/powerpoint/2010/main" val="3342838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76A2E-EB65-A5B8-0078-27243C7DCD81}"/>
              </a:ext>
            </a:extLst>
          </p:cNvPr>
          <p:cNvSpPr>
            <a:spLocks noGrp="1"/>
          </p:cNvSpPr>
          <p:nvPr>
            <p:ph idx="1"/>
          </p:nvPr>
        </p:nvSpPr>
        <p:spPr>
          <a:xfrm>
            <a:off x="838200" y="385763"/>
            <a:ext cx="10515600" cy="5791200"/>
          </a:xfrm>
        </p:spPr>
        <p:txBody>
          <a:bodyPr>
            <a:normAutofit fontScale="92500" lnSpcReduction="10000"/>
          </a:bodyPr>
          <a:lstStyle/>
          <a:p>
            <a:r>
              <a:rPr lang="en-US" dirty="0"/>
              <a:t>We can assign integral literal directly to the floating point data types and that integral literal can be specified in decimal , octal and </a:t>
            </a:r>
            <a:r>
              <a:rPr lang="en-US" dirty="0" err="1"/>
              <a:t>Hexa</a:t>
            </a:r>
            <a:r>
              <a:rPr lang="en-US" dirty="0"/>
              <a:t> decimal form also. </a:t>
            </a:r>
          </a:p>
          <a:p>
            <a:pPr lvl="1"/>
            <a:r>
              <a:rPr lang="en-US" dirty="0"/>
              <a:t>Example: </a:t>
            </a:r>
          </a:p>
          <a:p>
            <a:pPr lvl="1"/>
            <a:r>
              <a:rPr lang="en-US" dirty="0"/>
              <a:t>double d=0xBeef; </a:t>
            </a:r>
          </a:p>
          <a:p>
            <a:pPr lvl="1"/>
            <a:r>
              <a:rPr lang="en-US" dirty="0" err="1"/>
              <a:t>System.out.println</a:t>
            </a:r>
            <a:r>
              <a:rPr lang="en-US" dirty="0"/>
              <a:t>(d);	//48879.0 </a:t>
            </a:r>
          </a:p>
          <a:p>
            <a:r>
              <a:rPr lang="en-US" dirty="0"/>
              <a:t>But we can't assign floating point literal directly to the integral types. </a:t>
            </a:r>
          </a:p>
          <a:p>
            <a:pPr lvl="1"/>
            <a:r>
              <a:rPr lang="en-US" dirty="0"/>
              <a:t>Example: </a:t>
            </a:r>
          </a:p>
          <a:p>
            <a:pPr lvl="1"/>
            <a:r>
              <a:rPr lang="en-US" dirty="0"/>
              <a:t>int x=10.0;		//</a:t>
            </a:r>
            <a:r>
              <a:rPr lang="en-US" dirty="0" err="1"/>
              <a:t>C.E:possible</a:t>
            </a:r>
            <a:r>
              <a:rPr lang="en-US" dirty="0"/>
              <a:t> loss of precision </a:t>
            </a:r>
          </a:p>
          <a:p>
            <a:r>
              <a:rPr lang="en-US" dirty="0"/>
              <a:t>We can specify floating point literal even in exponential form also(significant notation). </a:t>
            </a:r>
          </a:p>
          <a:p>
            <a:pPr lvl="1"/>
            <a:r>
              <a:rPr lang="en-US" dirty="0"/>
              <a:t>Example: </a:t>
            </a:r>
          </a:p>
          <a:p>
            <a:pPr lvl="1"/>
            <a:r>
              <a:rPr lang="en-US" dirty="0"/>
              <a:t>double d=10e2;//==&gt;10*10</a:t>
            </a:r>
            <a:r>
              <a:rPr lang="en-US" baseline="30000" dirty="0"/>
              <a:t>2</a:t>
            </a:r>
            <a:r>
              <a:rPr lang="en-US" dirty="0"/>
              <a:t> 	(valid) </a:t>
            </a:r>
          </a:p>
          <a:p>
            <a:pPr lvl="1"/>
            <a:r>
              <a:rPr lang="en-US" dirty="0" err="1"/>
              <a:t>System.out.println</a:t>
            </a:r>
            <a:r>
              <a:rPr lang="en-US" dirty="0"/>
              <a:t>(d);		//1000.0 </a:t>
            </a:r>
          </a:p>
          <a:p>
            <a:pPr lvl="1"/>
            <a:r>
              <a:rPr lang="en-US" dirty="0"/>
              <a:t>float f=10e2;			//</a:t>
            </a:r>
            <a:r>
              <a:rPr lang="en-US" dirty="0" err="1"/>
              <a:t>C.E:possible</a:t>
            </a:r>
            <a:r>
              <a:rPr lang="en-US" dirty="0"/>
              <a:t> loss of precision(invalid) </a:t>
            </a:r>
          </a:p>
          <a:p>
            <a:pPr lvl="1"/>
            <a:r>
              <a:rPr lang="en-US" dirty="0"/>
              <a:t>float f=10e2F;			(valid)</a:t>
            </a:r>
          </a:p>
        </p:txBody>
      </p:sp>
    </p:spTree>
    <p:extLst>
      <p:ext uri="{BB962C8B-B14F-4D97-AF65-F5344CB8AC3E}">
        <p14:creationId xmlns:p14="http://schemas.microsoft.com/office/powerpoint/2010/main" val="10691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8418-45DF-751E-CE4F-02B850561E29}"/>
              </a:ext>
            </a:extLst>
          </p:cNvPr>
          <p:cNvSpPr>
            <a:spLocks noGrp="1"/>
          </p:cNvSpPr>
          <p:nvPr>
            <p:ph type="title"/>
          </p:nvPr>
        </p:nvSpPr>
        <p:spPr/>
        <p:txBody>
          <a:bodyPr/>
          <a:lstStyle/>
          <a:p>
            <a:r>
              <a:rPr lang="en-IN" b="0" i="0" dirty="0">
                <a:solidFill>
                  <a:srgbClr val="000000"/>
                </a:solidFill>
                <a:effectLst/>
                <a:highlight>
                  <a:srgbClr val="FFFFFF"/>
                </a:highlight>
                <a:latin typeface="Times-Bold_ev" pitchFamily="2" charset="0"/>
              </a:rPr>
              <a:t>Boolean literals:</a:t>
            </a:r>
            <a:endParaRPr lang="en-US" dirty="0"/>
          </a:p>
        </p:txBody>
      </p:sp>
      <p:sp>
        <p:nvSpPr>
          <p:cNvPr id="3" name="Content Placeholder 2">
            <a:extLst>
              <a:ext uri="{FF2B5EF4-FFF2-40B4-BE49-F238E27FC236}">
                <a16:creationId xmlns:a16="http://schemas.microsoft.com/office/drawing/2014/main" id="{31DBE51E-5ED9-CA40-2B6D-1885DF4E40B1}"/>
              </a:ext>
            </a:extLst>
          </p:cNvPr>
          <p:cNvSpPr>
            <a:spLocks noGrp="1"/>
          </p:cNvSpPr>
          <p:nvPr>
            <p:ph idx="1"/>
          </p:nvPr>
        </p:nvSpPr>
        <p:spPr/>
        <p:txBody>
          <a:bodyPr/>
          <a:lstStyle/>
          <a:p>
            <a:r>
              <a:rPr lang="en-IN" b="0" i="0" dirty="0">
                <a:solidFill>
                  <a:srgbClr val="000000"/>
                </a:solidFill>
                <a:effectLst/>
                <a:highlight>
                  <a:srgbClr val="FFFFFF"/>
                </a:highlight>
                <a:latin typeface="Times-Bold_ev" pitchFamily="2" charset="0"/>
              </a:rPr>
              <a:t>The only allowed values for the </a:t>
            </a:r>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type are true (or) false where case is important.  i.e., lower case </a:t>
            </a:r>
          </a:p>
          <a:p>
            <a:pPr marL="457200" lvl="1" indent="0">
              <a:buNone/>
            </a:pPr>
            <a:r>
              <a:rPr lang="en-IN" b="0" i="0" dirty="0">
                <a:solidFill>
                  <a:srgbClr val="000000"/>
                </a:solidFill>
                <a:effectLst/>
                <a:highlight>
                  <a:srgbClr val="FFFFFF"/>
                </a:highlight>
                <a:latin typeface="Times-Bold_ev" pitchFamily="2" charset="0"/>
              </a:rPr>
              <a:t>Example: </a:t>
            </a:r>
          </a:p>
          <a:p>
            <a:pPr marL="457200" lvl="1" indent="0">
              <a:buNone/>
            </a:pPr>
            <a:r>
              <a:rPr lang="en-IN" b="0" i="0" dirty="0">
                <a:solidFill>
                  <a:srgbClr val="000000"/>
                </a:solidFill>
                <a:effectLst/>
                <a:highlight>
                  <a:srgbClr val="FFFFFF"/>
                </a:highlight>
                <a:latin typeface="Times-Bold_ev" pitchFamily="2" charset="0"/>
              </a:rPr>
              <a:t>1. </a:t>
            </a:r>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b=true;	(valid) </a:t>
            </a:r>
          </a:p>
          <a:p>
            <a:pPr marL="457200" lvl="1" indent="0">
              <a:buNone/>
            </a:pPr>
            <a:r>
              <a:rPr lang="en-IN" b="0" i="0" dirty="0">
                <a:solidFill>
                  <a:srgbClr val="000000"/>
                </a:solidFill>
                <a:effectLst/>
                <a:highlight>
                  <a:srgbClr val="FFFFFF"/>
                </a:highlight>
                <a:latin typeface="Times-Bold_ev" pitchFamily="2" charset="0"/>
              </a:rPr>
              <a:t>2. </a:t>
            </a:r>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b=0;		//</a:t>
            </a:r>
            <a:r>
              <a:rPr lang="en-IN" b="0" i="0" dirty="0" err="1">
                <a:solidFill>
                  <a:srgbClr val="000000"/>
                </a:solidFill>
                <a:effectLst/>
                <a:highlight>
                  <a:srgbClr val="FFFFFF"/>
                </a:highlight>
                <a:latin typeface="Times-Bold_ev" pitchFamily="2" charset="0"/>
              </a:rPr>
              <a:t>C.E:incompatible</a:t>
            </a:r>
            <a:r>
              <a:rPr lang="en-IN" b="0" i="0" dirty="0">
                <a:solidFill>
                  <a:srgbClr val="000000"/>
                </a:solidFill>
                <a:effectLst/>
                <a:highlight>
                  <a:srgbClr val="FFFFFF"/>
                </a:highlight>
                <a:latin typeface="Times-Bold_ev" pitchFamily="2" charset="0"/>
              </a:rPr>
              <a:t> types(invalid) </a:t>
            </a:r>
          </a:p>
          <a:p>
            <a:pPr marL="457200" lvl="1" indent="0">
              <a:buNone/>
            </a:pPr>
            <a:r>
              <a:rPr lang="en-IN" b="0" i="0" dirty="0">
                <a:solidFill>
                  <a:srgbClr val="000000"/>
                </a:solidFill>
                <a:effectLst/>
                <a:highlight>
                  <a:srgbClr val="FFFFFF"/>
                </a:highlight>
                <a:latin typeface="Times-Bold_ev" pitchFamily="2" charset="0"/>
              </a:rPr>
              <a:t>3. </a:t>
            </a:r>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b=True;	//</a:t>
            </a:r>
            <a:r>
              <a:rPr lang="en-IN" b="0" i="0" dirty="0" err="1">
                <a:solidFill>
                  <a:srgbClr val="000000"/>
                </a:solidFill>
                <a:effectLst/>
                <a:highlight>
                  <a:srgbClr val="FFFFFF"/>
                </a:highlight>
                <a:latin typeface="Times-Bold_ev" pitchFamily="2" charset="0"/>
              </a:rPr>
              <a:t>C.E:cannot</a:t>
            </a:r>
            <a:r>
              <a:rPr lang="en-IN" b="0" i="0" dirty="0">
                <a:solidFill>
                  <a:srgbClr val="000000"/>
                </a:solidFill>
                <a:effectLst/>
                <a:highlight>
                  <a:srgbClr val="FFFFFF"/>
                </a:highlight>
                <a:latin typeface="Times-Bold_ev" pitchFamily="2" charset="0"/>
              </a:rPr>
              <a:t> find symbol(invalid) </a:t>
            </a:r>
          </a:p>
          <a:p>
            <a:pPr marL="457200" lvl="1" indent="0">
              <a:buNone/>
            </a:pPr>
            <a:r>
              <a:rPr lang="en-IN" b="0" i="0" dirty="0">
                <a:solidFill>
                  <a:srgbClr val="000000"/>
                </a:solidFill>
                <a:effectLst/>
                <a:highlight>
                  <a:srgbClr val="FFFFFF"/>
                </a:highlight>
                <a:latin typeface="Times-Bold_ev" pitchFamily="2" charset="0"/>
              </a:rPr>
              <a:t>4. </a:t>
            </a:r>
            <a:r>
              <a:rPr lang="en-IN" b="0" i="0" dirty="0" err="1">
                <a:solidFill>
                  <a:srgbClr val="000000"/>
                </a:solidFill>
                <a:effectLst/>
                <a:highlight>
                  <a:srgbClr val="FFFFFF"/>
                </a:highlight>
                <a:latin typeface="Times-Bold_ev" pitchFamily="2" charset="0"/>
              </a:rPr>
              <a:t>boolean</a:t>
            </a:r>
            <a:r>
              <a:rPr lang="en-IN" b="0" i="0" dirty="0">
                <a:solidFill>
                  <a:srgbClr val="000000"/>
                </a:solidFill>
                <a:effectLst/>
                <a:highlight>
                  <a:srgbClr val="FFFFFF"/>
                </a:highlight>
                <a:latin typeface="Times-Bold_ev" pitchFamily="2" charset="0"/>
              </a:rPr>
              <a:t> b="true";	//</a:t>
            </a:r>
            <a:r>
              <a:rPr lang="en-IN" b="0" i="0" dirty="0" err="1">
                <a:solidFill>
                  <a:srgbClr val="000000"/>
                </a:solidFill>
                <a:effectLst/>
                <a:highlight>
                  <a:srgbClr val="FFFFFF"/>
                </a:highlight>
                <a:latin typeface="Times-Bold_ev" pitchFamily="2" charset="0"/>
              </a:rPr>
              <a:t>C.E:incompatible</a:t>
            </a:r>
            <a:r>
              <a:rPr lang="en-IN" b="0" i="0" dirty="0">
                <a:solidFill>
                  <a:srgbClr val="000000"/>
                </a:solidFill>
                <a:effectLst/>
                <a:highlight>
                  <a:srgbClr val="FFFFFF"/>
                </a:highlight>
                <a:latin typeface="Times-Bold_ev" pitchFamily="2" charset="0"/>
              </a:rPr>
              <a:t> types(invalid)</a:t>
            </a:r>
            <a:endParaRPr lang="en-US" dirty="0"/>
          </a:p>
        </p:txBody>
      </p:sp>
    </p:spTree>
    <p:extLst>
      <p:ext uri="{BB962C8B-B14F-4D97-AF65-F5344CB8AC3E}">
        <p14:creationId xmlns:p14="http://schemas.microsoft.com/office/powerpoint/2010/main" val="30386027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27A8-28D3-088B-9239-8772A86D7266}"/>
              </a:ext>
            </a:extLst>
          </p:cNvPr>
          <p:cNvSpPr>
            <a:spLocks noGrp="1"/>
          </p:cNvSpPr>
          <p:nvPr>
            <p:ph type="title"/>
          </p:nvPr>
        </p:nvSpPr>
        <p:spPr/>
        <p:txBody>
          <a:bodyPr/>
          <a:lstStyle/>
          <a:p>
            <a:r>
              <a:rPr lang="en-IN" b="0" i="0" dirty="0">
                <a:effectLst/>
                <a:highlight>
                  <a:srgbClr val="FFFFFF"/>
                </a:highlight>
                <a:latin typeface="Times-Bold_ev" pitchFamily="2" charset="0"/>
              </a:rPr>
              <a:t>Literals:</a:t>
            </a:r>
            <a:endParaRPr lang="en-US" dirty="0"/>
          </a:p>
        </p:txBody>
      </p:sp>
      <p:pic>
        <p:nvPicPr>
          <p:cNvPr id="5" name="Content Placeholder 4" descr="A diagram of a different type of type of text&#10;&#10;Description automatically generated">
            <a:extLst>
              <a:ext uri="{FF2B5EF4-FFF2-40B4-BE49-F238E27FC236}">
                <a16:creationId xmlns:a16="http://schemas.microsoft.com/office/drawing/2014/main" id="{ED5F7DCA-1A65-E693-0BA2-EBFB68D9BA09}"/>
              </a:ext>
            </a:extLst>
          </p:cNvPr>
          <p:cNvPicPr>
            <a:picLocks noGrp="1" noChangeAspect="1"/>
          </p:cNvPicPr>
          <p:nvPr>
            <p:ph idx="1"/>
          </p:nvPr>
        </p:nvPicPr>
        <p:blipFill>
          <a:blip r:embed="rId2"/>
          <a:stretch>
            <a:fillRect/>
          </a:stretch>
        </p:blipFill>
        <p:spPr>
          <a:xfrm>
            <a:off x="838200" y="1890251"/>
            <a:ext cx="10515600" cy="4222086"/>
          </a:xfrm>
        </p:spPr>
      </p:pic>
    </p:spTree>
    <p:extLst>
      <p:ext uri="{BB962C8B-B14F-4D97-AF65-F5344CB8AC3E}">
        <p14:creationId xmlns:p14="http://schemas.microsoft.com/office/powerpoint/2010/main" val="2781878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E988-AB5D-0238-4D00-91EA2AF17897}"/>
              </a:ext>
            </a:extLst>
          </p:cNvPr>
          <p:cNvSpPr>
            <a:spLocks noGrp="1"/>
          </p:cNvSpPr>
          <p:nvPr>
            <p:ph type="title"/>
          </p:nvPr>
        </p:nvSpPr>
        <p:spPr/>
        <p:txBody>
          <a:bodyPr/>
          <a:lstStyle/>
          <a:p>
            <a:r>
              <a:rPr lang="en-US" dirty="0"/>
              <a:t>Char literals: </a:t>
            </a:r>
          </a:p>
        </p:txBody>
      </p:sp>
      <p:sp>
        <p:nvSpPr>
          <p:cNvPr id="3" name="Content Placeholder 2">
            <a:extLst>
              <a:ext uri="{FF2B5EF4-FFF2-40B4-BE49-F238E27FC236}">
                <a16:creationId xmlns:a16="http://schemas.microsoft.com/office/drawing/2014/main" id="{6D4A4639-E8DD-7FFE-B4FB-F9700927A7D6}"/>
              </a:ext>
            </a:extLst>
          </p:cNvPr>
          <p:cNvSpPr>
            <a:spLocks noGrp="1"/>
          </p:cNvSpPr>
          <p:nvPr>
            <p:ph idx="1"/>
          </p:nvPr>
        </p:nvSpPr>
        <p:spPr/>
        <p:txBody>
          <a:bodyPr>
            <a:normAutofit fontScale="77500" lnSpcReduction="20000"/>
          </a:bodyPr>
          <a:lstStyle/>
          <a:p>
            <a:r>
              <a:rPr lang="en-US" dirty="0"/>
              <a:t>1) A char literal can be represented as single character within single quotes. </a:t>
            </a:r>
          </a:p>
          <a:p>
            <a:pPr marL="457200" lvl="1" indent="0">
              <a:buNone/>
            </a:pPr>
            <a:r>
              <a:rPr lang="en-US" dirty="0"/>
              <a:t>Example: </a:t>
            </a:r>
          </a:p>
          <a:p>
            <a:pPr marL="457200" lvl="1" indent="0">
              <a:buNone/>
            </a:pPr>
            <a:r>
              <a:rPr lang="en-US" dirty="0"/>
              <a:t>1. char </a:t>
            </a:r>
            <a:r>
              <a:rPr lang="en-US" dirty="0" err="1"/>
              <a:t>ch</a:t>
            </a:r>
            <a:r>
              <a:rPr lang="en-US" dirty="0"/>
              <a:t>='a';(valid) </a:t>
            </a:r>
          </a:p>
          <a:p>
            <a:pPr marL="457200" lvl="1" indent="0">
              <a:buNone/>
            </a:pPr>
            <a:r>
              <a:rPr lang="en-US" dirty="0"/>
              <a:t>2. char </a:t>
            </a:r>
            <a:r>
              <a:rPr lang="en-US" dirty="0" err="1"/>
              <a:t>ch</a:t>
            </a:r>
            <a:r>
              <a:rPr lang="en-US" dirty="0"/>
              <a:t>=a;//</a:t>
            </a:r>
            <a:r>
              <a:rPr lang="en-US" dirty="0" err="1"/>
              <a:t>C.E:cannot</a:t>
            </a:r>
            <a:r>
              <a:rPr lang="en-US" dirty="0"/>
              <a:t> find symbol(invalid) </a:t>
            </a:r>
          </a:p>
          <a:p>
            <a:pPr marL="457200" lvl="1" indent="0">
              <a:buNone/>
            </a:pPr>
            <a:r>
              <a:rPr lang="en-US" dirty="0"/>
              <a:t>3. char </a:t>
            </a:r>
            <a:r>
              <a:rPr lang="en-US" dirty="0" err="1"/>
              <a:t>ch</a:t>
            </a:r>
            <a:r>
              <a:rPr lang="en-US" dirty="0"/>
              <a:t>="a";//</a:t>
            </a:r>
            <a:r>
              <a:rPr lang="en-US" dirty="0" err="1"/>
              <a:t>C.E:incompatible</a:t>
            </a:r>
            <a:r>
              <a:rPr lang="en-US" dirty="0"/>
              <a:t> types(invalid) </a:t>
            </a:r>
          </a:p>
          <a:p>
            <a:pPr marL="457200" lvl="1" indent="0">
              <a:buNone/>
            </a:pPr>
            <a:r>
              <a:rPr lang="en-US" dirty="0"/>
              <a:t>4. char </a:t>
            </a:r>
            <a:r>
              <a:rPr lang="en-US" dirty="0" err="1"/>
              <a:t>ch</a:t>
            </a:r>
            <a:r>
              <a:rPr lang="en-US" dirty="0"/>
              <a:t>='ab';//</a:t>
            </a:r>
            <a:r>
              <a:rPr lang="en-US" dirty="0" err="1"/>
              <a:t>C.E:unclosed</a:t>
            </a:r>
            <a:r>
              <a:rPr lang="en-US" dirty="0"/>
              <a:t> character literal(invalid) </a:t>
            </a:r>
          </a:p>
          <a:p>
            <a:r>
              <a:rPr lang="en-US" dirty="0"/>
              <a:t>2) We can specify a char literal as integral literal which represents Unicode of that character. </a:t>
            </a:r>
          </a:p>
          <a:p>
            <a:r>
              <a:rPr lang="en-US" dirty="0"/>
              <a:t>We can specify that integral literal either in decimal or octal or hexadecimal form but allowed values range is 0 to 65535. </a:t>
            </a:r>
          </a:p>
          <a:p>
            <a:pPr marL="457200" lvl="1" indent="0">
              <a:buNone/>
            </a:pPr>
            <a:r>
              <a:rPr lang="en-US" dirty="0"/>
              <a:t>Example: </a:t>
            </a:r>
          </a:p>
          <a:p>
            <a:pPr marL="457200" lvl="1" indent="0">
              <a:buNone/>
            </a:pPr>
            <a:r>
              <a:rPr lang="en-US" dirty="0"/>
              <a:t>1. char </a:t>
            </a:r>
            <a:r>
              <a:rPr lang="en-US" dirty="0" err="1"/>
              <a:t>ch</a:t>
            </a:r>
            <a:r>
              <a:rPr lang="en-US" dirty="0"/>
              <a:t>=97; (valid) </a:t>
            </a:r>
          </a:p>
          <a:p>
            <a:pPr marL="457200" lvl="1" indent="0">
              <a:buNone/>
            </a:pPr>
            <a:r>
              <a:rPr lang="en-US" dirty="0"/>
              <a:t>2. char </a:t>
            </a:r>
            <a:r>
              <a:rPr lang="en-US" dirty="0" err="1"/>
              <a:t>ch</a:t>
            </a:r>
            <a:r>
              <a:rPr lang="en-US" dirty="0"/>
              <a:t>=0xFace; (valid) </a:t>
            </a:r>
          </a:p>
          <a:p>
            <a:pPr marL="457200" lvl="1" indent="0">
              <a:buNone/>
            </a:pPr>
            <a:r>
              <a:rPr lang="en-US" dirty="0" err="1"/>
              <a:t>System.out.println</a:t>
            </a:r>
            <a:r>
              <a:rPr lang="en-US" dirty="0"/>
              <a:t>(</a:t>
            </a:r>
            <a:r>
              <a:rPr lang="en-US" dirty="0" err="1"/>
              <a:t>ch</a:t>
            </a:r>
            <a:r>
              <a:rPr lang="en-US" dirty="0"/>
              <a:t>); //? </a:t>
            </a:r>
          </a:p>
          <a:p>
            <a:pPr marL="457200" lvl="1" indent="0">
              <a:buNone/>
            </a:pPr>
            <a:r>
              <a:rPr lang="en-US" dirty="0"/>
              <a:t>3. char </a:t>
            </a:r>
            <a:r>
              <a:rPr lang="en-US" dirty="0" err="1"/>
              <a:t>ch</a:t>
            </a:r>
            <a:r>
              <a:rPr lang="en-US" dirty="0"/>
              <a:t>=65536; //C.E: possible loss of precision(invalid)</a:t>
            </a:r>
          </a:p>
        </p:txBody>
      </p:sp>
    </p:spTree>
    <p:extLst>
      <p:ext uri="{BB962C8B-B14F-4D97-AF65-F5344CB8AC3E}">
        <p14:creationId xmlns:p14="http://schemas.microsoft.com/office/powerpoint/2010/main" val="134915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D036F-8795-FE7A-603A-B58A056CD843}"/>
              </a:ext>
            </a:extLst>
          </p:cNvPr>
          <p:cNvSpPr>
            <a:spLocks noGrp="1"/>
          </p:cNvSpPr>
          <p:nvPr>
            <p:ph idx="1"/>
          </p:nvPr>
        </p:nvSpPr>
        <p:spPr>
          <a:xfrm>
            <a:off x="838200" y="385763"/>
            <a:ext cx="10515600" cy="5791200"/>
          </a:xfrm>
        </p:spPr>
        <p:txBody>
          <a:bodyPr>
            <a:normAutofit/>
          </a:bodyPr>
          <a:lstStyle/>
          <a:p>
            <a:r>
              <a:rPr lang="en-US" dirty="0"/>
              <a:t>3) We can represent a char literal by Unicode representation which is nothing but </a:t>
            </a:r>
          </a:p>
          <a:p>
            <a:r>
              <a:rPr lang="en-US" dirty="0"/>
              <a:t>‘\</a:t>
            </a:r>
            <a:r>
              <a:rPr lang="en-US" dirty="0" err="1"/>
              <a:t>uxxxx</a:t>
            </a:r>
            <a:r>
              <a:rPr lang="en-US" dirty="0"/>
              <a:t>' (4 digit hexa-decimal number) . </a:t>
            </a:r>
          </a:p>
          <a:p>
            <a:r>
              <a:rPr lang="en-US" dirty="0"/>
              <a:t>Example: </a:t>
            </a:r>
          </a:p>
          <a:p>
            <a:pPr marL="457200" lvl="1" indent="0">
              <a:buNone/>
            </a:pPr>
            <a:r>
              <a:rPr lang="en-US" dirty="0"/>
              <a:t>1. char </a:t>
            </a:r>
            <a:r>
              <a:rPr lang="en-US" dirty="0" err="1"/>
              <a:t>ch</a:t>
            </a:r>
            <a:r>
              <a:rPr lang="en-US" dirty="0"/>
              <a:t>='\</a:t>
            </a:r>
            <a:r>
              <a:rPr lang="en-US" dirty="0" err="1"/>
              <a:t>ubeef</a:t>
            </a:r>
            <a:r>
              <a:rPr lang="en-US" dirty="0"/>
              <a:t>'; </a:t>
            </a:r>
          </a:p>
          <a:p>
            <a:pPr marL="457200" lvl="1" indent="0">
              <a:buNone/>
            </a:pPr>
            <a:r>
              <a:rPr lang="en-US" dirty="0"/>
              <a:t>2. char ch1='\u0061'; </a:t>
            </a:r>
          </a:p>
          <a:p>
            <a:pPr marL="457200" lvl="1" indent="0">
              <a:buNone/>
            </a:pPr>
            <a:r>
              <a:rPr lang="en-US" dirty="0" err="1"/>
              <a:t>System.out.println</a:t>
            </a:r>
            <a:r>
              <a:rPr lang="en-US" dirty="0"/>
              <a:t>(ch1); //a </a:t>
            </a:r>
          </a:p>
          <a:p>
            <a:pPr marL="457200" lvl="1" indent="0">
              <a:buNone/>
            </a:pPr>
            <a:r>
              <a:rPr lang="en-US" dirty="0"/>
              <a:t>3. char ch2=\u0062; //</a:t>
            </a:r>
            <a:r>
              <a:rPr lang="en-US" dirty="0" err="1"/>
              <a:t>C.E:cannot</a:t>
            </a:r>
            <a:r>
              <a:rPr lang="en-US" dirty="0"/>
              <a:t> find symbol </a:t>
            </a:r>
          </a:p>
          <a:p>
            <a:pPr marL="457200" lvl="1" indent="0">
              <a:buNone/>
            </a:pPr>
            <a:r>
              <a:rPr lang="en-US" dirty="0"/>
              <a:t>4. char ch3='\</a:t>
            </a:r>
            <a:r>
              <a:rPr lang="en-US" dirty="0" err="1"/>
              <a:t>iface</a:t>
            </a:r>
            <a:r>
              <a:rPr lang="en-US" dirty="0"/>
              <a:t>'; //</a:t>
            </a:r>
            <a:r>
              <a:rPr lang="en-US" dirty="0" err="1"/>
              <a:t>C.E:illegal</a:t>
            </a:r>
            <a:r>
              <a:rPr lang="en-US" dirty="0"/>
              <a:t> escape character </a:t>
            </a:r>
          </a:p>
          <a:p>
            <a:pPr marL="457200" lvl="1" indent="0">
              <a:buNone/>
            </a:pPr>
            <a:r>
              <a:rPr lang="en-US" dirty="0"/>
              <a:t>5. Every escape character in java acts as a char literal. </a:t>
            </a:r>
          </a:p>
          <a:p>
            <a:r>
              <a:rPr lang="en-US" dirty="0"/>
              <a:t>Example: </a:t>
            </a:r>
          </a:p>
          <a:p>
            <a:pPr marL="457200" lvl="1" indent="0">
              <a:buNone/>
            </a:pPr>
            <a:r>
              <a:rPr lang="en-US" dirty="0"/>
              <a:t>1) char </a:t>
            </a:r>
            <a:r>
              <a:rPr lang="en-US" dirty="0" err="1"/>
              <a:t>ch</a:t>
            </a:r>
            <a:r>
              <a:rPr lang="en-US" dirty="0"/>
              <a:t>='\n'; //(valid) </a:t>
            </a:r>
          </a:p>
          <a:p>
            <a:pPr marL="457200" lvl="1" indent="0">
              <a:buNone/>
            </a:pPr>
            <a:r>
              <a:rPr lang="en-US" dirty="0"/>
              <a:t>2) char </a:t>
            </a:r>
            <a:r>
              <a:rPr lang="en-US" dirty="0" err="1"/>
              <a:t>ch</a:t>
            </a:r>
            <a:r>
              <a:rPr lang="en-US" dirty="0"/>
              <a:t>='\l'; //</a:t>
            </a:r>
            <a:r>
              <a:rPr lang="en-US" dirty="0" err="1"/>
              <a:t>C.E:illegal</a:t>
            </a:r>
            <a:r>
              <a:rPr lang="en-US" dirty="0"/>
              <a:t> escape character(invalid)</a:t>
            </a:r>
          </a:p>
        </p:txBody>
      </p:sp>
    </p:spTree>
    <p:extLst>
      <p:ext uri="{BB962C8B-B14F-4D97-AF65-F5344CB8AC3E}">
        <p14:creationId xmlns:p14="http://schemas.microsoft.com/office/powerpoint/2010/main" val="41983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A7C2-9665-C9E4-88C3-B4A1F481DE50}"/>
              </a:ext>
            </a:extLst>
          </p:cNvPr>
          <p:cNvSpPr>
            <a:spLocks noGrp="1"/>
          </p:cNvSpPr>
          <p:nvPr>
            <p:ph type="title"/>
          </p:nvPr>
        </p:nvSpPr>
        <p:spPr/>
        <p:txBody>
          <a:bodyPr/>
          <a:lstStyle/>
          <a:p>
            <a:r>
              <a:rPr lang="en-US" dirty="0"/>
              <a:t>String literals: </a:t>
            </a:r>
          </a:p>
        </p:txBody>
      </p:sp>
      <p:sp>
        <p:nvSpPr>
          <p:cNvPr id="3" name="Content Placeholder 2">
            <a:extLst>
              <a:ext uri="{FF2B5EF4-FFF2-40B4-BE49-F238E27FC236}">
                <a16:creationId xmlns:a16="http://schemas.microsoft.com/office/drawing/2014/main" id="{AFB71EBA-C83F-31E6-B96B-0680A3688719}"/>
              </a:ext>
            </a:extLst>
          </p:cNvPr>
          <p:cNvSpPr>
            <a:spLocks noGrp="1"/>
          </p:cNvSpPr>
          <p:nvPr>
            <p:ph idx="1"/>
          </p:nvPr>
        </p:nvSpPr>
        <p:spPr/>
        <p:txBody>
          <a:bodyPr>
            <a:normAutofit/>
          </a:bodyPr>
          <a:lstStyle/>
          <a:p>
            <a:r>
              <a:rPr lang="en-US" dirty="0"/>
              <a:t>Any sequence of characters with in double quotes is treated as String literal. </a:t>
            </a:r>
          </a:p>
          <a:p>
            <a:r>
              <a:rPr lang="en-US" dirty="0"/>
              <a:t>Example: </a:t>
            </a:r>
          </a:p>
          <a:p>
            <a:r>
              <a:rPr lang="en-US" dirty="0"/>
              <a:t>String s="Ashok"; (valid) </a:t>
            </a:r>
          </a:p>
          <a:p>
            <a:r>
              <a:rPr lang="en-US" dirty="0"/>
              <a:t>1.7 Version </a:t>
            </a:r>
            <a:r>
              <a:rPr lang="en-US" dirty="0" err="1"/>
              <a:t>enhansements</a:t>
            </a:r>
            <a:r>
              <a:rPr lang="en-US" dirty="0"/>
              <a:t> with respect to Literals : </a:t>
            </a:r>
          </a:p>
          <a:p>
            <a:r>
              <a:rPr lang="en-US" dirty="0"/>
              <a:t>The following 2 are </a:t>
            </a:r>
            <a:r>
              <a:rPr lang="en-US" dirty="0" err="1"/>
              <a:t>enhansements</a:t>
            </a:r>
            <a:r>
              <a:rPr lang="en-US" dirty="0"/>
              <a:t> </a:t>
            </a:r>
          </a:p>
          <a:p>
            <a:r>
              <a:rPr lang="en-US" dirty="0"/>
              <a:t>1. Binary Literals </a:t>
            </a:r>
          </a:p>
          <a:p>
            <a:r>
              <a:rPr lang="en-US" dirty="0"/>
              <a:t>2. Usage of '_' in Numeric Literals </a:t>
            </a:r>
          </a:p>
        </p:txBody>
      </p:sp>
    </p:spTree>
    <p:extLst>
      <p:ext uri="{BB962C8B-B14F-4D97-AF65-F5344CB8AC3E}">
        <p14:creationId xmlns:p14="http://schemas.microsoft.com/office/powerpoint/2010/main" val="34936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BB99-83A8-F75D-7097-CBD13E62AFD0}"/>
              </a:ext>
            </a:extLst>
          </p:cNvPr>
          <p:cNvSpPr>
            <a:spLocks noGrp="1"/>
          </p:cNvSpPr>
          <p:nvPr>
            <p:ph type="title"/>
          </p:nvPr>
        </p:nvSpPr>
        <p:spPr/>
        <p:txBody>
          <a:bodyPr/>
          <a:lstStyle/>
          <a:p>
            <a:r>
              <a:rPr lang="en-IN" dirty="0"/>
              <a:t>2. Object: </a:t>
            </a:r>
            <a:endParaRPr lang="en-US" dirty="0"/>
          </a:p>
        </p:txBody>
      </p:sp>
      <p:sp>
        <p:nvSpPr>
          <p:cNvPr id="3" name="Content Placeholder 2">
            <a:extLst>
              <a:ext uri="{FF2B5EF4-FFF2-40B4-BE49-F238E27FC236}">
                <a16:creationId xmlns:a16="http://schemas.microsoft.com/office/drawing/2014/main" id="{E888EEE5-9130-941E-C09D-05C5A969FE63}"/>
              </a:ext>
            </a:extLst>
          </p:cNvPr>
          <p:cNvSpPr>
            <a:spLocks noGrp="1"/>
          </p:cNvSpPr>
          <p:nvPr>
            <p:ph idx="1"/>
          </p:nvPr>
        </p:nvSpPr>
        <p:spPr/>
        <p:txBody>
          <a:bodyPr>
            <a:normAutofit lnSpcReduction="10000"/>
          </a:bodyPr>
          <a:lstStyle/>
          <a:p>
            <a:pPr algn="just" fontAlgn="base"/>
            <a:r>
              <a:rPr lang="en-IN" dirty="0"/>
              <a:t>Represents the </a:t>
            </a:r>
            <a:r>
              <a:rPr lang="en-IN" b="1" dirty="0"/>
              <a:t>real-life</a:t>
            </a:r>
            <a:r>
              <a:rPr lang="en-IN" dirty="0"/>
              <a:t> entities. An Object is an </a:t>
            </a:r>
            <a:r>
              <a:rPr lang="en-IN" b="1" dirty="0"/>
              <a:t>instance</a:t>
            </a:r>
            <a:r>
              <a:rPr lang="en-IN" dirty="0"/>
              <a:t> of a Class. </a:t>
            </a:r>
          </a:p>
          <a:p>
            <a:pPr algn="just" fontAlgn="base"/>
            <a:r>
              <a:rPr lang="en-IN" dirty="0"/>
              <a:t>When a class is defined, no memory is allocated but when it is </a:t>
            </a:r>
            <a:r>
              <a:rPr lang="en-IN" b="1" dirty="0"/>
              <a:t>instantiated</a:t>
            </a:r>
            <a:r>
              <a:rPr lang="en-IN" dirty="0"/>
              <a:t> (i.e. an object is created) memory is allocated. </a:t>
            </a:r>
          </a:p>
          <a:p>
            <a:pPr algn="just" fontAlgn="base"/>
            <a:r>
              <a:rPr lang="en-IN" dirty="0"/>
              <a:t>An object has an </a:t>
            </a:r>
            <a:r>
              <a:rPr lang="en-IN" b="1" dirty="0"/>
              <a:t>identity</a:t>
            </a:r>
            <a:r>
              <a:rPr lang="en-IN" dirty="0"/>
              <a:t>, </a:t>
            </a:r>
            <a:r>
              <a:rPr lang="en-IN" b="1" dirty="0"/>
              <a:t>state</a:t>
            </a:r>
            <a:r>
              <a:rPr lang="en-IN" dirty="0"/>
              <a:t>, and </a:t>
            </a:r>
            <a:r>
              <a:rPr lang="en-IN" b="1" dirty="0" err="1"/>
              <a:t>behavior</a:t>
            </a:r>
            <a:r>
              <a:rPr lang="en-IN" dirty="0"/>
              <a:t>. Each object contains data and code to manipulate the data. Objects can interact without having to know details of each other’s data or code, it is sufficient to know the type of message accepted and type of response returned by the objects. </a:t>
            </a:r>
          </a:p>
          <a:p>
            <a:pPr algn="just" fontAlgn="base"/>
            <a:r>
              <a:rPr lang="en-IN" dirty="0"/>
              <a:t>For example “</a:t>
            </a:r>
            <a:r>
              <a:rPr lang="en-IN" b="1" dirty="0"/>
              <a:t>Dog</a:t>
            </a:r>
            <a:r>
              <a:rPr lang="en-IN" dirty="0"/>
              <a:t>” is a real-life Object, which has some characteristics like </a:t>
            </a:r>
            <a:r>
              <a:rPr lang="en-IN" b="1" dirty="0" err="1"/>
              <a:t>color</a:t>
            </a:r>
            <a:r>
              <a:rPr lang="en-IN" dirty="0"/>
              <a:t>, </a:t>
            </a:r>
            <a:r>
              <a:rPr lang="en-IN" b="1" dirty="0"/>
              <a:t>Breed</a:t>
            </a:r>
            <a:r>
              <a:rPr lang="en-IN" dirty="0"/>
              <a:t>, </a:t>
            </a:r>
            <a:r>
              <a:rPr lang="en-IN" b="1" dirty="0"/>
              <a:t>Bark</a:t>
            </a:r>
            <a:r>
              <a:rPr lang="en-IN" dirty="0"/>
              <a:t>, </a:t>
            </a:r>
            <a:r>
              <a:rPr lang="en-IN" b="1" dirty="0"/>
              <a:t>Sleep</a:t>
            </a:r>
            <a:r>
              <a:rPr lang="en-IN" dirty="0"/>
              <a:t>, and </a:t>
            </a:r>
            <a:r>
              <a:rPr lang="en-IN" b="1" dirty="0"/>
              <a:t>Eats</a:t>
            </a:r>
            <a:r>
              <a:rPr lang="en-IN" dirty="0"/>
              <a:t>.</a:t>
            </a:r>
          </a:p>
          <a:p>
            <a:endParaRPr lang="en-US" dirty="0"/>
          </a:p>
        </p:txBody>
      </p:sp>
    </p:spTree>
    <p:extLst>
      <p:ext uri="{BB962C8B-B14F-4D97-AF65-F5344CB8AC3E}">
        <p14:creationId xmlns:p14="http://schemas.microsoft.com/office/powerpoint/2010/main" val="39699254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2E4F-2ECF-F106-D3C3-84E2C6A8FE06}"/>
              </a:ext>
            </a:extLst>
          </p:cNvPr>
          <p:cNvSpPr>
            <a:spLocks noGrp="1"/>
          </p:cNvSpPr>
          <p:nvPr>
            <p:ph type="title"/>
          </p:nvPr>
        </p:nvSpPr>
        <p:spPr/>
        <p:txBody>
          <a:bodyPr/>
          <a:lstStyle/>
          <a:p>
            <a:r>
              <a:rPr lang="en-US" dirty="0"/>
              <a:t>Binary Literals : </a:t>
            </a:r>
          </a:p>
        </p:txBody>
      </p:sp>
      <p:sp>
        <p:nvSpPr>
          <p:cNvPr id="3" name="Content Placeholder 2">
            <a:extLst>
              <a:ext uri="{FF2B5EF4-FFF2-40B4-BE49-F238E27FC236}">
                <a16:creationId xmlns:a16="http://schemas.microsoft.com/office/drawing/2014/main" id="{303192C7-C6D6-BAFA-7448-02A4AD1FF33C}"/>
              </a:ext>
            </a:extLst>
          </p:cNvPr>
          <p:cNvSpPr>
            <a:spLocks noGrp="1"/>
          </p:cNvSpPr>
          <p:nvPr>
            <p:ph idx="1"/>
          </p:nvPr>
        </p:nvSpPr>
        <p:spPr/>
        <p:txBody>
          <a:bodyPr>
            <a:normAutofit fontScale="92500" lnSpcReduction="20000"/>
          </a:bodyPr>
          <a:lstStyle/>
          <a:p>
            <a:r>
              <a:rPr lang="en-US" dirty="0"/>
              <a:t>For the integral data types </a:t>
            </a:r>
            <a:r>
              <a:rPr lang="en-US" dirty="0" err="1"/>
              <a:t>untill</a:t>
            </a:r>
            <a:r>
              <a:rPr lang="en-US" dirty="0"/>
              <a:t> 1.6v we can specify literal value in the following ways </a:t>
            </a:r>
          </a:p>
          <a:p>
            <a:pPr marL="457200" lvl="1" indent="0">
              <a:buNone/>
            </a:pPr>
            <a:r>
              <a:rPr lang="en-US" dirty="0"/>
              <a:t>1. Decimal </a:t>
            </a:r>
          </a:p>
          <a:p>
            <a:pPr marL="457200" lvl="1" indent="0">
              <a:buNone/>
            </a:pPr>
            <a:r>
              <a:rPr lang="en-US" dirty="0"/>
              <a:t>2. Octal </a:t>
            </a:r>
          </a:p>
          <a:p>
            <a:pPr marL="457200" lvl="1" indent="0">
              <a:buNone/>
            </a:pPr>
            <a:r>
              <a:rPr lang="en-US" dirty="0"/>
              <a:t>3. </a:t>
            </a:r>
            <a:r>
              <a:rPr lang="en-US" dirty="0" err="1"/>
              <a:t>Hexa</a:t>
            </a:r>
            <a:r>
              <a:rPr lang="en-US" dirty="0"/>
              <a:t> decimal</a:t>
            </a:r>
          </a:p>
          <a:p>
            <a:endParaRPr lang="en-US" dirty="0"/>
          </a:p>
          <a:p>
            <a:r>
              <a:rPr lang="en-US" dirty="0"/>
              <a:t>But from 1.7v onwards we can specified literal value in binary form also. </a:t>
            </a:r>
          </a:p>
          <a:p>
            <a:r>
              <a:rPr lang="en-US" dirty="0"/>
              <a:t>The allowed digits are 0 to 1. </a:t>
            </a:r>
          </a:p>
          <a:p>
            <a:r>
              <a:rPr lang="en-US" dirty="0"/>
              <a:t>Literal value should be prefixed with Ob or OB . </a:t>
            </a:r>
          </a:p>
          <a:p>
            <a:pPr lvl="1"/>
            <a:r>
              <a:rPr lang="en-US" dirty="0"/>
              <a:t>int x = 0b111; </a:t>
            </a:r>
          </a:p>
          <a:p>
            <a:pPr lvl="1"/>
            <a:r>
              <a:rPr lang="en-US" dirty="0" err="1"/>
              <a:t>System.out.println</a:t>
            </a:r>
            <a:r>
              <a:rPr lang="en-US" dirty="0"/>
              <a:t>(x); // 7 </a:t>
            </a:r>
          </a:p>
        </p:txBody>
      </p:sp>
    </p:spTree>
    <p:extLst>
      <p:ext uri="{BB962C8B-B14F-4D97-AF65-F5344CB8AC3E}">
        <p14:creationId xmlns:p14="http://schemas.microsoft.com/office/powerpoint/2010/main" val="2825470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888FE-0EB3-97F9-F55A-2C4E4250522A}"/>
              </a:ext>
            </a:extLst>
          </p:cNvPr>
          <p:cNvSpPr>
            <a:spLocks noGrp="1"/>
          </p:cNvSpPr>
          <p:nvPr>
            <p:ph idx="1"/>
          </p:nvPr>
        </p:nvSpPr>
        <p:spPr>
          <a:xfrm>
            <a:off x="838200" y="257174"/>
            <a:ext cx="10515600" cy="6600825"/>
          </a:xfrm>
        </p:spPr>
        <p:txBody>
          <a:bodyPr>
            <a:normAutofit fontScale="70000" lnSpcReduction="20000"/>
          </a:bodyPr>
          <a:lstStyle/>
          <a:p>
            <a:r>
              <a:rPr lang="en-US" dirty="0"/>
              <a:t>Usage of _ symbol in numeric literals : </a:t>
            </a:r>
          </a:p>
          <a:p>
            <a:r>
              <a:rPr lang="en-US" dirty="0"/>
              <a:t>From 1.7v onwards we can use underscore(_) symbol in numeric literals. </a:t>
            </a:r>
          </a:p>
          <a:p>
            <a:pPr lvl="1"/>
            <a:r>
              <a:rPr lang="en-US" dirty="0"/>
              <a:t>double d = 123456.789; //valid </a:t>
            </a:r>
          </a:p>
          <a:p>
            <a:pPr lvl="1"/>
            <a:r>
              <a:rPr lang="en-US" dirty="0"/>
              <a:t>double d = 1_23_456.7_8_9; //valid </a:t>
            </a:r>
          </a:p>
          <a:p>
            <a:pPr lvl="1"/>
            <a:r>
              <a:rPr lang="en-US" dirty="0"/>
              <a:t>double d = 123_456.7_8_9; //valid </a:t>
            </a:r>
          </a:p>
          <a:p>
            <a:r>
              <a:rPr lang="en-US" dirty="0"/>
              <a:t>The main advantage of this approach is readability of the code improved at the time of compilation ' _ ' symbols will be removed automatically , hence after compilation the above lines will become double d = 123456.789 </a:t>
            </a:r>
          </a:p>
          <a:p>
            <a:r>
              <a:rPr lang="en-US" dirty="0"/>
              <a:t>We can use more than one underscore symbol also between the digits. </a:t>
            </a:r>
          </a:p>
          <a:p>
            <a:r>
              <a:rPr lang="en-US" dirty="0"/>
              <a:t>Ex : double d = 1_23_ _456.789; </a:t>
            </a:r>
          </a:p>
          <a:p>
            <a:r>
              <a:rPr lang="en-US" dirty="0"/>
              <a:t>We should use underscore symbol only between the digits </a:t>
            </a:r>
          </a:p>
          <a:p>
            <a:r>
              <a:rPr lang="en-US" dirty="0"/>
              <a:t>double d=_1_23_456.7_8_9; //invalid </a:t>
            </a:r>
          </a:p>
          <a:p>
            <a:r>
              <a:rPr lang="en-US" dirty="0"/>
              <a:t>double d=1_23_456.7_8_9_; //invalid </a:t>
            </a:r>
          </a:p>
          <a:p>
            <a:r>
              <a:rPr lang="en-US" dirty="0"/>
              <a:t>double d=1_23_456_.7_8_9; //invalid </a:t>
            </a:r>
          </a:p>
          <a:p>
            <a:r>
              <a:rPr lang="en-US" dirty="0"/>
              <a:t>double d='a'; </a:t>
            </a:r>
          </a:p>
          <a:p>
            <a:r>
              <a:rPr lang="en-US" dirty="0" err="1"/>
              <a:t>System.out.println</a:t>
            </a:r>
            <a:r>
              <a:rPr lang="en-US" dirty="0"/>
              <a:t>(d); //97 </a:t>
            </a:r>
          </a:p>
          <a:p>
            <a:r>
              <a:rPr lang="en-US" dirty="0"/>
              <a:t>integral data types </a:t>
            </a:r>
          </a:p>
          <a:p>
            <a:r>
              <a:rPr lang="en-US" dirty="0"/>
              <a:t>float f=10L; </a:t>
            </a:r>
          </a:p>
          <a:p>
            <a:r>
              <a:rPr lang="en-US" dirty="0" err="1"/>
              <a:t>System.out.println</a:t>
            </a:r>
            <a:r>
              <a:rPr lang="en-US" dirty="0"/>
              <a:t>(f); //10.0 </a:t>
            </a:r>
          </a:p>
          <a:p>
            <a:r>
              <a:rPr lang="en-US" dirty="0"/>
              <a:t>floating-point data types</a:t>
            </a:r>
          </a:p>
        </p:txBody>
      </p:sp>
    </p:spTree>
    <p:extLst>
      <p:ext uri="{BB962C8B-B14F-4D97-AF65-F5344CB8AC3E}">
        <p14:creationId xmlns:p14="http://schemas.microsoft.com/office/powerpoint/2010/main" val="26214251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61E-9608-64CE-BC7C-A795597CE8CB}"/>
              </a:ext>
            </a:extLst>
          </p:cNvPr>
          <p:cNvSpPr>
            <a:spLocks noGrp="1"/>
          </p:cNvSpPr>
          <p:nvPr>
            <p:ph type="title"/>
          </p:nvPr>
        </p:nvSpPr>
        <p:spPr/>
        <p:txBody>
          <a:bodyPr/>
          <a:lstStyle/>
          <a:p>
            <a:r>
              <a:rPr lang="en-US" dirty="0"/>
              <a:t>Numerical Data Migrates</a:t>
            </a:r>
          </a:p>
        </p:txBody>
      </p:sp>
      <p:pic>
        <p:nvPicPr>
          <p:cNvPr id="5" name="Content Placeholder 4" descr="A black text with a long arrow&#10;&#10;Description automatically generated with medium confidence">
            <a:extLst>
              <a:ext uri="{FF2B5EF4-FFF2-40B4-BE49-F238E27FC236}">
                <a16:creationId xmlns:a16="http://schemas.microsoft.com/office/drawing/2014/main" id="{6DE72587-D1F0-695A-767E-BAB41B449491}"/>
              </a:ext>
            </a:extLst>
          </p:cNvPr>
          <p:cNvPicPr>
            <a:picLocks noGrp="1" noChangeAspect="1"/>
          </p:cNvPicPr>
          <p:nvPr>
            <p:ph idx="1"/>
          </p:nvPr>
        </p:nvPicPr>
        <p:blipFill>
          <a:blip r:embed="rId2"/>
          <a:stretch>
            <a:fillRect/>
          </a:stretch>
        </p:blipFill>
        <p:spPr>
          <a:xfrm>
            <a:off x="148959" y="2628899"/>
            <a:ext cx="12011025" cy="2771775"/>
          </a:xfrm>
        </p:spPr>
      </p:pic>
    </p:spTree>
    <p:extLst>
      <p:ext uri="{BB962C8B-B14F-4D97-AF65-F5344CB8AC3E}">
        <p14:creationId xmlns:p14="http://schemas.microsoft.com/office/powerpoint/2010/main" val="410335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C34D-6ACF-75D4-7FB4-71FDCAFD00E6}"/>
              </a:ext>
            </a:extLst>
          </p:cNvPr>
          <p:cNvSpPr>
            <a:spLocks noGrp="1"/>
          </p:cNvSpPr>
          <p:nvPr>
            <p:ph type="title"/>
          </p:nvPr>
        </p:nvSpPr>
        <p:spPr/>
        <p:txBody>
          <a:bodyPr/>
          <a:lstStyle/>
          <a:p>
            <a:r>
              <a:rPr lang="en-IN" sz="4400" dirty="0">
                <a:effectLst/>
                <a:highlight>
                  <a:srgbClr val="FFFFFF"/>
                </a:highlight>
                <a:latin typeface="TimesNewRomanPSMT"/>
              </a:rPr>
              <a:t>Naming conventions</a:t>
            </a:r>
            <a:endParaRPr lang="en-US" dirty="0"/>
          </a:p>
        </p:txBody>
      </p:sp>
      <p:sp>
        <p:nvSpPr>
          <p:cNvPr id="3" name="Content Placeholder 2">
            <a:extLst>
              <a:ext uri="{FF2B5EF4-FFF2-40B4-BE49-F238E27FC236}">
                <a16:creationId xmlns:a16="http://schemas.microsoft.com/office/drawing/2014/main" id="{BCB3A6A7-E47A-FC97-8C78-B0CD49841E72}"/>
              </a:ext>
            </a:extLst>
          </p:cNvPr>
          <p:cNvSpPr>
            <a:spLocks noGrp="1"/>
          </p:cNvSpPr>
          <p:nvPr>
            <p:ph idx="1"/>
          </p:nvPr>
        </p:nvSpPr>
        <p:spPr/>
        <p:txBody>
          <a:bodyPr>
            <a:normAutofit fontScale="77500" lnSpcReduction="20000"/>
          </a:bodyPr>
          <a:lstStyle/>
          <a:p>
            <a:pPr algn="l" fontAlgn="base"/>
            <a:r>
              <a:rPr lang="en-IN" sz="3200" dirty="0">
                <a:solidFill>
                  <a:srgbClr val="282828"/>
                </a:solidFill>
                <a:highlight>
                  <a:srgbClr val="FFFFFF"/>
                </a:highlight>
                <a:latin typeface="Georgia" panose="02040502050405020303" pitchFamily="18" charset="0"/>
              </a:rPr>
              <a:t>N</a:t>
            </a:r>
            <a:r>
              <a:rPr lang="en-IN" sz="3200" b="0" i="0" dirty="0">
                <a:solidFill>
                  <a:srgbClr val="282828"/>
                </a:solidFill>
                <a:effectLst/>
                <a:highlight>
                  <a:srgbClr val="FFFFFF"/>
                </a:highlight>
                <a:latin typeface="Georgia" panose="02040502050405020303" pitchFamily="18" charset="0"/>
              </a:rPr>
              <a:t>aming conventions make code easier to read for programmers </a:t>
            </a:r>
            <a:r>
              <a:rPr lang="en-IN" sz="3200" dirty="0">
                <a:solidFill>
                  <a:srgbClr val="282828"/>
                </a:solidFill>
                <a:highlight>
                  <a:srgbClr val="FFFFFF"/>
                </a:highlight>
                <a:latin typeface="Georgia" panose="02040502050405020303" pitchFamily="18" charset="0"/>
              </a:rPr>
              <a:t>himself/herself</a:t>
            </a:r>
            <a:r>
              <a:rPr lang="en-IN" sz="3200" b="0" i="0" dirty="0">
                <a:solidFill>
                  <a:srgbClr val="282828"/>
                </a:solidFill>
                <a:effectLst/>
                <a:highlight>
                  <a:srgbClr val="FFFFFF"/>
                </a:highlight>
                <a:latin typeface="Georgia" panose="02040502050405020303" pitchFamily="18" charset="0"/>
              </a:rPr>
              <a:t> and for other programmers.</a:t>
            </a:r>
          </a:p>
          <a:p>
            <a:pPr algn="l" fontAlgn="base"/>
            <a:r>
              <a:rPr lang="en-IN" sz="3200" b="0" i="0" dirty="0">
                <a:solidFill>
                  <a:srgbClr val="282828"/>
                </a:solidFill>
                <a:effectLst/>
                <a:highlight>
                  <a:srgbClr val="FFFFFF"/>
                </a:highlight>
                <a:latin typeface="Georgia" panose="02040502050405020303" pitchFamily="18" charset="0"/>
              </a:rPr>
              <a:t> Readability means less time is spent trying to figure out what the code does, leaving more time to fix or modify it.</a:t>
            </a:r>
          </a:p>
          <a:p>
            <a:pPr algn="l" fontAlgn="base"/>
            <a:r>
              <a:rPr lang="en-IN" sz="3200" b="0" i="0" dirty="0">
                <a:solidFill>
                  <a:srgbClr val="282828"/>
                </a:solidFill>
                <a:effectLst/>
                <a:highlight>
                  <a:srgbClr val="FFFFFF"/>
                </a:highlight>
                <a:latin typeface="Georgia" panose="02040502050405020303" pitchFamily="18" charset="0"/>
              </a:rPr>
              <a:t>When choosing a name for an identifier, make sure it's meaningful. </a:t>
            </a:r>
          </a:p>
          <a:p>
            <a:pPr algn="l" fontAlgn="base"/>
            <a:endParaRPr lang="en-IN" sz="3200" b="0" i="0" dirty="0">
              <a:solidFill>
                <a:srgbClr val="282828"/>
              </a:solidFill>
              <a:effectLst/>
              <a:highlight>
                <a:srgbClr val="FFFFFF"/>
              </a:highlight>
              <a:latin typeface="Georgia" panose="02040502050405020303" pitchFamily="18" charset="0"/>
            </a:endParaRPr>
          </a:p>
          <a:p>
            <a:pPr algn="l" fontAlgn="base"/>
            <a:r>
              <a:rPr lang="en-IN" sz="3200" b="0" i="0" dirty="0">
                <a:solidFill>
                  <a:srgbClr val="282828"/>
                </a:solidFill>
                <a:effectLst/>
                <a:highlight>
                  <a:srgbClr val="FFFFFF"/>
                </a:highlight>
                <a:latin typeface="Georgia" panose="02040502050405020303" pitchFamily="18" charset="0"/>
              </a:rPr>
              <a:t>For example, if your program deals with customer accounts then choose names that make sense for dealing with customers and their accounts (e.g., </a:t>
            </a:r>
            <a:r>
              <a:rPr lang="en-IN" sz="3200" b="0" i="0" dirty="0" err="1">
                <a:solidFill>
                  <a:srgbClr val="282828"/>
                </a:solidFill>
                <a:effectLst/>
                <a:highlight>
                  <a:srgbClr val="FFFFFF"/>
                </a:highlight>
                <a:latin typeface="Georgia" panose="02040502050405020303" pitchFamily="18" charset="0"/>
              </a:rPr>
              <a:t>customerName</a:t>
            </a:r>
            <a:r>
              <a:rPr lang="en-IN" sz="3200" b="0" i="0" dirty="0">
                <a:solidFill>
                  <a:srgbClr val="282828"/>
                </a:solidFill>
                <a:effectLst/>
                <a:highlight>
                  <a:srgbClr val="FFFFFF"/>
                </a:highlight>
                <a:latin typeface="Georgia" panose="02040502050405020303" pitchFamily="18" charset="0"/>
              </a:rPr>
              <a:t>, </a:t>
            </a:r>
            <a:r>
              <a:rPr lang="en-IN" sz="3200" b="0" i="0" dirty="0" err="1">
                <a:solidFill>
                  <a:srgbClr val="282828"/>
                </a:solidFill>
                <a:effectLst/>
                <a:highlight>
                  <a:srgbClr val="FFFFFF"/>
                </a:highlight>
                <a:latin typeface="Georgia" panose="02040502050405020303" pitchFamily="18" charset="0"/>
              </a:rPr>
              <a:t>accountDetails</a:t>
            </a:r>
            <a:r>
              <a:rPr lang="en-IN" sz="3200" b="0" i="0" dirty="0">
                <a:solidFill>
                  <a:srgbClr val="282828"/>
                </a:solidFill>
                <a:effectLst/>
                <a:highlight>
                  <a:srgbClr val="FFFFFF"/>
                </a:highlight>
                <a:latin typeface="Georgia" panose="02040502050405020303" pitchFamily="18" charset="0"/>
              </a:rPr>
              <a:t>). </a:t>
            </a:r>
          </a:p>
          <a:p>
            <a:pPr algn="l" fontAlgn="base"/>
            <a:r>
              <a:rPr lang="en-IN" sz="3200" b="0" i="0" dirty="0">
                <a:solidFill>
                  <a:srgbClr val="282828"/>
                </a:solidFill>
                <a:effectLst/>
                <a:highlight>
                  <a:srgbClr val="FFFFFF"/>
                </a:highlight>
                <a:latin typeface="Georgia" panose="02040502050405020303" pitchFamily="18" charset="0"/>
              </a:rPr>
              <a:t>Don't worry about the length of the name. A longer name that sums up the identifier perfectly is preferable to a shorter name that might be quick to type but ambiguous.</a:t>
            </a:r>
          </a:p>
        </p:txBody>
      </p:sp>
    </p:spTree>
    <p:extLst>
      <p:ext uri="{BB962C8B-B14F-4D97-AF65-F5344CB8AC3E}">
        <p14:creationId xmlns:p14="http://schemas.microsoft.com/office/powerpoint/2010/main" val="5819308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0777D-775D-0705-ACCA-FC22009B0843}"/>
              </a:ext>
            </a:extLst>
          </p:cNvPr>
          <p:cNvSpPr>
            <a:spLocks noGrp="1"/>
          </p:cNvSpPr>
          <p:nvPr>
            <p:ph idx="1"/>
          </p:nvPr>
        </p:nvSpPr>
        <p:spPr>
          <a:xfrm>
            <a:off x="838200" y="400050"/>
            <a:ext cx="10515600" cy="5776913"/>
          </a:xfrm>
        </p:spPr>
        <p:txBody>
          <a:bodyPr>
            <a:normAutofit fontScale="77500" lnSpcReduction="20000"/>
          </a:bodyPr>
          <a:lstStyle/>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Packages: </a:t>
            </a:r>
            <a:r>
              <a:rPr lang="en-IN" b="0" i="0" dirty="0">
                <a:solidFill>
                  <a:srgbClr val="282828"/>
                </a:solidFill>
                <a:effectLst/>
                <a:highlight>
                  <a:srgbClr val="FFFFFF"/>
                </a:highlight>
                <a:latin typeface="Georgia" panose="02040502050405020303" pitchFamily="18" charset="0"/>
              </a:rPr>
              <a:t>Names should be in lowercase. </a:t>
            </a:r>
          </a:p>
          <a:p>
            <a:pPr algn="l" fontAlgn="base">
              <a:buFont typeface="Arial" panose="020B0604020202020204" pitchFamily="34" charset="0"/>
              <a:buChar char="•"/>
            </a:pPr>
            <a:r>
              <a:rPr lang="en-IN" b="0" i="0" dirty="0">
                <a:solidFill>
                  <a:srgbClr val="282828"/>
                </a:solidFill>
                <a:effectLst/>
                <a:latin typeface="Georgia" panose="02040502050405020303" pitchFamily="18" charset="0"/>
              </a:rPr>
              <a:t>names: </a:t>
            </a:r>
            <a:r>
              <a:rPr lang="en-IN" b="0" i="0" dirty="0">
                <a:solidFill>
                  <a:srgbClr val="282828"/>
                </a:solidFill>
                <a:effectLst/>
                <a:highlight>
                  <a:srgbClr val="008000"/>
                </a:highlight>
                <a:latin typeface="Georgia" panose="02040502050405020303" pitchFamily="18" charset="0"/>
              </a:rPr>
              <a:t>package </a:t>
            </a:r>
            <a:r>
              <a:rPr lang="en-IN" b="0" i="0" dirty="0" err="1">
                <a:solidFill>
                  <a:srgbClr val="282828"/>
                </a:solidFill>
                <a:effectLst/>
                <a:highlight>
                  <a:srgbClr val="008000"/>
                </a:highlight>
                <a:latin typeface="Georgia" panose="02040502050405020303" pitchFamily="18" charset="0"/>
              </a:rPr>
              <a:t>pokeranalyzer</a:t>
            </a:r>
            <a:r>
              <a:rPr lang="en-IN" b="0" i="0" dirty="0">
                <a:solidFill>
                  <a:srgbClr val="282828"/>
                </a:solidFill>
                <a:effectLst/>
                <a:highlight>
                  <a:srgbClr val="008000"/>
                </a:highlight>
                <a:latin typeface="Georgia" panose="02040502050405020303" pitchFamily="18" charset="0"/>
              </a:rPr>
              <a:t> package </a:t>
            </a:r>
            <a:r>
              <a:rPr lang="en-IN" b="0" i="0" dirty="0" err="1">
                <a:solidFill>
                  <a:srgbClr val="282828"/>
                </a:solidFill>
                <a:effectLst/>
                <a:highlight>
                  <a:srgbClr val="008000"/>
                </a:highlight>
                <a:latin typeface="Georgia" panose="02040502050405020303" pitchFamily="18" charset="0"/>
              </a:rPr>
              <a:t>mycalculator</a:t>
            </a:r>
            <a:r>
              <a:rPr lang="en-IN" b="0" i="0" dirty="0">
                <a:solidFill>
                  <a:srgbClr val="282828"/>
                </a:solidFill>
                <a:effectLst/>
                <a:highlight>
                  <a:srgbClr val="008000"/>
                </a:highlight>
                <a:latin typeface="Georgia" panose="02040502050405020303" pitchFamily="18" charset="0"/>
              </a:rPr>
              <a:t>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In software companies and large projects where the packages might be imported into other classes, the names will normally be subdivided. Typically this will start with the company domain before being split into layers or features: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package </a:t>
            </a:r>
            <a:r>
              <a:rPr lang="en-IN" b="0" i="0" dirty="0" err="1">
                <a:solidFill>
                  <a:srgbClr val="282828"/>
                </a:solidFill>
                <a:effectLst/>
                <a:highlight>
                  <a:srgbClr val="008000"/>
                </a:highlight>
                <a:latin typeface="Georgia" panose="02040502050405020303" pitchFamily="18" charset="0"/>
              </a:rPr>
              <a:t>com.mycompany.utilities</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package </a:t>
            </a:r>
            <a:r>
              <a:rPr lang="en-IN" b="0" i="0" dirty="0" err="1">
                <a:solidFill>
                  <a:srgbClr val="282828"/>
                </a:solidFill>
                <a:effectLst/>
                <a:highlight>
                  <a:srgbClr val="008000"/>
                </a:highlight>
                <a:latin typeface="Georgia" panose="02040502050405020303" pitchFamily="18" charset="0"/>
              </a:rPr>
              <a:t>org.bobscompany.application.userinterface</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endParaRPr lang="en-IN" b="1" i="0" dirty="0">
              <a:solidFill>
                <a:srgbClr val="282828"/>
              </a:solidFill>
              <a:effectLst/>
              <a:highlight>
                <a:srgbClr val="FFFFFF"/>
              </a:highlight>
              <a:latin typeface="Georgia" panose="02040502050405020303" pitchFamily="18" charset="0"/>
            </a:endParaRPr>
          </a:p>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Classes:</a:t>
            </a:r>
            <a:r>
              <a:rPr lang="en-IN" b="0" i="0" dirty="0">
                <a:solidFill>
                  <a:srgbClr val="282828"/>
                </a:solidFill>
                <a:effectLst/>
                <a:highlight>
                  <a:srgbClr val="FFFFFF"/>
                </a:highlight>
                <a:latin typeface="Georgia" panose="02040502050405020303" pitchFamily="18" charset="0"/>
              </a:rPr>
              <a:t> Names should be in </a:t>
            </a:r>
            <a:r>
              <a:rPr lang="en-IN" b="1" i="0" dirty="0">
                <a:solidFill>
                  <a:srgbClr val="282828"/>
                </a:solidFill>
                <a:effectLst/>
                <a:highlight>
                  <a:srgbClr val="FFFFFF"/>
                </a:highlight>
                <a:latin typeface="Georgia" panose="02040502050405020303" pitchFamily="18" charset="0"/>
              </a:rPr>
              <a:t>CamelCase</a:t>
            </a:r>
            <a:r>
              <a:rPr lang="en-IN" b="0" i="0" dirty="0">
                <a:solidFill>
                  <a:srgbClr val="282828"/>
                </a:solidFill>
                <a:effectLst/>
                <a:highlight>
                  <a:srgbClr val="FFFFFF"/>
                </a:highlight>
                <a:latin typeface="Georgia" panose="02040502050405020303" pitchFamily="18" charset="0"/>
              </a:rPr>
              <a:t>. Try to use nouns because a class is normally representing something in the real world: </a:t>
            </a:r>
          </a:p>
          <a:p>
            <a:pPr algn="l" fontAlgn="base">
              <a:buFont typeface="Arial" panose="020B0604020202020204" pitchFamily="34" charset="0"/>
              <a:buChar char="•"/>
            </a:pPr>
            <a:r>
              <a:rPr lang="en-IN" b="0" i="0" dirty="0">
                <a:solidFill>
                  <a:srgbClr val="282828"/>
                </a:solidFill>
                <a:effectLst/>
                <a:highlight>
                  <a:srgbClr val="008000"/>
                </a:highlight>
                <a:latin typeface="Georgia" panose="02040502050405020303" pitchFamily="18" charset="0"/>
              </a:rPr>
              <a:t>class Customer class Account </a:t>
            </a:r>
          </a:p>
          <a:p>
            <a:pPr algn="l" fontAlgn="base">
              <a:buFont typeface="Arial" panose="020B0604020202020204" pitchFamily="34" charset="0"/>
              <a:buChar char="•"/>
            </a:pPr>
            <a:endParaRPr lang="en-IN" b="1" i="0" dirty="0">
              <a:solidFill>
                <a:srgbClr val="282828"/>
              </a:solidFill>
              <a:effectLst/>
              <a:highlight>
                <a:srgbClr val="FFFFFF"/>
              </a:highlight>
              <a:latin typeface="Georgia" panose="02040502050405020303" pitchFamily="18" charset="0"/>
            </a:endParaRPr>
          </a:p>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Interfaces:</a:t>
            </a:r>
            <a:r>
              <a:rPr lang="en-IN" b="0" i="0" dirty="0">
                <a:solidFill>
                  <a:srgbClr val="282828"/>
                </a:solidFill>
                <a:effectLst/>
                <a:highlight>
                  <a:srgbClr val="FFFFFF"/>
                </a:highlight>
                <a:latin typeface="Georgia" panose="02040502050405020303" pitchFamily="18" charset="0"/>
              </a:rPr>
              <a:t> Names should be in </a:t>
            </a:r>
            <a:r>
              <a:rPr lang="en-IN" b="1" i="0" dirty="0">
                <a:solidFill>
                  <a:srgbClr val="282828"/>
                </a:solidFill>
                <a:effectLst/>
                <a:highlight>
                  <a:srgbClr val="FFFFFF"/>
                </a:highlight>
                <a:latin typeface="Georgia" panose="02040502050405020303" pitchFamily="18" charset="0"/>
              </a:rPr>
              <a:t>CamelCase</a:t>
            </a:r>
            <a:r>
              <a:rPr lang="en-IN" b="0" i="0" dirty="0">
                <a:solidFill>
                  <a:srgbClr val="282828"/>
                </a:solidFill>
                <a:effectLst/>
                <a:highlight>
                  <a:srgbClr val="FFFFFF"/>
                </a:highlight>
                <a:latin typeface="Georgia" panose="02040502050405020303" pitchFamily="18" charset="0"/>
              </a:rPr>
              <a:t>. They tend to have a name that describes an operation that a class can do: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interface </a:t>
            </a:r>
            <a:r>
              <a:rPr lang="en-IN" b="0" i="0" dirty="0">
                <a:solidFill>
                  <a:srgbClr val="282828"/>
                </a:solidFill>
                <a:effectLst/>
                <a:highlight>
                  <a:srgbClr val="008000"/>
                </a:highlight>
                <a:latin typeface="Georgia" panose="02040502050405020303" pitchFamily="18" charset="0"/>
              </a:rPr>
              <a:t>Comparable</a:t>
            </a:r>
            <a:r>
              <a:rPr lang="en-IN" b="0" i="0" dirty="0">
                <a:solidFill>
                  <a:srgbClr val="282828"/>
                </a:solidFill>
                <a:effectLst/>
                <a:highlight>
                  <a:srgbClr val="FFFFFF"/>
                </a:highlight>
                <a:latin typeface="Georgia" panose="02040502050405020303" pitchFamily="18" charset="0"/>
              </a:rPr>
              <a:t> interface </a:t>
            </a:r>
            <a:r>
              <a:rPr lang="en-IN" b="0" i="0" dirty="0">
                <a:solidFill>
                  <a:srgbClr val="282828"/>
                </a:solidFill>
                <a:effectLst/>
                <a:highlight>
                  <a:srgbClr val="008000"/>
                </a:highlight>
                <a:latin typeface="Georgia" panose="02040502050405020303" pitchFamily="18" charset="0"/>
              </a:rPr>
              <a:t>Enumerable</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Note that some programmers like to distinguish interfaces by beginning the name with an "I": interface </a:t>
            </a:r>
            <a:r>
              <a:rPr lang="en-IN" b="0" i="0" dirty="0" err="1">
                <a:solidFill>
                  <a:srgbClr val="282828"/>
                </a:solidFill>
                <a:effectLst/>
                <a:highlight>
                  <a:srgbClr val="FFFFFF"/>
                </a:highlight>
                <a:latin typeface="Georgia" panose="02040502050405020303" pitchFamily="18" charset="0"/>
              </a:rPr>
              <a:t>IComparable</a:t>
            </a:r>
            <a:r>
              <a:rPr lang="en-IN" b="0" i="0" dirty="0">
                <a:solidFill>
                  <a:srgbClr val="282828"/>
                </a:solidFill>
                <a:effectLst/>
                <a:highlight>
                  <a:srgbClr val="FFFFFF"/>
                </a:highlight>
                <a:latin typeface="Georgia" panose="02040502050405020303" pitchFamily="18" charset="0"/>
              </a:rPr>
              <a:t> interface </a:t>
            </a:r>
            <a:r>
              <a:rPr lang="en-IN" b="0" i="0" dirty="0" err="1">
                <a:solidFill>
                  <a:srgbClr val="282828"/>
                </a:solidFill>
                <a:effectLst/>
                <a:highlight>
                  <a:srgbClr val="FFFFFF"/>
                </a:highlight>
                <a:latin typeface="Georgia" panose="02040502050405020303" pitchFamily="18" charset="0"/>
              </a:rPr>
              <a:t>IEnumerable</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endParaRPr lang="en-IN" b="0" i="0" dirty="0">
              <a:solidFill>
                <a:srgbClr val="282828"/>
              </a:solidFill>
              <a:effectLst/>
              <a:highlight>
                <a:srgbClr val="FFFFFF"/>
              </a:highlight>
              <a:latin typeface="Georgia" panose="02040502050405020303" pitchFamily="18" charset="0"/>
            </a:endParaRPr>
          </a:p>
          <a:p>
            <a:endParaRPr lang="en-US" dirty="0"/>
          </a:p>
        </p:txBody>
      </p:sp>
    </p:spTree>
    <p:extLst>
      <p:ext uri="{BB962C8B-B14F-4D97-AF65-F5344CB8AC3E}">
        <p14:creationId xmlns:p14="http://schemas.microsoft.com/office/powerpoint/2010/main" val="4115290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0777D-775D-0705-ACCA-FC22009B0843}"/>
              </a:ext>
            </a:extLst>
          </p:cNvPr>
          <p:cNvSpPr>
            <a:spLocks noGrp="1"/>
          </p:cNvSpPr>
          <p:nvPr>
            <p:ph idx="1"/>
          </p:nvPr>
        </p:nvSpPr>
        <p:spPr>
          <a:xfrm>
            <a:off x="838200" y="400050"/>
            <a:ext cx="10515600" cy="5776913"/>
          </a:xfrm>
        </p:spPr>
        <p:txBody>
          <a:bodyPr>
            <a:normAutofit fontScale="92500" lnSpcReduction="10000"/>
          </a:bodyPr>
          <a:lstStyle/>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Methods: </a:t>
            </a:r>
            <a:r>
              <a:rPr lang="en-IN" b="0" i="0" dirty="0">
                <a:solidFill>
                  <a:srgbClr val="282828"/>
                </a:solidFill>
                <a:effectLst/>
                <a:highlight>
                  <a:srgbClr val="FFFFFF"/>
                </a:highlight>
                <a:latin typeface="Georgia" panose="02040502050405020303" pitchFamily="18" charset="0"/>
              </a:rPr>
              <a:t>Names should be in </a:t>
            </a:r>
            <a:r>
              <a:rPr lang="en-IN" b="1" i="0" dirty="0">
                <a:solidFill>
                  <a:srgbClr val="282828"/>
                </a:solidFill>
                <a:effectLst/>
                <a:highlight>
                  <a:srgbClr val="FFFFFF"/>
                </a:highlight>
                <a:latin typeface="Georgia" panose="02040502050405020303" pitchFamily="18" charset="0"/>
              </a:rPr>
              <a:t>mixed case</a:t>
            </a:r>
            <a:r>
              <a:rPr lang="en-IN" b="0" i="0" dirty="0">
                <a:solidFill>
                  <a:srgbClr val="282828"/>
                </a:solidFill>
                <a:effectLst/>
                <a:highlight>
                  <a:srgbClr val="FFFFFF"/>
                </a:highlight>
                <a:latin typeface="Georgia" panose="02040502050405020303" pitchFamily="18" charset="0"/>
              </a:rPr>
              <a:t>. Use verbs to describe what the method does: </a:t>
            </a:r>
          </a:p>
          <a:p>
            <a:pPr algn="l" fontAlgn="base">
              <a:buFont typeface="Arial" panose="020B0604020202020204" pitchFamily="34" charset="0"/>
              <a:buChar char="•"/>
            </a:pPr>
            <a:r>
              <a:rPr lang="en-IN" b="0" i="0" dirty="0">
                <a:solidFill>
                  <a:srgbClr val="282828"/>
                </a:solidFill>
                <a:effectLst/>
                <a:highlight>
                  <a:srgbClr val="008000"/>
                </a:highlight>
                <a:latin typeface="Georgia" panose="02040502050405020303" pitchFamily="18" charset="0"/>
              </a:rPr>
              <a:t>void </a:t>
            </a:r>
            <a:r>
              <a:rPr lang="en-IN" b="0" i="0" dirty="0" err="1">
                <a:solidFill>
                  <a:srgbClr val="282828"/>
                </a:solidFill>
                <a:effectLst/>
                <a:highlight>
                  <a:srgbClr val="008000"/>
                </a:highlight>
                <a:latin typeface="Georgia" panose="02040502050405020303" pitchFamily="18" charset="0"/>
              </a:rPr>
              <a:t>calculateTax</a:t>
            </a:r>
            <a:r>
              <a:rPr lang="en-IN" b="0" i="0" dirty="0">
                <a:solidFill>
                  <a:srgbClr val="282828"/>
                </a:solidFill>
                <a:effectLst/>
                <a:highlight>
                  <a:srgbClr val="008000"/>
                </a:highlight>
                <a:latin typeface="Georgia" panose="02040502050405020303" pitchFamily="18" charset="0"/>
              </a:rPr>
              <a:t>()</a:t>
            </a:r>
            <a:r>
              <a:rPr lang="en-IN" b="0" i="0" dirty="0">
                <a:solidFill>
                  <a:srgbClr val="282828"/>
                </a:solidFill>
                <a:effectLst/>
                <a:highlight>
                  <a:srgbClr val="FFFFFF"/>
                </a:highlight>
                <a:latin typeface="Georgia" panose="02040502050405020303" pitchFamily="18" charset="0"/>
              </a:rPr>
              <a:t> </a:t>
            </a:r>
            <a:r>
              <a:rPr lang="en-IN" b="0" i="0" dirty="0">
                <a:solidFill>
                  <a:srgbClr val="282828"/>
                </a:solidFill>
                <a:effectLst/>
                <a:highlight>
                  <a:srgbClr val="008000"/>
                </a:highlight>
                <a:latin typeface="Georgia" panose="02040502050405020303" pitchFamily="18" charset="0"/>
              </a:rPr>
              <a:t>string </a:t>
            </a:r>
            <a:r>
              <a:rPr lang="en-IN" b="0" i="0" dirty="0" err="1">
                <a:solidFill>
                  <a:srgbClr val="282828"/>
                </a:solidFill>
                <a:effectLst/>
                <a:highlight>
                  <a:srgbClr val="008000"/>
                </a:highlight>
                <a:latin typeface="Georgia" panose="02040502050405020303" pitchFamily="18" charset="0"/>
              </a:rPr>
              <a:t>getSurname</a:t>
            </a:r>
            <a:r>
              <a:rPr lang="en-IN" b="0" i="0" dirty="0">
                <a:solidFill>
                  <a:srgbClr val="282828"/>
                </a:solidFill>
                <a:effectLst/>
                <a:highlight>
                  <a:srgbClr val="008000"/>
                </a:highlight>
                <a:latin typeface="Georgia" panose="02040502050405020303" pitchFamily="18" charset="0"/>
              </a:rPr>
              <a:t>() </a:t>
            </a:r>
          </a:p>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Variables: </a:t>
            </a:r>
            <a:r>
              <a:rPr lang="en-IN" b="0" i="0" dirty="0">
                <a:solidFill>
                  <a:srgbClr val="282828"/>
                </a:solidFill>
                <a:effectLst/>
                <a:highlight>
                  <a:srgbClr val="FFFFFF"/>
                </a:highlight>
                <a:latin typeface="Georgia" panose="02040502050405020303" pitchFamily="18" charset="0"/>
              </a:rPr>
              <a:t>Names should be in </a:t>
            </a:r>
            <a:r>
              <a:rPr lang="en-IN" b="1" i="0" dirty="0">
                <a:solidFill>
                  <a:srgbClr val="282828"/>
                </a:solidFill>
                <a:effectLst/>
                <a:highlight>
                  <a:srgbClr val="FFFFFF"/>
                </a:highlight>
                <a:latin typeface="Georgia" panose="02040502050405020303" pitchFamily="18" charset="0"/>
              </a:rPr>
              <a:t>mixed case</a:t>
            </a:r>
            <a:r>
              <a:rPr lang="en-IN" b="0" i="0" dirty="0">
                <a:solidFill>
                  <a:srgbClr val="282828"/>
                </a:solidFill>
                <a:effectLst/>
                <a:highlight>
                  <a:srgbClr val="FFFFFF"/>
                </a:highlight>
                <a:latin typeface="Georgia" panose="02040502050405020303" pitchFamily="18" charset="0"/>
              </a:rPr>
              <a:t>. The names should represent what the value of the variable represents: </a:t>
            </a:r>
          </a:p>
          <a:p>
            <a:pPr algn="l" fontAlgn="base">
              <a:buFont typeface="Arial" panose="020B0604020202020204" pitchFamily="34" charset="0"/>
              <a:buChar char="•"/>
            </a:pPr>
            <a:r>
              <a:rPr lang="en-IN" b="0" i="0" dirty="0">
                <a:solidFill>
                  <a:srgbClr val="282828"/>
                </a:solidFill>
                <a:effectLst/>
                <a:highlight>
                  <a:srgbClr val="008000"/>
                </a:highlight>
                <a:latin typeface="Georgia" panose="02040502050405020303" pitchFamily="18" charset="0"/>
              </a:rPr>
              <a:t>string </a:t>
            </a:r>
            <a:r>
              <a:rPr lang="en-IN" b="0" i="0" dirty="0" err="1">
                <a:solidFill>
                  <a:srgbClr val="282828"/>
                </a:solidFill>
                <a:effectLst/>
                <a:highlight>
                  <a:srgbClr val="008000"/>
                </a:highlight>
                <a:latin typeface="Georgia" panose="02040502050405020303" pitchFamily="18" charset="0"/>
              </a:rPr>
              <a:t>firstName</a:t>
            </a:r>
            <a:r>
              <a:rPr lang="en-IN" b="0" i="0" dirty="0">
                <a:solidFill>
                  <a:srgbClr val="282828"/>
                </a:solidFill>
                <a:effectLst/>
                <a:highlight>
                  <a:srgbClr val="FFFFFF"/>
                </a:highlight>
                <a:latin typeface="Georgia" panose="02040502050405020303" pitchFamily="18" charset="0"/>
              </a:rPr>
              <a:t> </a:t>
            </a:r>
            <a:r>
              <a:rPr lang="en-IN" b="0" i="0" dirty="0">
                <a:solidFill>
                  <a:srgbClr val="282828"/>
                </a:solidFill>
                <a:effectLst/>
                <a:highlight>
                  <a:srgbClr val="008000"/>
                </a:highlight>
                <a:latin typeface="Georgia" panose="02040502050405020303" pitchFamily="18" charset="0"/>
              </a:rPr>
              <a:t>int </a:t>
            </a:r>
            <a:r>
              <a:rPr lang="en-IN" b="0" i="0" dirty="0" err="1">
                <a:solidFill>
                  <a:srgbClr val="282828"/>
                </a:solidFill>
                <a:effectLst/>
                <a:highlight>
                  <a:srgbClr val="008000"/>
                </a:highlight>
                <a:latin typeface="Georgia" panose="02040502050405020303" pitchFamily="18" charset="0"/>
              </a:rPr>
              <a:t>orderNumber</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r>
              <a:rPr lang="en-IN" b="0" i="0" dirty="0">
                <a:solidFill>
                  <a:srgbClr val="282828"/>
                </a:solidFill>
                <a:effectLst/>
                <a:highlight>
                  <a:srgbClr val="FFFFFF"/>
                </a:highlight>
                <a:latin typeface="Georgia" panose="02040502050405020303" pitchFamily="18" charset="0"/>
              </a:rPr>
              <a:t>Only use very short names when the variables are short-lived, such as in for loops: </a:t>
            </a:r>
          </a:p>
          <a:p>
            <a:pPr marL="0" indent="0" algn="l" fontAlgn="base">
              <a:buNone/>
            </a:pPr>
            <a:r>
              <a:rPr lang="en-IN" b="0" i="0" dirty="0">
                <a:solidFill>
                  <a:srgbClr val="282828"/>
                </a:solidFill>
                <a:effectLst/>
                <a:highlight>
                  <a:srgbClr val="FFFFFF"/>
                </a:highlight>
                <a:latin typeface="Georgia" panose="02040502050405020303" pitchFamily="18" charset="0"/>
              </a:rPr>
              <a:t>	for (int </a:t>
            </a:r>
            <a:r>
              <a:rPr lang="en-IN" b="0" i="0" dirty="0" err="1">
                <a:solidFill>
                  <a:srgbClr val="282828"/>
                </a:solidFill>
                <a:effectLst/>
                <a:highlight>
                  <a:srgbClr val="FFFFFF"/>
                </a:highlight>
                <a:latin typeface="Georgia" panose="02040502050405020303" pitchFamily="18" charset="0"/>
              </a:rPr>
              <a:t>i</a:t>
            </a:r>
            <a:r>
              <a:rPr lang="en-IN" b="0" i="0" dirty="0">
                <a:solidFill>
                  <a:srgbClr val="282828"/>
                </a:solidFill>
                <a:effectLst/>
                <a:highlight>
                  <a:srgbClr val="FFFFFF"/>
                </a:highlight>
                <a:latin typeface="Georgia" panose="02040502050405020303" pitchFamily="18" charset="0"/>
              </a:rPr>
              <a:t>=0; </a:t>
            </a:r>
            <a:r>
              <a:rPr lang="en-IN" b="0" i="0" dirty="0" err="1">
                <a:solidFill>
                  <a:srgbClr val="282828"/>
                </a:solidFill>
                <a:effectLst/>
                <a:highlight>
                  <a:srgbClr val="FFFFFF"/>
                </a:highlight>
                <a:latin typeface="Georgia" panose="02040502050405020303" pitchFamily="18" charset="0"/>
              </a:rPr>
              <a:t>i</a:t>
            </a:r>
            <a:r>
              <a:rPr lang="en-IN" b="0" i="0" dirty="0">
                <a:solidFill>
                  <a:srgbClr val="282828"/>
                </a:solidFill>
                <a:effectLst/>
                <a:highlight>
                  <a:srgbClr val="FFFFFF"/>
                </a:highlight>
                <a:latin typeface="Georgia" panose="02040502050405020303" pitchFamily="18" charset="0"/>
              </a:rPr>
              <a:t>&lt;20;i++) {  </a:t>
            </a:r>
          </a:p>
          <a:p>
            <a:pPr marL="0" indent="0" algn="l" fontAlgn="base">
              <a:buNone/>
            </a:pPr>
            <a:r>
              <a:rPr lang="en-IN" b="0" i="0" dirty="0">
                <a:solidFill>
                  <a:srgbClr val="282828"/>
                </a:solidFill>
                <a:effectLst/>
                <a:highlight>
                  <a:srgbClr val="FFFFFF"/>
                </a:highlight>
                <a:latin typeface="Georgia" panose="02040502050405020303" pitchFamily="18" charset="0"/>
              </a:rPr>
              <a:t> 	//</a:t>
            </a:r>
            <a:r>
              <a:rPr lang="en-IN" b="0" i="0" dirty="0" err="1">
                <a:solidFill>
                  <a:srgbClr val="282828"/>
                </a:solidFill>
                <a:effectLst/>
                <a:highlight>
                  <a:srgbClr val="FFFFFF"/>
                </a:highlight>
                <a:latin typeface="Georgia" panose="02040502050405020303" pitchFamily="18" charset="0"/>
              </a:rPr>
              <a:t>i</a:t>
            </a:r>
            <a:r>
              <a:rPr lang="en-IN" b="0" i="0" dirty="0">
                <a:solidFill>
                  <a:srgbClr val="282828"/>
                </a:solidFill>
                <a:effectLst/>
                <a:highlight>
                  <a:srgbClr val="FFFFFF"/>
                </a:highlight>
                <a:latin typeface="Georgia" panose="02040502050405020303" pitchFamily="18" charset="0"/>
              </a:rPr>
              <a:t> only lives in here </a:t>
            </a:r>
          </a:p>
          <a:p>
            <a:pPr marL="0" indent="0" algn="l" fontAlgn="base">
              <a:buNone/>
            </a:pPr>
            <a:r>
              <a:rPr lang="en-IN" b="0" i="0" dirty="0">
                <a:solidFill>
                  <a:srgbClr val="282828"/>
                </a:solidFill>
                <a:effectLst/>
                <a:highlight>
                  <a:srgbClr val="FFFFFF"/>
                </a:highlight>
                <a:latin typeface="Georgia" panose="02040502050405020303" pitchFamily="18" charset="0"/>
              </a:rPr>
              <a:t>	} </a:t>
            </a:r>
          </a:p>
          <a:p>
            <a:pPr algn="l" fontAlgn="base">
              <a:buFont typeface="Arial" panose="020B0604020202020204" pitchFamily="34" charset="0"/>
              <a:buChar char="•"/>
            </a:pPr>
            <a:r>
              <a:rPr lang="en-IN" b="1" i="0" dirty="0">
                <a:solidFill>
                  <a:srgbClr val="282828"/>
                </a:solidFill>
                <a:effectLst/>
                <a:highlight>
                  <a:srgbClr val="FFFFFF"/>
                </a:highlight>
                <a:latin typeface="Georgia" panose="02040502050405020303" pitchFamily="18" charset="0"/>
              </a:rPr>
              <a:t>Constants: </a:t>
            </a:r>
            <a:r>
              <a:rPr lang="en-IN" b="0" i="0" dirty="0">
                <a:solidFill>
                  <a:srgbClr val="282828"/>
                </a:solidFill>
                <a:effectLst/>
                <a:highlight>
                  <a:srgbClr val="FFFFFF"/>
                </a:highlight>
                <a:latin typeface="Georgia" panose="02040502050405020303" pitchFamily="18" charset="0"/>
              </a:rPr>
              <a:t>Names should be in </a:t>
            </a:r>
            <a:r>
              <a:rPr lang="en-IN" b="1" i="0" dirty="0">
                <a:solidFill>
                  <a:srgbClr val="282828"/>
                </a:solidFill>
                <a:effectLst/>
                <a:highlight>
                  <a:srgbClr val="FFFFFF"/>
                </a:highlight>
                <a:latin typeface="Georgia" panose="02040502050405020303" pitchFamily="18" charset="0"/>
              </a:rPr>
              <a:t>uppercase</a:t>
            </a:r>
            <a:r>
              <a:rPr lang="en-IN" b="0" i="0" dirty="0">
                <a:solidFill>
                  <a:srgbClr val="282828"/>
                </a:solidFill>
                <a:effectLst/>
                <a:highlight>
                  <a:srgbClr val="FFFFFF"/>
                </a:highlight>
                <a:latin typeface="Georgia" panose="02040502050405020303" pitchFamily="18" charset="0"/>
              </a:rPr>
              <a:t>. </a:t>
            </a:r>
          </a:p>
          <a:p>
            <a:pPr algn="l" fontAlgn="base">
              <a:buFont typeface="Arial" panose="020B0604020202020204" pitchFamily="34" charset="0"/>
              <a:buChar char="•"/>
            </a:pPr>
            <a:r>
              <a:rPr lang="en-IN" b="0" i="0" dirty="0">
                <a:solidFill>
                  <a:srgbClr val="282828"/>
                </a:solidFill>
                <a:effectLst/>
                <a:highlight>
                  <a:srgbClr val="008000"/>
                </a:highlight>
                <a:latin typeface="Georgia" panose="02040502050405020303" pitchFamily="18" charset="0"/>
              </a:rPr>
              <a:t>static final int DEFAULT_WIDTH</a:t>
            </a:r>
            <a:r>
              <a:rPr lang="en-IN" b="0" i="0" dirty="0">
                <a:solidFill>
                  <a:srgbClr val="282828"/>
                </a:solidFill>
                <a:effectLst/>
                <a:highlight>
                  <a:srgbClr val="FFFFFF"/>
                </a:highlight>
                <a:latin typeface="Georgia" panose="02040502050405020303" pitchFamily="18" charset="0"/>
              </a:rPr>
              <a:t> </a:t>
            </a:r>
            <a:r>
              <a:rPr lang="en-IN" b="0" i="0" dirty="0">
                <a:solidFill>
                  <a:srgbClr val="282828"/>
                </a:solidFill>
                <a:effectLst/>
                <a:highlight>
                  <a:srgbClr val="008000"/>
                </a:highlight>
                <a:latin typeface="Georgia" panose="02040502050405020303" pitchFamily="18" charset="0"/>
              </a:rPr>
              <a:t>static final int MAX_HEIGHT</a:t>
            </a:r>
            <a:r>
              <a:rPr lang="en-IN" b="0" i="0" dirty="0">
                <a:solidFill>
                  <a:srgbClr val="282828"/>
                </a:solidFill>
                <a:effectLst/>
                <a:highlight>
                  <a:srgbClr val="FFFFFF"/>
                </a:highlight>
                <a:latin typeface="Georgia" panose="02040502050405020303" pitchFamily="18" charset="0"/>
              </a:rPr>
              <a:t> </a:t>
            </a:r>
          </a:p>
          <a:p>
            <a:endParaRPr lang="en-US" dirty="0"/>
          </a:p>
        </p:txBody>
      </p:sp>
    </p:spTree>
    <p:extLst>
      <p:ext uri="{BB962C8B-B14F-4D97-AF65-F5344CB8AC3E}">
        <p14:creationId xmlns:p14="http://schemas.microsoft.com/office/powerpoint/2010/main" val="1882687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C34D-6ACF-75D4-7FB4-71FDCAFD00E6}"/>
              </a:ext>
            </a:extLst>
          </p:cNvPr>
          <p:cNvSpPr>
            <a:spLocks noGrp="1"/>
          </p:cNvSpPr>
          <p:nvPr>
            <p:ph type="title"/>
          </p:nvPr>
        </p:nvSpPr>
        <p:spPr/>
        <p:txBody>
          <a:bodyPr/>
          <a:lstStyle/>
          <a:p>
            <a:r>
              <a:rPr lang="en-IN" sz="4400" dirty="0">
                <a:effectLst/>
                <a:highlight>
                  <a:srgbClr val="FFFFFF"/>
                </a:highlight>
                <a:latin typeface="TimesNewRomanPSMT"/>
              </a:rPr>
              <a:t>Drawing class Diagram</a:t>
            </a:r>
            <a:endParaRPr lang="en-US" dirty="0"/>
          </a:p>
        </p:txBody>
      </p:sp>
      <p:sp>
        <p:nvSpPr>
          <p:cNvPr id="3" name="Content Placeholder 2">
            <a:extLst>
              <a:ext uri="{FF2B5EF4-FFF2-40B4-BE49-F238E27FC236}">
                <a16:creationId xmlns:a16="http://schemas.microsoft.com/office/drawing/2014/main" id="{BCB3A6A7-E47A-FC97-8C78-B0CD49841E72}"/>
              </a:ext>
            </a:extLst>
          </p:cNvPr>
          <p:cNvSpPr>
            <a:spLocks noGrp="1"/>
          </p:cNvSpPr>
          <p:nvPr>
            <p:ph idx="1"/>
          </p:nvPr>
        </p:nvSpPr>
        <p:spPr/>
        <p:txBody>
          <a:bodyPr>
            <a:normAutofit/>
          </a:bodyPr>
          <a:lstStyle/>
          <a:p>
            <a:endParaRPr lang="en-IN" sz="4400" dirty="0">
              <a:effectLst/>
              <a:highlight>
                <a:srgbClr val="FFFFFF"/>
              </a:highlight>
            </a:endParaRPr>
          </a:p>
        </p:txBody>
      </p:sp>
    </p:spTree>
    <p:extLst>
      <p:ext uri="{BB962C8B-B14F-4D97-AF65-F5344CB8AC3E}">
        <p14:creationId xmlns:p14="http://schemas.microsoft.com/office/powerpoint/2010/main" val="3212920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FFBD-0038-FB90-982A-CDA9E8E5939B}"/>
              </a:ext>
            </a:extLst>
          </p:cNvPr>
          <p:cNvSpPr>
            <a:spLocks noGrp="1"/>
          </p:cNvSpPr>
          <p:nvPr>
            <p:ph type="title"/>
          </p:nvPr>
        </p:nvSpPr>
        <p:spPr/>
        <p:txBody>
          <a:bodyPr/>
          <a:lstStyle/>
          <a:p>
            <a:r>
              <a:rPr lang="en-IN" sz="4400" dirty="0">
                <a:effectLst/>
                <a:highlight>
                  <a:srgbClr val="FFFFFF"/>
                </a:highlight>
                <a:latin typeface="TimesNewRomanPSMT"/>
              </a:rPr>
              <a:t>Static variables and static methods and static block</a:t>
            </a:r>
            <a:endParaRPr lang="en-US" dirty="0"/>
          </a:p>
        </p:txBody>
      </p:sp>
      <p:sp>
        <p:nvSpPr>
          <p:cNvPr id="3" name="Content Placeholder 2">
            <a:extLst>
              <a:ext uri="{FF2B5EF4-FFF2-40B4-BE49-F238E27FC236}">
                <a16:creationId xmlns:a16="http://schemas.microsoft.com/office/drawing/2014/main" id="{0DF93059-0D33-7BC1-5FD2-723A4F182FF9}"/>
              </a:ext>
            </a:extLst>
          </p:cNvPr>
          <p:cNvSpPr>
            <a:spLocks noGrp="1"/>
          </p:cNvSpPr>
          <p:nvPr>
            <p:ph idx="1"/>
          </p:nvPr>
        </p:nvSpPr>
        <p:spPr/>
        <p:txBody>
          <a:bodyPr>
            <a:normAutofit lnSpcReduction="10000"/>
          </a:bodyPr>
          <a:lstStyle/>
          <a:p>
            <a:pPr algn="just"/>
            <a:r>
              <a:rPr lang="en-IN" b="0" i="0" dirty="0">
                <a:solidFill>
                  <a:srgbClr val="333333"/>
                </a:solidFill>
                <a:effectLst/>
                <a:highlight>
                  <a:srgbClr val="FFFFFF"/>
                </a:highlight>
                <a:latin typeface="inter-regular"/>
              </a:rPr>
              <a:t>The </a:t>
            </a:r>
            <a:r>
              <a:rPr lang="en-IN" b="1" i="0" dirty="0">
                <a:solidFill>
                  <a:srgbClr val="333333"/>
                </a:solidFill>
                <a:effectLst/>
                <a:highlight>
                  <a:srgbClr val="FFFFFF"/>
                </a:highlight>
                <a:latin typeface="inter-bold"/>
              </a:rPr>
              <a:t>static keyword</a:t>
            </a:r>
            <a:r>
              <a:rPr lang="en-IN" b="0" i="0" dirty="0">
                <a:solidFill>
                  <a:srgbClr val="333333"/>
                </a:solidFill>
                <a:effectLst/>
                <a:highlight>
                  <a:srgbClr val="FFFFFF"/>
                </a:highlight>
                <a:latin typeface="inter-regular"/>
              </a:rPr>
              <a:t> in </a:t>
            </a:r>
            <a:r>
              <a:rPr lang="en-IN" b="0" i="0" u="none" strike="noStrike" dirty="0">
                <a:solidFill>
                  <a:srgbClr val="008000"/>
                </a:solidFill>
                <a:effectLst/>
                <a:highlight>
                  <a:srgbClr val="FFFFFF"/>
                </a:highlight>
                <a:latin typeface="inter-regular"/>
                <a:hlinkClick r:id="rId2"/>
              </a:rPr>
              <a:t>Java</a:t>
            </a:r>
            <a:r>
              <a:rPr lang="en-IN" b="0" i="0" dirty="0">
                <a:solidFill>
                  <a:srgbClr val="333333"/>
                </a:solidFill>
                <a:effectLst/>
                <a:highlight>
                  <a:srgbClr val="FFFFFF"/>
                </a:highlight>
                <a:latin typeface="inter-regular"/>
              </a:rPr>
              <a:t> is used for memory management mainly. We can apply static keyword with </a:t>
            </a:r>
            <a:r>
              <a:rPr lang="en-IN" b="0" i="0" u="none" strike="noStrike" dirty="0">
                <a:solidFill>
                  <a:srgbClr val="008000"/>
                </a:solidFill>
                <a:effectLst/>
                <a:highlight>
                  <a:srgbClr val="FFFFFF"/>
                </a:highlight>
                <a:latin typeface="inter-regular"/>
                <a:hlinkClick r:id="rId3"/>
              </a:rPr>
              <a:t>variables</a:t>
            </a:r>
            <a:r>
              <a:rPr lang="en-IN" b="0" i="0" dirty="0">
                <a:solidFill>
                  <a:srgbClr val="333333"/>
                </a:solidFill>
                <a:effectLst/>
                <a:highlight>
                  <a:srgbClr val="FFFFFF"/>
                </a:highlight>
                <a:latin typeface="inter-regular"/>
              </a:rPr>
              <a:t>, methods, blocks and </a:t>
            </a:r>
            <a:r>
              <a:rPr lang="en-IN" b="0" i="0" u="none" strike="noStrike" dirty="0">
                <a:solidFill>
                  <a:srgbClr val="008000"/>
                </a:solidFill>
                <a:effectLst/>
                <a:highlight>
                  <a:srgbClr val="FFFFFF"/>
                </a:highlight>
                <a:latin typeface="inter-regular"/>
                <a:hlinkClick r:id="rId4"/>
              </a:rPr>
              <a:t>nested classes</a:t>
            </a:r>
            <a:r>
              <a:rPr lang="en-IN" b="0" i="0" dirty="0">
                <a:solidFill>
                  <a:srgbClr val="333333"/>
                </a:solidFill>
                <a:effectLst/>
                <a:highlight>
                  <a:srgbClr val="FFFFFF"/>
                </a:highlight>
                <a:latin typeface="inter-regular"/>
              </a:rPr>
              <a:t>. The static keyword belongs to the class than an instance of the class.</a:t>
            </a:r>
          </a:p>
          <a:p>
            <a:pPr algn="just">
              <a:buFont typeface="+mj-lt"/>
              <a:buAutoNum type="arabicPeriod"/>
            </a:pPr>
            <a:r>
              <a:rPr lang="en-IN" b="0" i="0" dirty="0">
                <a:solidFill>
                  <a:srgbClr val="000000"/>
                </a:solidFill>
                <a:effectLst/>
                <a:highlight>
                  <a:srgbClr val="FFFFFF"/>
                </a:highlight>
                <a:latin typeface="inter-regular"/>
              </a:rPr>
              <a:t>Variable (also known as a class variable)</a:t>
            </a:r>
          </a:p>
          <a:p>
            <a:pPr algn="just">
              <a:buFont typeface="+mj-lt"/>
              <a:buAutoNum type="arabicPeriod"/>
            </a:pPr>
            <a:r>
              <a:rPr lang="en-IN" b="0" i="0" dirty="0">
                <a:solidFill>
                  <a:srgbClr val="000000"/>
                </a:solidFill>
                <a:effectLst/>
                <a:highlight>
                  <a:srgbClr val="FFFFFF"/>
                </a:highlight>
                <a:latin typeface="inter-regular"/>
              </a:rPr>
              <a:t>Method (also known as a class method)</a:t>
            </a:r>
          </a:p>
          <a:p>
            <a:pPr algn="just">
              <a:buFont typeface="+mj-lt"/>
              <a:buAutoNum type="arabicPeriod"/>
            </a:pPr>
            <a:r>
              <a:rPr lang="en-IN" b="0" i="0" dirty="0">
                <a:solidFill>
                  <a:srgbClr val="000000"/>
                </a:solidFill>
                <a:effectLst/>
                <a:highlight>
                  <a:srgbClr val="FFFFFF"/>
                </a:highlight>
                <a:latin typeface="inter-regular"/>
              </a:rPr>
              <a:t>Block</a:t>
            </a:r>
          </a:p>
          <a:p>
            <a:pPr algn="just">
              <a:buFont typeface="+mj-lt"/>
              <a:buAutoNum type="arabicPeriod"/>
            </a:pPr>
            <a:r>
              <a:rPr lang="en-IN" b="0" i="0">
                <a:solidFill>
                  <a:srgbClr val="000000"/>
                </a:solidFill>
                <a:effectLst/>
                <a:highlight>
                  <a:srgbClr val="FFFFFF"/>
                </a:highlight>
                <a:latin typeface="inter-regular"/>
              </a:rPr>
              <a:t>Nested class</a:t>
            </a:r>
          </a:p>
          <a:p>
            <a:br>
              <a:rPr lang="en-IN"/>
            </a:br>
            <a:endParaRPr lang="en-US" dirty="0"/>
          </a:p>
        </p:txBody>
      </p:sp>
    </p:spTree>
    <p:extLst>
      <p:ext uri="{BB962C8B-B14F-4D97-AF65-F5344CB8AC3E}">
        <p14:creationId xmlns:p14="http://schemas.microsoft.com/office/powerpoint/2010/main" val="23530236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47C-CA2D-D8B5-CC5B-26D99A14E93A}"/>
              </a:ext>
            </a:extLst>
          </p:cNvPr>
          <p:cNvSpPr>
            <a:spLocks noGrp="1"/>
          </p:cNvSpPr>
          <p:nvPr>
            <p:ph type="title"/>
          </p:nvPr>
        </p:nvSpPr>
        <p:spPr/>
        <p:txBody>
          <a:bodyPr/>
          <a:lstStyle/>
          <a:p>
            <a:r>
              <a:rPr lang="en-IN" sz="4400" dirty="0">
                <a:effectLst/>
                <a:highlight>
                  <a:srgbClr val="FFFFFF"/>
                </a:highlight>
                <a:latin typeface="TimesNewRomanPSMT"/>
              </a:rPr>
              <a:t>Develop code for finding the factorial of a number.</a:t>
            </a:r>
            <a:endParaRPr lang="en-US" dirty="0"/>
          </a:p>
        </p:txBody>
      </p:sp>
      <p:sp>
        <p:nvSpPr>
          <p:cNvPr id="3" name="Content Placeholder 2">
            <a:extLst>
              <a:ext uri="{FF2B5EF4-FFF2-40B4-BE49-F238E27FC236}">
                <a16:creationId xmlns:a16="http://schemas.microsoft.com/office/drawing/2014/main" id="{8B8BA958-517C-A1D5-CE51-5AC8D25510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2325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FD73-5DF6-6A2A-EE5E-BC84304D34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2F8C7A-5246-E021-28E8-E3958405DFB7}"/>
              </a:ext>
            </a:extLst>
          </p:cNvPr>
          <p:cNvSpPr>
            <a:spLocks noGrp="1"/>
          </p:cNvSpPr>
          <p:nvPr>
            <p:ph idx="1"/>
          </p:nvPr>
        </p:nvSpPr>
        <p:spPr/>
        <p:txBody>
          <a:bodyPr>
            <a:normAutofit fontScale="92500" lnSpcReduction="20000"/>
          </a:bodyPr>
          <a:lstStyle/>
          <a:p>
            <a:r>
              <a:rPr lang="en-US" dirty="0"/>
              <a:t>class Calculator{</a:t>
            </a:r>
          </a:p>
          <a:p>
            <a:r>
              <a:rPr lang="en-US" dirty="0"/>
              <a:t>	public static int sum(int a, int b){</a:t>
            </a:r>
          </a:p>
          <a:p>
            <a:r>
              <a:rPr lang="en-US" dirty="0"/>
              <a:t>		return </a:t>
            </a:r>
            <a:r>
              <a:rPr lang="en-US" dirty="0" err="1"/>
              <a:t>a+b</a:t>
            </a:r>
            <a:r>
              <a:rPr lang="en-US" dirty="0"/>
              <a:t>;</a:t>
            </a:r>
          </a:p>
          <a:p>
            <a:r>
              <a:rPr lang="en-US" dirty="0"/>
              <a:t>	}</a:t>
            </a:r>
          </a:p>
          <a:p>
            <a:endParaRPr lang="en-US" dirty="0"/>
          </a:p>
          <a:p>
            <a:r>
              <a:rPr lang="en-US" dirty="0"/>
              <a:t>	public static void main(String </a:t>
            </a:r>
            <a:r>
              <a:rPr lang="en-US" dirty="0" err="1"/>
              <a:t>args</a:t>
            </a:r>
            <a:r>
              <a:rPr lang="en-US" dirty="0"/>
              <a:t>[]){</a:t>
            </a:r>
          </a:p>
          <a:p>
            <a:r>
              <a:rPr lang="en-US" dirty="0"/>
              <a:t>		int </a:t>
            </a:r>
            <a:r>
              <a:rPr lang="en-US" dirty="0" err="1"/>
              <a:t>ans</a:t>
            </a:r>
            <a:r>
              <a:rPr lang="en-US" dirty="0"/>
              <a:t> = sum(10, 20);</a:t>
            </a:r>
          </a:p>
          <a:p>
            <a:r>
              <a:rPr lang="en-US" dirty="0"/>
              <a:t>		</a:t>
            </a:r>
            <a:r>
              <a:rPr lang="en-US" dirty="0" err="1"/>
              <a:t>System.out.println</a:t>
            </a:r>
            <a:r>
              <a:rPr lang="en-US" dirty="0"/>
              <a:t>("Sum: "+ </a:t>
            </a:r>
            <a:r>
              <a:rPr lang="en-US" dirty="0" err="1"/>
              <a:t>ans</a:t>
            </a:r>
            <a:r>
              <a:rPr lang="en-US" dirty="0"/>
              <a:t>);</a:t>
            </a:r>
          </a:p>
          <a:p>
            <a:r>
              <a:rPr lang="en-US" dirty="0"/>
              <a:t>	}</a:t>
            </a:r>
          </a:p>
          <a:p>
            <a:r>
              <a:rPr lang="en-US"/>
              <a:t>}</a:t>
            </a:r>
          </a:p>
        </p:txBody>
      </p:sp>
    </p:spTree>
    <p:extLst>
      <p:ext uri="{BB962C8B-B14F-4D97-AF65-F5344CB8AC3E}">
        <p14:creationId xmlns:p14="http://schemas.microsoft.com/office/powerpoint/2010/main" val="90663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F4BF-0D3B-B5CE-25DC-274E9015A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48EF9-82E9-C1CA-38CE-4F75107F779A}"/>
              </a:ext>
            </a:extLst>
          </p:cNvPr>
          <p:cNvSpPr>
            <a:spLocks noGrp="1"/>
          </p:cNvSpPr>
          <p:nvPr>
            <p:ph idx="1"/>
          </p:nvPr>
        </p:nvSpPr>
        <p:spPr/>
        <p:txBody>
          <a:bodyPr/>
          <a:lstStyle/>
          <a:p>
            <a:endParaRPr lang="en-US" dirty="0"/>
          </a:p>
        </p:txBody>
      </p:sp>
      <p:pic>
        <p:nvPicPr>
          <p:cNvPr id="4098" name="Picture 2" descr="Object in OOPs">
            <a:extLst>
              <a:ext uri="{FF2B5EF4-FFF2-40B4-BE49-F238E27FC236}">
                <a16:creationId xmlns:a16="http://schemas.microsoft.com/office/drawing/2014/main" id="{8EBFEF52-DE92-07AF-4657-DF0CF9E8F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54250"/>
            <a:ext cx="8382000" cy="2349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AF51E7-22F7-8A27-6977-77791B1083B8}"/>
              </a:ext>
            </a:extLst>
          </p:cNvPr>
          <p:cNvSpPr/>
          <p:nvPr/>
        </p:nvSpPr>
        <p:spPr>
          <a:xfrm>
            <a:off x="2305049" y="2773363"/>
            <a:ext cx="2366963" cy="1041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7F47B9-874D-3C92-6E82-92F9DE0EFE17}"/>
              </a:ext>
            </a:extLst>
          </p:cNvPr>
          <p:cNvSpPr/>
          <p:nvPr/>
        </p:nvSpPr>
        <p:spPr>
          <a:xfrm>
            <a:off x="4786312" y="2773363"/>
            <a:ext cx="2500313" cy="127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CCCF3-8BCB-1F53-B05D-47BC82D0D0B5}"/>
              </a:ext>
            </a:extLst>
          </p:cNvPr>
          <p:cNvSpPr/>
          <p:nvPr/>
        </p:nvSpPr>
        <p:spPr>
          <a:xfrm>
            <a:off x="7400925" y="2773362"/>
            <a:ext cx="2500313" cy="1412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802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43CF-B25D-1E3D-8B19-0DE8F2105FC0}"/>
              </a:ext>
            </a:extLst>
          </p:cNvPr>
          <p:cNvSpPr>
            <a:spLocks noGrp="1"/>
          </p:cNvSpPr>
          <p:nvPr>
            <p:ph type="title"/>
          </p:nvPr>
        </p:nvSpPr>
        <p:spPr/>
        <p:txBody>
          <a:bodyPr/>
          <a:lstStyle/>
          <a:p>
            <a:r>
              <a:rPr lang="en-US" dirty="0"/>
              <a:t>UML Diagram-For Class Designing</a:t>
            </a:r>
          </a:p>
        </p:txBody>
      </p:sp>
      <p:sp>
        <p:nvSpPr>
          <p:cNvPr id="3" name="Content Placeholder 2">
            <a:extLst>
              <a:ext uri="{FF2B5EF4-FFF2-40B4-BE49-F238E27FC236}">
                <a16:creationId xmlns:a16="http://schemas.microsoft.com/office/drawing/2014/main" id="{21128943-2021-B1C7-F828-A6149E276E61}"/>
              </a:ext>
            </a:extLst>
          </p:cNvPr>
          <p:cNvSpPr>
            <a:spLocks noGrp="1"/>
          </p:cNvSpPr>
          <p:nvPr>
            <p:ph idx="1"/>
          </p:nvPr>
        </p:nvSpPr>
        <p:spPr/>
        <p:txBody>
          <a:bodyPr>
            <a:normAutofit fontScale="92500" lnSpcReduction="10000"/>
          </a:bodyPr>
          <a:lstStyle/>
          <a:p>
            <a:pPr algn="l"/>
            <a:r>
              <a:rPr lang="en-IN" b="0" i="0" dirty="0">
                <a:solidFill>
                  <a:srgbClr val="737C85"/>
                </a:solidFill>
                <a:effectLst/>
                <a:highlight>
                  <a:srgbClr val="FFFFFF"/>
                </a:highlight>
                <a:latin typeface="Open Sans" panose="020B0606030504020204" pitchFamily="34" charset="0"/>
              </a:rPr>
              <a:t>The </a:t>
            </a:r>
            <a:r>
              <a:rPr lang="en-IN" b="1" i="0" u="none" strike="noStrike" dirty="0">
                <a:solidFill>
                  <a:srgbClr val="45AAF2"/>
                </a:solidFill>
                <a:effectLst/>
                <a:highlight>
                  <a:srgbClr val="FFFFFF"/>
                </a:highlight>
                <a:latin typeface="Open Sans" panose="020B0606030504020204" pitchFamily="34" charset="0"/>
                <a:hlinkClick r:id="rId2"/>
              </a:rPr>
              <a:t>UML</a:t>
            </a:r>
            <a:r>
              <a:rPr lang="en-IN" b="0" i="0" dirty="0">
                <a:solidFill>
                  <a:srgbClr val="737C85"/>
                </a:solidFill>
                <a:effectLst/>
                <a:highlight>
                  <a:srgbClr val="FFFFFF"/>
                </a:highlight>
                <a:latin typeface="Open Sans" panose="020B0606030504020204" pitchFamily="34" charset="0"/>
              </a:rPr>
              <a:t> Class diagram is a graphical notation used to construct and visualize object oriented systems. </a:t>
            </a:r>
          </a:p>
          <a:p>
            <a:pPr algn="l"/>
            <a:r>
              <a:rPr lang="en-IN" b="0" i="0" dirty="0">
                <a:solidFill>
                  <a:srgbClr val="737C85"/>
                </a:solidFill>
                <a:effectLst/>
                <a:highlight>
                  <a:srgbClr val="FFFFFF"/>
                </a:highlight>
                <a:latin typeface="Open Sans" panose="020B0606030504020204" pitchFamily="34" charset="0"/>
              </a:rPr>
              <a:t>A class diagram in the Unified </a:t>
            </a:r>
            <a:r>
              <a:rPr lang="en-IN" b="0" i="0" dirty="0" err="1">
                <a:solidFill>
                  <a:srgbClr val="737C85"/>
                </a:solidFill>
                <a:effectLst/>
                <a:highlight>
                  <a:srgbClr val="FFFFFF"/>
                </a:highlight>
                <a:latin typeface="Open Sans" panose="020B0606030504020204" pitchFamily="34" charset="0"/>
              </a:rPr>
              <a:t>Modeling</a:t>
            </a:r>
            <a:r>
              <a:rPr lang="en-IN" b="0" i="0" dirty="0">
                <a:solidFill>
                  <a:srgbClr val="737C85"/>
                </a:solidFill>
                <a:effectLst/>
                <a:highlight>
                  <a:srgbClr val="FFFFFF"/>
                </a:highlight>
                <a:latin typeface="Open Sans" panose="020B0606030504020204" pitchFamily="34" charset="0"/>
              </a:rPr>
              <a:t> Language (UML) is a type of static structure diagram that describes the structure of a system:</a:t>
            </a:r>
          </a:p>
          <a:p>
            <a:pPr algn="l">
              <a:buFont typeface="Arial" panose="020B0604020202020204" pitchFamily="34" charset="0"/>
              <a:buChar char="•"/>
            </a:pPr>
            <a:endParaRPr lang="en-IN" b="0" i="0" dirty="0">
              <a:solidFill>
                <a:srgbClr val="737C85"/>
              </a:solidFill>
              <a:effectLst/>
              <a:highlight>
                <a:srgbClr val="FFFFFF"/>
              </a:highlight>
              <a:latin typeface="Open Sans" panose="020B0606030504020204" pitchFamily="34" charset="0"/>
            </a:endParaRPr>
          </a:p>
          <a:p>
            <a:pPr marL="514350" indent="-514350" algn="l">
              <a:buFont typeface="+mj-lt"/>
              <a:buAutoNum type="arabicPeriod"/>
            </a:pPr>
            <a:r>
              <a:rPr lang="en-IN" b="0" i="0" dirty="0">
                <a:solidFill>
                  <a:srgbClr val="737C85"/>
                </a:solidFill>
                <a:effectLst/>
                <a:highlight>
                  <a:srgbClr val="FFFFFF"/>
                </a:highlight>
                <a:latin typeface="Open Sans" panose="020B0606030504020204" pitchFamily="34" charset="0"/>
              </a:rPr>
              <a:t>classes,</a:t>
            </a:r>
          </a:p>
          <a:p>
            <a:pPr marL="514350" indent="-514350" algn="l">
              <a:buFont typeface="+mj-lt"/>
              <a:buAutoNum type="arabicPeriod"/>
            </a:pPr>
            <a:r>
              <a:rPr lang="en-IN" b="0" i="0" dirty="0">
                <a:solidFill>
                  <a:srgbClr val="737C85"/>
                </a:solidFill>
                <a:effectLst/>
                <a:highlight>
                  <a:srgbClr val="FFFFFF"/>
                </a:highlight>
                <a:latin typeface="Open Sans" panose="020B0606030504020204" pitchFamily="34" charset="0"/>
              </a:rPr>
              <a:t>their attributes,</a:t>
            </a:r>
          </a:p>
          <a:p>
            <a:pPr marL="514350" indent="-514350" algn="l">
              <a:buFont typeface="+mj-lt"/>
              <a:buAutoNum type="arabicPeriod"/>
            </a:pPr>
            <a:r>
              <a:rPr lang="en-IN" b="0" i="0" dirty="0">
                <a:solidFill>
                  <a:srgbClr val="737C85"/>
                </a:solidFill>
                <a:effectLst/>
                <a:highlight>
                  <a:srgbClr val="FFFFFF"/>
                </a:highlight>
                <a:latin typeface="Open Sans" panose="020B0606030504020204" pitchFamily="34" charset="0"/>
              </a:rPr>
              <a:t>operations (or methods),</a:t>
            </a:r>
          </a:p>
          <a:p>
            <a:pPr marL="514350" indent="-514350" algn="l">
              <a:buFont typeface="+mj-lt"/>
              <a:buAutoNum type="arabicPeriod"/>
            </a:pPr>
            <a:r>
              <a:rPr lang="en-IN" b="0" i="0" dirty="0">
                <a:solidFill>
                  <a:srgbClr val="737C85"/>
                </a:solidFill>
                <a:effectLst/>
                <a:highlight>
                  <a:srgbClr val="FFFFFF"/>
                </a:highlight>
                <a:latin typeface="Open Sans" panose="020B0606030504020204" pitchFamily="34" charset="0"/>
              </a:rPr>
              <a:t>and the relationships among objects.</a:t>
            </a:r>
            <a:br>
              <a:rPr lang="en-IN" b="0" i="0" dirty="0">
                <a:solidFill>
                  <a:srgbClr val="333333"/>
                </a:solidFill>
                <a:effectLst/>
                <a:highlight>
                  <a:srgbClr val="FFFFFF"/>
                </a:highlight>
                <a:latin typeface="Open Sans" panose="020B0606030504020204" pitchFamily="34" charset="0"/>
              </a:rPr>
            </a:br>
            <a:endParaRPr lang="en-IN" b="0" i="0" dirty="0">
              <a:solidFill>
                <a:srgbClr val="333333"/>
              </a:solidFill>
              <a:effectLst/>
              <a:highlight>
                <a:srgbClr val="FFFFFF"/>
              </a:highlight>
              <a:latin typeface="Open Sans" panose="020B0606030504020204" pitchFamily="34" charset="0"/>
            </a:endParaRPr>
          </a:p>
          <a:p>
            <a:endParaRPr lang="en-US" dirty="0"/>
          </a:p>
        </p:txBody>
      </p:sp>
    </p:spTree>
    <p:extLst>
      <p:ext uri="{BB962C8B-B14F-4D97-AF65-F5344CB8AC3E}">
        <p14:creationId xmlns:p14="http://schemas.microsoft.com/office/powerpoint/2010/main" val="33472979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AED6-9F16-ED15-3F25-C4DF9953FE4E}"/>
              </a:ext>
            </a:extLst>
          </p:cNvPr>
          <p:cNvSpPr>
            <a:spLocks noGrp="1"/>
          </p:cNvSpPr>
          <p:nvPr>
            <p:ph type="title"/>
          </p:nvPr>
        </p:nvSpPr>
        <p:spPr/>
        <p:txBody>
          <a:bodyPr>
            <a:normAutofit/>
          </a:bodyPr>
          <a:lstStyle/>
          <a:p>
            <a:r>
              <a:rPr lang="en-IN" b="0" i="0" dirty="0">
                <a:solidFill>
                  <a:srgbClr val="333333"/>
                </a:solidFill>
                <a:effectLst/>
                <a:highlight>
                  <a:srgbClr val="FFFFFF"/>
                </a:highlight>
                <a:latin typeface="Open Sans" panose="020B0606030504020204" pitchFamily="34" charset="0"/>
              </a:rPr>
              <a:t>UML Class Notation</a:t>
            </a:r>
            <a:endParaRPr lang="en-US" dirty="0"/>
          </a:p>
        </p:txBody>
      </p:sp>
      <p:sp>
        <p:nvSpPr>
          <p:cNvPr id="3" name="Content Placeholder 2">
            <a:extLst>
              <a:ext uri="{FF2B5EF4-FFF2-40B4-BE49-F238E27FC236}">
                <a16:creationId xmlns:a16="http://schemas.microsoft.com/office/drawing/2014/main" id="{A9918A0B-1681-620E-CB94-F25F80769DF9}"/>
              </a:ext>
            </a:extLst>
          </p:cNvPr>
          <p:cNvSpPr>
            <a:spLocks noGrp="1"/>
          </p:cNvSpPr>
          <p:nvPr>
            <p:ph idx="1"/>
          </p:nvPr>
        </p:nvSpPr>
        <p:spPr/>
        <p:txBody>
          <a:bodyPr/>
          <a:lstStyle/>
          <a:p>
            <a:pPr algn="l"/>
            <a:r>
              <a:rPr lang="en-IN" b="0" i="0" dirty="0">
                <a:solidFill>
                  <a:srgbClr val="737C85"/>
                </a:solidFill>
                <a:effectLst/>
                <a:highlight>
                  <a:srgbClr val="FFFFFF"/>
                </a:highlight>
                <a:latin typeface="Open Sans" panose="020B0606030504020204" pitchFamily="34" charset="0"/>
              </a:rPr>
              <a:t>A class represent a concept which encapsulates state (</a:t>
            </a:r>
            <a:r>
              <a:rPr lang="en-IN" b="1" i="0" dirty="0">
                <a:solidFill>
                  <a:srgbClr val="737C85"/>
                </a:solidFill>
                <a:effectLst/>
                <a:highlight>
                  <a:srgbClr val="FFFFFF"/>
                </a:highlight>
                <a:latin typeface="Open Sans" panose="020B0606030504020204" pitchFamily="34" charset="0"/>
              </a:rPr>
              <a:t>attributes</a:t>
            </a:r>
            <a:r>
              <a:rPr lang="en-IN" b="0" i="0" dirty="0">
                <a:solidFill>
                  <a:srgbClr val="737C85"/>
                </a:solidFill>
                <a:effectLst/>
                <a:highlight>
                  <a:srgbClr val="FFFFFF"/>
                </a:highlight>
                <a:latin typeface="Open Sans" panose="020B0606030504020204" pitchFamily="34" charset="0"/>
              </a:rPr>
              <a:t>) and </a:t>
            </a:r>
            <a:r>
              <a:rPr lang="en-IN" b="0" i="0" dirty="0" err="1">
                <a:solidFill>
                  <a:srgbClr val="737C85"/>
                </a:solidFill>
                <a:effectLst/>
                <a:highlight>
                  <a:srgbClr val="FFFFFF"/>
                </a:highlight>
                <a:latin typeface="Open Sans" panose="020B0606030504020204" pitchFamily="34" charset="0"/>
              </a:rPr>
              <a:t>behavior</a:t>
            </a:r>
            <a:r>
              <a:rPr lang="en-IN" b="0" i="0" dirty="0">
                <a:solidFill>
                  <a:srgbClr val="737C85"/>
                </a:solidFill>
                <a:effectLst/>
                <a:highlight>
                  <a:srgbClr val="FFFFFF"/>
                </a:highlight>
                <a:latin typeface="Open Sans" panose="020B0606030504020204" pitchFamily="34" charset="0"/>
              </a:rPr>
              <a:t> (</a:t>
            </a:r>
            <a:r>
              <a:rPr lang="en-IN" b="1" i="0" dirty="0">
                <a:solidFill>
                  <a:srgbClr val="737C85"/>
                </a:solidFill>
                <a:effectLst/>
                <a:highlight>
                  <a:srgbClr val="FFFFFF"/>
                </a:highlight>
                <a:latin typeface="Open Sans" panose="020B0606030504020204" pitchFamily="34" charset="0"/>
              </a:rPr>
              <a:t>operations</a:t>
            </a:r>
            <a:r>
              <a:rPr lang="en-IN" b="0" i="0" dirty="0">
                <a:solidFill>
                  <a:srgbClr val="737C85"/>
                </a:solidFill>
                <a:effectLst/>
                <a:highlight>
                  <a:srgbClr val="FFFFFF"/>
                </a:highlight>
                <a:latin typeface="Open Sans" panose="020B0606030504020204" pitchFamily="34" charset="0"/>
              </a:rPr>
              <a:t>). </a:t>
            </a:r>
          </a:p>
          <a:p>
            <a:pPr algn="l"/>
            <a:r>
              <a:rPr lang="en-IN" b="0" i="0" dirty="0">
                <a:solidFill>
                  <a:srgbClr val="737C85"/>
                </a:solidFill>
                <a:effectLst/>
                <a:highlight>
                  <a:srgbClr val="FFFFFF"/>
                </a:highlight>
                <a:latin typeface="Open Sans" panose="020B0606030504020204" pitchFamily="34" charset="0"/>
              </a:rPr>
              <a:t>Each attribute has a type. </a:t>
            </a:r>
          </a:p>
          <a:p>
            <a:pPr algn="l"/>
            <a:r>
              <a:rPr lang="en-IN" b="0" i="0" dirty="0">
                <a:solidFill>
                  <a:srgbClr val="737C85"/>
                </a:solidFill>
                <a:effectLst/>
                <a:highlight>
                  <a:srgbClr val="FFFFFF"/>
                </a:highlight>
                <a:latin typeface="Open Sans" panose="020B0606030504020204" pitchFamily="34" charset="0"/>
              </a:rPr>
              <a:t>Each </a:t>
            </a:r>
            <a:r>
              <a:rPr lang="en-IN" b="1" i="0" dirty="0">
                <a:solidFill>
                  <a:srgbClr val="737C85"/>
                </a:solidFill>
                <a:effectLst/>
                <a:highlight>
                  <a:srgbClr val="FFFFFF"/>
                </a:highlight>
                <a:latin typeface="Open Sans" panose="020B0606030504020204" pitchFamily="34" charset="0"/>
              </a:rPr>
              <a:t>operation</a:t>
            </a:r>
            <a:r>
              <a:rPr lang="en-IN" b="0" i="0" dirty="0">
                <a:solidFill>
                  <a:srgbClr val="737C85"/>
                </a:solidFill>
                <a:effectLst/>
                <a:highlight>
                  <a:srgbClr val="FFFFFF"/>
                </a:highlight>
                <a:latin typeface="Open Sans" panose="020B0606030504020204" pitchFamily="34" charset="0"/>
              </a:rPr>
              <a:t> has a </a:t>
            </a:r>
            <a:r>
              <a:rPr lang="en-IN" b="1" i="0" dirty="0">
                <a:solidFill>
                  <a:srgbClr val="737C85"/>
                </a:solidFill>
                <a:effectLst/>
                <a:highlight>
                  <a:srgbClr val="FFFFFF"/>
                </a:highlight>
                <a:latin typeface="Open Sans" panose="020B0606030504020204" pitchFamily="34" charset="0"/>
              </a:rPr>
              <a:t>signature</a:t>
            </a:r>
            <a:r>
              <a:rPr lang="en-IN" b="0" i="0" dirty="0">
                <a:solidFill>
                  <a:srgbClr val="737C85"/>
                </a:solidFill>
                <a:effectLst/>
                <a:highlight>
                  <a:srgbClr val="FFFFFF"/>
                </a:highlight>
                <a:latin typeface="Open Sans" panose="020B0606030504020204" pitchFamily="34" charset="0"/>
              </a:rPr>
              <a:t>. </a:t>
            </a:r>
          </a:p>
          <a:p>
            <a:pPr algn="l"/>
            <a:r>
              <a:rPr lang="en-IN" b="0" i="1" dirty="0">
                <a:solidFill>
                  <a:srgbClr val="737C85"/>
                </a:solidFill>
                <a:effectLst/>
                <a:highlight>
                  <a:srgbClr val="FFFFFF"/>
                </a:highlight>
                <a:latin typeface="Open Sans" panose="020B0606030504020204" pitchFamily="34" charset="0"/>
              </a:rPr>
              <a:t>The class name is the </a:t>
            </a:r>
            <a:r>
              <a:rPr lang="en-IN" b="1" i="1" dirty="0">
                <a:solidFill>
                  <a:srgbClr val="737C85"/>
                </a:solidFill>
                <a:effectLst/>
                <a:highlight>
                  <a:srgbClr val="FFFFFF"/>
                </a:highlight>
                <a:latin typeface="Open Sans" panose="020B0606030504020204" pitchFamily="34" charset="0"/>
              </a:rPr>
              <a:t>only mandatory information</a:t>
            </a:r>
            <a:r>
              <a:rPr lang="en-IN" b="0" i="0" dirty="0">
                <a:solidFill>
                  <a:srgbClr val="737C85"/>
                </a:solidFill>
                <a:effectLst/>
                <a:highlight>
                  <a:srgbClr val="FFFFFF"/>
                </a:highlight>
                <a:latin typeface="Open Sans" panose="020B0606030504020204" pitchFamily="34" charset="0"/>
              </a:rPr>
              <a:t>.</a:t>
            </a:r>
          </a:p>
          <a:p>
            <a:br>
              <a:rPr lang="en-IN" dirty="0"/>
            </a:br>
            <a:endParaRPr lang="en-US" dirty="0"/>
          </a:p>
        </p:txBody>
      </p:sp>
      <p:pic>
        <p:nvPicPr>
          <p:cNvPr id="1026" name="Picture 2" descr="UML Class Notation">
            <a:extLst>
              <a:ext uri="{FF2B5EF4-FFF2-40B4-BE49-F238E27FC236}">
                <a16:creationId xmlns:a16="http://schemas.microsoft.com/office/drawing/2014/main" id="{C63FD379-9FA3-4B11-A7F0-91116983A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044" y="4343400"/>
            <a:ext cx="7087306" cy="2333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E67A59-6598-E6CE-436F-8B712A9A7646}"/>
              </a:ext>
            </a:extLst>
          </p:cNvPr>
          <p:cNvSpPr/>
          <p:nvPr/>
        </p:nvSpPr>
        <p:spPr>
          <a:xfrm>
            <a:off x="1555044" y="4208463"/>
            <a:ext cx="3917069" cy="1968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CFADD77-1D16-3E9F-4980-F9C213269CE7}"/>
              </a:ext>
            </a:extLst>
          </p:cNvPr>
          <p:cNvSpPr/>
          <p:nvPr/>
        </p:nvSpPr>
        <p:spPr>
          <a:xfrm>
            <a:off x="6489701" y="4749799"/>
            <a:ext cx="2152649" cy="1427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9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C5373-43FF-8870-92BA-45A22684F14E}"/>
              </a:ext>
            </a:extLst>
          </p:cNvPr>
          <p:cNvSpPr>
            <a:spLocks noGrp="1"/>
          </p:cNvSpPr>
          <p:nvPr>
            <p:ph idx="1"/>
          </p:nvPr>
        </p:nvSpPr>
        <p:spPr>
          <a:xfrm>
            <a:off x="838200" y="317500"/>
            <a:ext cx="10515600" cy="5859463"/>
          </a:xfrm>
        </p:spPr>
        <p:txBody>
          <a:bodyPr>
            <a:normAutofit fontScale="85000" lnSpcReduction="20000"/>
          </a:bodyPr>
          <a:lstStyle/>
          <a:p>
            <a:pPr algn="l"/>
            <a:r>
              <a:rPr lang="en-IN" b="1" i="0" dirty="0">
                <a:solidFill>
                  <a:srgbClr val="737C85"/>
                </a:solidFill>
                <a:effectLst/>
                <a:highlight>
                  <a:srgbClr val="FFFFFF"/>
                </a:highlight>
                <a:latin typeface="Open Sans" panose="020B0606030504020204" pitchFamily="34" charset="0"/>
              </a:rPr>
              <a:t>Class Name:</a:t>
            </a:r>
            <a:endParaRPr lang="en-IN" b="0" i="0" dirty="0">
              <a:solidFill>
                <a:srgbClr val="737C85"/>
              </a:solidFill>
              <a:effectLst/>
              <a:highlight>
                <a:srgbClr val="FFFFFF"/>
              </a:highlight>
              <a:latin typeface="Open Sans" panose="020B0606030504020204" pitchFamily="34" charset="0"/>
            </a:endParaRP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The name of the class appears in the first partition.</a:t>
            </a:r>
          </a:p>
          <a:p>
            <a:pPr algn="l">
              <a:buFont typeface="Arial" panose="020B0604020202020204" pitchFamily="34" charset="0"/>
              <a:buChar char="•"/>
            </a:pPr>
            <a:endParaRPr lang="en-IN" b="0" i="0" dirty="0">
              <a:solidFill>
                <a:srgbClr val="737C85"/>
              </a:solidFill>
              <a:effectLst/>
              <a:highlight>
                <a:srgbClr val="FFFFFF"/>
              </a:highlight>
              <a:latin typeface="Open Sans" panose="020B0606030504020204" pitchFamily="34" charset="0"/>
            </a:endParaRPr>
          </a:p>
          <a:p>
            <a:pPr algn="l"/>
            <a:r>
              <a:rPr lang="en-IN" b="1" i="0" dirty="0">
                <a:solidFill>
                  <a:srgbClr val="737C85"/>
                </a:solidFill>
                <a:effectLst/>
                <a:highlight>
                  <a:srgbClr val="FFFFFF"/>
                </a:highlight>
                <a:latin typeface="Open Sans" panose="020B0606030504020204" pitchFamily="34" charset="0"/>
              </a:rPr>
              <a:t>Class Attributes:</a:t>
            </a:r>
            <a:endParaRPr lang="en-IN" b="0" i="0" dirty="0">
              <a:solidFill>
                <a:srgbClr val="737C85"/>
              </a:solidFill>
              <a:effectLst/>
              <a:highlight>
                <a:srgbClr val="FFFFFF"/>
              </a:highlight>
              <a:latin typeface="Open Sans" panose="020B0606030504020204" pitchFamily="34" charset="0"/>
            </a:endParaRP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Attributes are shown in the second partition.</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The attribute type is shown after the colon.</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Attributes map onto member variables (data members) in code.</a:t>
            </a:r>
          </a:p>
          <a:p>
            <a:pPr algn="l">
              <a:buFont typeface="Arial" panose="020B0604020202020204" pitchFamily="34" charset="0"/>
              <a:buChar char="•"/>
            </a:pPr>
            <a:endParaRPr lang="en-IN" b="0" i="0" dirty="0">
              <a:solidFill>
                <a:srgbClr val="737C85"/>
              </a:solidFill>
              <a:effectLst/>
              <a:highlight>
                <a:srgbClr val="FFFFFF"/>
              </a:highlight>
              <a:latin typeface="Open Sans" panose="020B0606030504020204" pitchFamily="34" charset="0"/>
            </a:endParaRPr>
          </a:p>
          <a:p>
            <a:pPr algn="l"/>
            <a:r>
              <a:rPr lang="en-IN" b="1" i="0" dirty="0">
                <a:solidFill>
                  <a:srgbClr val="737C85"/>
                </a:solidFill>
                <a:effectLst/>
                <a:highlight>
                  <a:srgbClr val="FFFFFF"/>
                </a:highlight>
                <a:latin typeface="Open Sans" panose="020B0606030504020204" pitchFamily="34" charset="0"/>
              </a:rPr>
              <a:t>Class Operations (Methods):</a:t>
            </a:r>
            <a:endParaRPr lang="en-IN" b="0" i="0" dirty="0">
              <a:solidFill>
                <a:srgbClr val="737C85"/>
              </a:solidFill>
              <a:effectLst/>
              <a:highlight>
                <a:srgbClr val="FFFFFF"/>
              </a:highlight>
              <a:latin typeface="Open Sans" panose="020B0606030504020204" pitchFamily="34" charset="0"/>
            </a:endParaRP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Operations are shown in the third partition. They are services the class provides.</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The return type of a method is shown after the colon at the end of the method signature.</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The return type of method parameters are shown after the colon following the parameter name. Operations map onto class methods in code</a:t>
            </a:r>
          </a:p>
          <a:p>
            <a:endParaRPr lang="en-US" dirty="0"/>
          </a:p>
        </p:txBody>
      </p:sp>
    </p:spTree>
    <p:extLst>
      <p:ext uri="{BB962C8B-B14F-4D97-AF65-F5344CB8AC3E}">
        <p14:creationId xmlns:p14="http://schemas.microsoft.com/office/powerpoint/2010/main" val="4276423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C75F3-CE34-1385-1535-CE77A8985885}"/>
              </a:ext>
            </a:extLst>
          </p:cNvPr>
          <p:cNvSpPr>
            <a:spLocks noGrp="1"/>
          </p:cNvSpPr>
          <p:nvPr>
            <p:ph idx="1"/>
          </p:nvPr>
        </p:nvSpPr>
        <p:spPr/>
        <p:txBody>
          <a:bodyPr/>
          <a:lstStyle/>
          <a:p>
            <a:endParaRPr lang="en-US" dirty="0"/>
          </a:p>
        </p:txBody>
      </p:sp>
      <p:pic>
        <p:nvPicPr>
          <p:cNvPr id="2050" name="Picture 2" descr="Class Operations">
            <a:extLst>
              <a:ext uri="{FF2B5EF4-FFF2-40B4-BE49-F238E27FC236}">
                <a16:creationId xmlns:a16="http://schemas.microsoft.com/office/drawing/2014/main" id="{6FB4CD81-9378-12CD-CDE9-3C9F5A081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12095141" cy="34822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FE029D8-F312-18B6-5979-26B1C94F432C}"/>
              </a:ext>
            </a:extLst>
          </p:cNvPr>
          <p:cNvSpPr/>
          <p:nvPr/>
        </p:nvSpPr>
        <p:spPr>
          <a:xfrm>
            <a:off x="4310944" y="2070099"/>
            <a:ext cx="4109155" cy="11223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B1CE95F-AE6D-A783-6266-5D6B1277B5B6}"/>
              </a:ext>
            </a:extLst>
          </p:cNvPr>
          <p:cNvSpPr/>
          <p:nvPr/>
        </p:nvSpPr>
        <p:spPr>
          <a:xfrm>
            <a:off x="4310944" y="3192462"/>
            <a:ext cx="4109155" cy="1227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A244094-12CB-A19A-7C36-A805334F1800}"/>
              </a:ext>
            </a:extLst>
          </p:cNvPr>
          <p:cNvSpPr/>
          <p:nvPr/>
        </p:nvSpPr>
        <p:spPr>
          <a:xfrm>
            <a:off x="4310944" y="1685026"/>
            <a:ext cx="4109155" cy="385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551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D39A1-617E-9A3C-4CBD-73B7A19539A8}"/>
              </a:ext>
            </a:extLst>
          </p:cNvPr>
          <p:cNvSpPr>
            <a:spLocks noGrp="1"/>
          </p:cNvSpPr>
          <p:nvPr>
            <p:ph idx="1"/>
          </p:nvPr>
        </p:nvSpPr>
        <p:spPr>
          <a:xfrm>
            <a:off x="838200" y="381000"/>
            <a:ext cx="10515600" cy="5795963"/>
          </a:xfrm>
        </p:spPr>
        <p:txBody>
          <a:bodyPr/>
          <a:lstStyle/>
          <a:p>
            <a:pPr algn="l"/>
            <a:r>
              <a:rPr lang="en-IN" b="0" i="0" dirty="0">
                <a:solidFill>
                  <a:srgbClr val="333333"/>
                </a:solidFill>
                <a:effectLst/>
                <a:highlight>
                  <a:srgbClr val="FFFFFF"/>
                </a:highlight>
                <a:latin typeface="Open Sans" panose="020B0606030504020204" pitchFamily="34" charset="0"/>
              </a:rPr>
              <a:t>Class Visibility</a:t>
            </a:r>
          </a:p>
          <a:p>
            <a:pPr algn="l"/>
            <a:r>
              <a:rPr lang="en-IN" b="0" i="0" dirty="0">
                <a:solidFill>
                  <a:srgbClr val="737C85"/>
                </a:solidFill>
                <a:effectLst/>
                <a:highlight>
                  <a:srgbClr val="FFFFFF"/>
                </a:highlight>
                <a:latin typeface="Open Sans" panose="020B0606030504020204" pitchFamily="34" charset="0"/>
              </a:rPr>
              <a:t>The +, - and # symbols before an attribute and operation name in a class denote the visibility of the attribute and operation.</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 denotes public attributes or operations</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 denotes private attributes or operations</a:t>
            </a:r>
          </a:p>
          <a:p>
            <a:pPr algn="l">
              <a:buFont typeface="Arial" panose="020B0604020202020204" pitchFamily="34" charset="0"/>
              <a:buChar char="•"/>
            </a:pPr>
            <a:r>
              <a:rPr lang="en-IN" b="0" i="0" dirty="0">
                <a:solidFill>
                  <a:srgbClr val="737C85"/>
                </a:solidFill>
                <a:effectLst/>
                <a:highlight>
                  <a:srgbClr val="FFFFFF"/>
                </a:highlight>
                <a:latin typeface="Open Sans" panose="020B0606030504020204" pitchFamily="34" charset="0"/>
              </a:rPr>
              <a:t># denotes protected attributes or operations</a:t>
            </a:r>
          </a:p>
          <a:p>
            <a:endParaRPr lang="en-US" dirty="0"/>
          </a:p>
        </p:txBody>
      </p:sp>
      <p:pic>
        <p:nvPicPr>
          <p:cNvPr id="3076" name="Picture 4" descr="Class Visibility ">
            <a:extLst>
              <a:ext uri="{FF2B5EF4-FFF2-40B4-BE49-F238E27FC236}">
                <a16:creationId xmlns:a16="http://schemas.microsoft.com/office/drawing/2014/main" id="{0A8B3269-09B9-3414-3FE5-1BDB95069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3752850"/>
            <a:ext cx="7861976"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863D664-5E1B-56EF-1820-9F95AB3B73EA}"/>
              </a:ext>
            </a:extLst>
          </p:cNvPr>
          <p:cNvSpPr/>
          <p:nvPr/>
        </p:nvSpPr>
        <p:spPr>
          <a:xfrm>
            <a:off x="6267450" y="3624262"/>
            <a:ext cx="3964355" cy="5429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70344A0-75A5-6C48-AF8B-B6A5CB62A7DE}"/>
              </a:ext>
            </a:extLst>
          </p:cNvPr>
          <p:cNvSpPr/>
          <p:nvPr/>
        </p:nvSpPr>
        <p:spPr>
          <a:xfrm>
            <a:off x="4076703" y="4800599"/>
            <a:ext cx="3964355" cy="5429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89C0B27-3433-36D5-5D59-9AF2D3195E6D}"/>
              </a:ext>
            </a:extLst>
          </p:cNvPr>
          <p:cNvSpPr/>
          <p:nvPr/>
        </p:nvSpPr>
        <p:spPr>
          <a:xfrm>
            <a:off x="4076702" y="5472112"/>
            <a:ext cx="3964355" cy="119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0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4544B-6483-AD68-039B-AF22C30221AD}"/>
              </a:ext>
            </a:extLst>
          </p:cNvPr>
          <p:cNvSpPr>
            <a:spLocks noGrp="1"/>
          </p:cNvSpPr>
          <p:nvPr>
            <p:ph idx="1"/>
          </p:nvPr>
        </p:nvSpPr>
        <p:spPr>
          <a:xfrm>
            <a:off x="838200" y="0"/>
            <a:ext cx="10515600" cy="6176963"/>
          </a:xfrm>
        </p:spPr>
        <p:txBody>
          <a:bodyPr>
            <a:normAutofit/>
          </a:bodyPr>
          <a:lstStyle/>
          <a:p>
            <a:pPr algn="l"/>
            <a:r>
              <a:rPr lang="en-IN" b="0" i="0" dirty="0">
                <a:solidFill>
                  <a:srgbClr val="333333"/>
                </a:solidFill>
                <a:effectLst/>
                <a:highlight>
                  <a:srgbClr val="FFFFFF"/>
                </a:highlight>
                <a:latin typeface="Open Sans" panose="020B0606030504020204" pitchFamily="34" charset="0"/>
              </a:rPr>
              <a:t>Perspectives of Class Diagram</a:t>
            </a:r>
            <a:endParaRPr lang="en-IN" b="0" i="0" dirty="0">
              <a:solidFill>
                <a:srgbClr val="737C85"/>
              </a:solidFill>
              <a:effectLst/>
              <a:highlight>
                <a:srgbClr val="FFFFFF"/>
              </a:highlight>
              <a:latin typeface="Open Sans" panose="020B0606030504020204" pitchFamily="34" charset="0"/>
            </a:endParaRPr>
          </a:p>
          <a:p>
            <a:pPr algn="l"/>
            <a:r>
              <a:rPr lang="en-IN" b="0" i="0" dirty="0">
                <a:solidFill>
                  <a:srgbClr val="737C85"/>
                </a:solidFill>
                <a:effectLst/>
                <a:highlight>
                  <a:srgbClr val="FFFFFF"/>
                </a:highlight>
                <a:latin typeface="Open Sans" panose="020B0606030504020204" pitchFamily="34" charset="0"/>
              </a:rPr>
              <a:t>A diagram can be interpreted from various perspectives:</a:t>
            </a:r>
          </a:p>
          <a:p>
            <a:pPr algn="l">
              <a:buFont typeface="Arial" panose="020B0604020202020204" pitchFamily="34" charset="0"/>
              <a:buChar char="•"/>
            </a:pPr>
            <a:r>
              <a:rPr lang="en-IN" b="1" i="0" dirty="0">
                <a:solidFill>
                  <a:srgbClr val="737C85"/>
                </a:solidFill>
                <a:effectLst/>
                <a:highlight>
                  <a:srgbClr val="FFFFFF"/>
                </a:highlight>
                <a:latin typeface="Open Sans" panose="020B0606030504020204" pitchFamily="34" charset="0"/>
              </a:rPr>
              <a:t>Conceptual</a:t>
            </a:r>
            <a:r>
              <a:rPr lang="en-IN" b="0" i="0" dirty="0">
                <a:solidFill>
                  <a:srgbClr val="737C85"/>
                </a:solidFill>
                <a:effectLst/>
                <a:highlight>
                  <a:srgbClr val="FFFFFF"/>
                </a:highlight>
                <a:latin typeface="Open Sans" panose="020B0606030504020204" pitchFamily="34" charset="0"/>
              </a:rPr>
              <a:t>: represents the concepts in the domain</a:t>
            </a:r>
          </a:p>
          <a:p>
            <a:pPr algn="l">
              <a:buFont typeface="Arial" panose="020B0604020202020204" pitchFamily="34" charset="0"/>
              <a:buChar char="•"/>
            </a:pPr>
            <a:r>
              <a:rPr lang="en-IN" b="1" i="0" dirty="0">
                <a:solidFill>
                  <a:srgbClr val="737C85"/>
                </a:solidFill>
                <a:effectLst/>
                <a:highlight>
                  <a:srgbClr val="FFFFFF"/>
                </a:highlight>
                <a:latin typeface="Open Sans" panose="020B0606030504020204" pitchFamily="34" charset="0"/>
              </a:rPr>
              <a:t>Specification</a:t>
            </a:r>
            <a:r>
              <a:rPr lang="en-IN" b="0" i="0" dirty="0">
                <a:solidFill>
                  <a:srgbClr val="737C85"/>
                </a:solidFill>
                <a:effectLst/>
                <a:highlight>
                  <a:srgbClr val="FFFFFF"/>
                </a:highlight>
                <a:latin typeface="Open Sans" panose="020B0606030504020204" pitchFamily="34" charset="0"/>
              </a:rPr>
              <a:t>: focus is on the interfaces of Abstract Data Type (ADTs) in the software</a:t>
            </a:r>
          </a:p>
          <a:p>
            <a:pPr algn="l">
              <a:buFont typeface="Arial" panose="020B0604020202020204" pitchFamily="34" charset="0"/>
              <a:buChar char="•"/>
            </a:pPr>
            <a:r>
              <a:rPr lang="en-IN" b="1" i="0" dirty="0">
                <a:solidFill>
                  <a:srgbClr val="737C85"/>
                </a:solidFill>
                <a:effectLst/>
                <a:highlight>
                  <a:srgbClr val="FFFFFF"/>
                </a:highlight>
                <a:latin typeface="Open Sans" panose="020B0606030504020204" pitchFamily="34" charset="0"/>
              </a:rPr>
              <a:t>Implementation</a:t>
            </a:r>
            <a:r>
              <a:rPr lang="en-IN" b="0" i="0" dirty="0">
                <a:solidFill>
                  <a:srgbClr val="737C85"/>
                </a:solidFill>
                <a:effectLst/>
                <a:highlight>
                  <a:srgbClr val="FFFFFF"/>
                </a:highlight>
                <a:latin typeface="Open Sans" panose="020B0606030504020204" pitchFamily="34" charset="0"/>
              </a:rPr>
              <a:t>: describes how classes will implement their interfaces</a:t>
            </a:r>
          </a:p>
          <a:p>
            <a:pPr algn="l"/>
            <a:r>
              <a:rPr lang="en-IN" b="0" i="0" dirty="0">
                <a:solidFill>
                  <a:srgbClr val="737C85"/>
                </a:solidFill>
                <a:effectLst/>
                <a:highlight>
                  <a:srgbClr val="FFFFFF"/>
                </a:highlight>
                <a:latin typeface="Open Sans" panose="020B0606030504020204" pitchFamily="34" charset="0"/>
              </a:rPr>
              <a:t>The perspective affects the amount of detail to be supplied and the kinds of relationships worth presenting. As we mentioned above, the class name is the only mandatory information.</a:t>
            </a:r>
          </a:p>
          <a:p>
            <a:endParaRPr lang="en-US" dirty="0"/>
          </a:p>
        </p:txBody>
      </p:sp>
      <p:pic>
        <p:nvPicPr>
          <p:cNvPr id="4098" name="Picture 2" descr="Perspectives of Class Diagram">
            <a:extLst>
              <a:ext uri="{FF2B5EF4-FFF2-40B4-BE49-F238E27FC236}">
                <a16:creationId xmlns:a16="http://schemas.microsoft.com/office/drawing/2014/main" id="{B90A8B7F-BAAC-0E6C-41A4-52E8B5A5D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64100"/>
            <a:ext cx="9715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AD014F-ADF7-0687-2CC5-B0E9E650C829}"/>
              </a:ext>
            </a:extLst>
          </p:cNvPr>
          <p:cNvSpPr/>
          <p:nvPr/>
        </p:nvSpPr>
        <p:spPr>
          <a:xfrm flipV="1">
            <a:off x="2233615" y="5552279"/>
            <a:ext cx="2709860" cy="1305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1D179C2-5DF1-762C-4F41-DB3DB945781D}"/>
              </a:ext>
            </a:extLst>
          </p:cNvPr>
          <p:cNvSpPr/>
          <p:nvPr/>
        </p:nvSpPr>
        <p:spPr>
          <a:xfrm flipV="1">
            <a:off x="5188744" y="5211760"/>
            <a:ext cx="4241005" cy="15573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1E97D3A-0764-48DB-93E2-15376E22EB6F}"/>
              </a:ext>
            </a:extLst>
          </p:cNvPr>
          <p:cNvSpPr/>
          <p:nvPr/>
        </p:nvSpPr>
        <p:spPr>
          <a:xfrm flipV="1">
            <a:off x="9958385" y="4775201"/>
            <a:ext cx="2221707" cy="20827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785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DB59-06B8-B5AD-6E4F-10DF8549595D}"/>
              </a:ext>
            </a:extLst>
          </p:cNvPr>
          <p:cNvSpPr>
            <a:spLocks noGrp="1"/>
          </p:cNvSpPr>
          <p:nvPr>
            <p:ph type="title"/>
          </p:nvPr>
        </p:nvSpPr>
        <p:spPr/>
        <p:txBody>
          <a:bodyPr/>
          <a:lstStyle/>
          <a:p>
            <a:r>
              <a:rPr lang="en-IN" b="0" i="0" dirty="0">
                <a:solidFill>
                  <a:srgbClr val="333333"/>
                </a:solidFill>
                <a:effectLst/>
                <a:highlight>
                  <a:srgbClr val="FFFFFF"/>
                </a:highlight>
                <a:latin typeface="Open Sans" panose="020B0606030504020204" pitchFamily="34" charset="0"/>
              </a:rPr>
              <a:t>Relationships between classes</a:t>
            </a:r>
            <a:endParaRPr lang="en-US" dirty="0"/>
          </a:p>
        </p:txBody>
      </p:sp>
      <p:sp>
        <p:nvSpPr>
          <p:cNvPr id="3" name="Content Placeholder 2">
            <a:extLst>
              <a:ext uri="{FF2B5EF4-FFF2-40B4-BE49-F238E27FC236}">
                <a16:creationId xmlns:a16="http://schemas.microsoft.com/office/drawing/2014/main" id="{B3B1D0E4-9A95-4F98-77AE-D9F8F83B2A84}"/>
              </a:ext>
            </a:extLst>
          </p:cNvPr>
          <p:cNvSpPr>
            <a:spLocks noGrp="1"/>
          </p:cNvSpPr>
          <p:nvPr>
            <p:ph idx="1"/>
          </p:nvPr>
        </p:nvSpPr>
        <p:spPr/>
        <p:txBody>
          <a:bodyPr>
            <a:normAutofit/>
          </a:bodyPr>
          <a:lstStyle/>
          <a:p>
            <a:pPr algn="l"/>
            <a:r>
              <a:rPr lang="en-IN" b="0" i="0" dirty="0">
                <a:solidFill>
                  <a:srgbClr val="737C85"/>
                </a:solidFill>
                <a:effectLst/>
                <a:highlight>
                  <a:srgbClr val="FFFFFF"/>
                </a:highlight>
                <a:latin typeface="Open Sans" panose="020B0606030504020204" pitchFamily="34" charset="0"/>
              </a:rPr>
              <a:t>UML precisely conveys how code should be implemented from diagrams. </a:t>
            </a:r>
          </a:p>
          <a:p>
            <a:pPr algn="l"/>
            <a:r>
              <a:rPr lang="en-IN" b="0" i="0" dirty="0">
                <a:solidFill>
                  <a:srgbClr val="737C85"/>
                </a:solidFill>
                <a:effectLst/>
                <a:highlight>
                  <a:srgbClr val="FFFFFF"/>
                </a:highlight>
                <a:latin typeface="Open Sans" panose="020B0606030504020204" pitchFamily="34" charset="0"/>
              </a:rPr>
              <a:t>If precisely interpreted, the implemented code will correctly reflect the intent of the designer. </a:t>
            </a:r>
          </a:p>
          <a:p>
            <a:pPr algn="l"/>
            <a:r>
              <a:rPr lang="en-IN" b="0" i="0" dirty="0">
                <a:solidFill>
                  <a:srgbClr val="737C85"/>
                </a:solidFill>
                <a:effectLst/>
                <a:highlight>
                  <a:srgbClr val="FFFFFF"/>
                </a:highlight>
                <a:latin typeface="Open Sans" panose="020B0606030504020204" pitchFamily="34" charset="0"/>
              </a:rPr>
              <a:t>A class may be involved in one or more relationships with other classes. </a:t>
            </a:r>
          </a:p>
          <a:p>
            <a:pPr algn="l"/>
            <a:r>
              <a:rPr lang="en-IN" b="0" i="0" dirty="0">
                <a:solidFill>
                  <a:srgbClr val="737C85"/>
                </a:solidFill>
                <a:effectLst/>
                <a:highlight>
                  <a:srgbClr val="FFFFFF"/>
                </a:highlight>
                <a:latin typeface="Open Sans" panose="020B0606030504020204" pitchFamily="34" charset="0"/>
              </a:rPr>
              <a:t>A relationship can be one of the following types:</a:t>
            </a:r>
          </a:p>
          <a:p>
            <a:endParaRPr lang="en-US" dirty="0"/>
          </a:p>
        </p:txBody>
      </p:sp>
    </p:spTree>
    <p:extLst>
      <p:ext uri="{BB962C8B-B14F-4D97-AF65-F5344CB8AC3E}">
        <p14:creationId xmlns:p14="http://schemas.microsoft.com/office/powerpoint/2010/main" val="7589760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A980-B327-1F5B-2DD9-3EF15DE07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502C6D-43BC-46B5-994E-D4606BF9BC49}"/>
              </a:ext>
            </a:extLst>
          </p:cNvPr>
          <p:cNvSpPr>
            <a:spLocks noGrp="1"/>
          </p:cNvSpPr>
          <p:nvPr>
            <p:ph idx="1"/>
          </p:nvPr>
        </p:nvSpPr>
        <p:spPr/>
        <p:txBody>
          <a:bodyPr/>
          <a:lstStyle/>
          <a:p>
            <a:endParaRPr lang="en-US"/>
          </a:p>
        </p:txBody>
      </p:sp>
      <p:pic>
        <p:nvPicPr>
          <p:cNvPr id="5122" name="Picture 2" descr="Relationships between classes">
            <a:extLst>
              <a:ext uri="{FF2B5EF4-FFF2-40B4-BE49-F238E27FC236}">
                <a16:creationId xmlns:a16="http://schemas.microsoft.com/office/drawing/2014/main" id="{4D9E42C8-75F0-E08A-2D92-EEA1703E1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14875"/>
            <a:ext cx="7177085" cy="662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02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EAC6-894A-9773-692F-F5EB5FB8E6FE}"/>
              </a:ext>
            </a:extLst>
          </p:cNvPr>
          <p:cNvSpPr>
            <a:spLocks noGrp="1"/>
          </p:cNvSpPr>
          <p:nvPr>
            <p:ph type="title"/>
          </p:nvPr>
        </p:nvSpPr>
        <p:spPr/>
        <p:txBody>
          <a:bodyPr>
            <a:normAutofit/>
          </a:bodyPr>
          <a:lstStyle/>
          <a:p>
            <a:r>
              <a:rPr lang="en-IN" b="0" i="0" dirty="0">
                <a:solidFill>
                  <a:srgbClr val="333333"/>
                </a:solidFill>
                <a:effectLst/>
                <a:highlight>
                  <a:srgbClr val="FFFFFF"/>
                </a:highlight>
                <a:latin typeface="Open Sans" panose="020B0606030504020204" pitchFamily="34" charset="0"/>
              </a:rPr>
              <a:t>Inheritance (or Generalization):</a:t>
            </a:r>
            <a:endParaRPr lang="en-US" dirty="0"/>
          </a:p>
        </p:txBody>
      </p:sp>
      <p:sp>
        <p:nvSpPr>
          <p:cNvPr id="3" name="Content Placeholder 2">
            <a:extLst>
              <a:ext uri="{FF2B5EF4-FFF2-40B4-BE49-F238E27FC236}">
                <a16:creationId xmlns:a16="http://schemas.microsoft.com/office/drawing/2014/main" id="{5FEC3D38-835F-0CCE-BD42-63E852314BC4}"/>
              </a:ext>
            </a:extLst>
          </p:cNvPr>
          <p:cNvSpPr>
            <a:spLocks noGrp="1"/>
          </p:cNvSpPr>
          <p:nvPr>
            <p:ph idx="1"/>
          </p:nvPr>
        </p:nvSpPr>
        <p:spPr/>
        <p:txBody>
          <a:bodyPr>
            <a:normAutofit fontScale="92500" lnSpcReduction="20000"/>
          </a:bodyPr>
          <a:lstStyle/>
          <a:p>
            <a:pPr algn="l"/>
            <a:r>
              <a:rPr lang="en-IN" b="0" i="0" dirty="0">
                <a:effectLst/>
                <a:highlight>
                  <a:srgbClr val="FFFFFF"/>
                </a:highlight>
                <a:latin typeface="Open Sans" panose="020B0606030504020204" pitchFamily="34" charset="0"/>
              </a:rPr>
              <a:t>A generalization is a taxonomic relationship between a more general classifier and a more specific classifier. </a:t>
            </a:r>
          </a:p>
          <a:p>
            <a:pPr algn="l"/>
            <a:r>
              <a:rPr lang="en-IN" b="0" i="0" dirty="0">
                <a:effectLst/>
                <a:highlight>
                  <a:srgbClr val="FFFFFF"/>
                </a:highlight>
                <a:latin typeface="Open Sans" panose="020B0606030504020204" pitchFamily="34" charset="0"/>
              </a:rPr>
              <a:t>Each instance of the specific classifier is also an indirect instance of the general classifier. Thus, the specific classifier inherits the features of the more general classifier.</a:t>
            </a:r>
          </a:p>
          <a:p>
            <a:pPr algn="l">
              <a:buFont typeface="Arial" panose="020B0604020202020204" pitchFamily="34" charset="0"/>
              <a:buChar char="•"/>
            </a:pPr>
            <a:r>
              <a:rPr lang="en-IN" b="0" i="0" dirty="0">
                <a:effectLst/>
                <a:highlight>
                  <a:srgbClr val="FFFFFF"/>
                </a:highlight>
                <a:latin typeface="Open Sans" panose="020B0606030504020204" pitchFamily="34" charset="0"/>
              </a:rPr>
              <a:t>Represents an "</a:t>
            </a:r>
            <a:r>
              <a:rPr lang="en-IN" b="1" i="0" dirty="0">
                <a:effectLst/>
                <a:highlight>
                  <a:srgbClr val="FFFFFF"/>
                </a:highlight>
                <a:latin typeface="Open Sans" panose="020B0606030504020204" pitchFamily="34" charset="0"/>
              </a:rPr>
              <a:t>is-a</a:t>
            </a:r>
            <a:r>
              <a:rPr lang="en-IN" b="0" i="0" dirty="0">
                <a:effectLst/>
                <a:highlight>
                  <a:srgbClr val="FFFFFF"/>
                </a:highlight>
                <a:latin typeface="Open Sans" panose="020B0606030504020204" pitchFamily="34" charset="0"/>
              </a:rPr>
              <a:t>" relationship.</a:t>
            </a:r>
          </a:p>
          <a:p>
            <a:pPr algn="l">
              <a:buFont typeface="Arial" panose="020B0604020202020204" pitchFamily="34" charset="0"/>
              <a:buChar char="•"/>
            </a:pPr>
            <a:r>
              <a:rPr lang="en-IN" b="0" i="0" dirty="0">
                <a:effectLst/>
                <a:highlight>
                  <a:srgbClr val="FFFFFF"/>
                </a:highlight>
                <a:latin typeface="Open Sans" panose="020B0606030504020204" pitchFamily="34" charset="0"/>
              </a:rPr>
              <a:t>An </a:t>
            </a:r>
            <a:r>
              <a:rPr lang="en-IN" b="1" i="0" dirty="0">
                <a:effectLst/>
                <a:highlight>
                  <a:srgbClr val="FFFFFF"/>
                </a:highlight>
                <a:latin typeface="Open Sans" panose="020B0606030504020204" pitchFamily="34" charset="0"/>
              </a:rPr>
              <a:t>abstract</a:t>
            </a:r>
            <a:r>
              <a:rPr lang="en-IN" b="0" i="0" dirty="0">
                <a:effectLst/>
                <a:highlight>
                  <a:srgbClr val="FFFFFF"/>
                </a:highlight>
                <a:latin typeface="Open Sans" panose="020B0606030504020204" pitchFamily="34" charset="0"/>
              </a:rPr>
              <a:t> class name is shown in </a:t>
            </a:r>
            <a:r>
              <a:rPr lang="en-IN" b="1" i="0" dirty="0">
                <a:effectLst/>
                <a:highlight>
                  <a:srgbClr val="FFFFFF"/>
                </a:highlight>
                <a:latin typeface="Open Sans" panose="020B0606030504020204" pitchFamily="34" charset="0"/>
              </a:rPr>
              <a:t>italics</a:t>
            </a:r>
            <a:r>
              <a:rPr lang="en-IN" b="0" i="0" dirty="0">
                <a:effectLst/>
                <a:highlight>
                  <a:srgbClr val="FFFFFF"/>
                </a:highlight>
                <a:latin typeface="Open Sans" panose="020B0606030504020204" pitchFamily="34" charset="0"/>
              </a:rPr>
              <a:t>.</a:t>
            </a:r>
            <a:endParaRPr lang="en-IN" dirty="0">
              <a:highlight>
                <a:srgbClr val="FFFFFF"/>
              </a:highlight>
              <a:latin typeface="Open Sans" panose="020B0606030504020204" pitchFamily="34" charset="0"/>
            </a:endParaRPr>
          </a:p>
          <a:p>
            <a:pPr algn="l">
              <a:buFont typeface="Arial" panose="020B0604020202020204" pitchFamily="34" charset="0"/>
              <a:buChar char="•"/>
            </a:pPr>
            <a:endParaRPr lang="en-IN" b="0" i="0" dirty="0">
              <a:effectLst/>
              <a:highlight>
                <a:srgbClr val="FFFFFF"/>
              </a:highlight>
              <a:latin typeface="Open Sans" panose="020B0606030504020204" pitchFamily="34" charset="0"/>
            </a:endParaRPr>
          </a:p>
          <a:p>
            <a:pPr algn="l">
              <a:buFont typeface="Arial" panose="020B0604020202020204" pitchFamily="34" charset="0"/>
              <a:buChar char="•"/>
            </a:pPr>
            <a:r>
              <a:rPr lang="en-IN" b="1" i="0" dirty="0">
                <a:effectLst/>
                <a:highlight>
                  <a:srgbClr val="FFFFFF"/>
                </a:highlight>
                <a:latin typeface="Open Sans" panose="020B0606030504020204" pitchFamily="34" charset="0"/>
              </a:rPr>
              <a:t>SubClass1</a:t>
            </a:r>
            <a:r>
              <a:rPr lang="en-IN" b="0" i="0" dirty="0">
                <a:effectLst/>
                <a:highlight>
                  <a:srgbClr val="FFFFFF"/>
                </a:highlight>
                <a:latin typeface="Open Sans" panose="020B0606030504020204" pitchFamily="34" charset="0"/>
              </a:rPr>
              <a:t> and </a:t>
            </a:r>
            <a:r>
              <a:rPr lang="en-IN" b="1" i="0" dirty="0">
                <a:effectLst/>
                <a:highlight>
                  <a:srgbClr val="FFFFFF"/>
                </a:highlight>
                <a:latin typeface="Open Sans" panose="020B0606030504020204" pitchFamily="34" charset="0"/>
              </a:rPr>
              <a:t>SubClass2</a:t>
            </a:r>
            <a:r>
              <a:rPr lang="en-IN" b="0" i="0" dirty="0">
                <a:effectLst/>
                <a:highlight>
                  <a:srgbClr val="FFFFFF"/>
                </a:highlight>
                <a:latin typeface="Open Sans" panose="020B0606030504020204" pitchFamily="34" charset="0"/>
              </a:rPr>
              <a:t> are specializations of </a:t>
            </a:r>
            <a:r>
              <a:rPr lang="en-IN" b="1" i="0" dirty="0" err="1">
                <a:effectLst/>
                <a:highlight>
                  <a:srgbClr val="FFFFFF"/>
                </a:highlight>
                <a:latin typeface="Open Sans" panose="020B0606030504020204" pitchFamily="34" charset="0"/>
              </a:rPr>
              <a:t>SuperClass</a:t>
            </a:r>
            <a:r>
              <a:rPr lang="en-IN" b="0" i="0" dirty="0">
                <a:effectLst/>
                <a:highlight>
                  <a:srgbClr val="FFFFFF"/>
                </a:highlight>
                <a:latin typeface="Open Sans" panose="020B0606030504020204" pitchFamily="34" charset="0"/>
              </a:rPr>
              <a:t>.</a:t>
            </a:r>
          </a:p>
          <a:p>
            <a:br>
              <a:rPr lang="en-IN" dirty="0"/>
            </a:br>
            <a:endParaRPr lang="en-US" dirty="0"/>
          </a:p>
        </p:txBody>
      </p:sp>
      <p:pic>
        <p:nvPicPr>
          <p:cNvPr id="6146" name="Picture 2" descr="Inheritance (or Generalization)">
            <a:extLst>
              <a:ext uri="{FF2B5EF4-FFF2-40B4-BE49-F238E27FC236}">
                <a16:creationId xmlns:a16="http://schemas.microsoft.com/office/drawing/2014/main" id="{BB86A151-2992-3DF9-355A-C534AD091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704" y="5029203"/>
            <a:ext cx="26289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53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1DF3-C3E0-58A5-769C-F15ADA95E7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46C24-52F1-9E7B-8F47-981C664D83A4}"/>
              </a:ext>
            </a:extLst>
          </p:cNvPr>
          <p:cNvSpPr>
            <a:spLocks noGrp="1"/>
          </p:cNvSpPr>
          <p:nvPr>
            <p:ph idx="1"/>
          </p:nvPr>
        </p:nvSpPr>
        <p:spPr/>
        <p:txBody>
          <a:bodyPr/>
          <a:lstStyle/>
          <a:p>
            <a:endParaRPr lang="en-US"/>
          </a:p>
        </p:txBody>
      </p:sp>
      <p:pic>
        <p:nvPicPr>
          <p:cNvPr id="7170" name="Picture 2" descr="Inheritance Example - Shapes">
            <a:extLst>
              <a:ext uri="{FF2B5EF4-FFF2-40B4-BE49-F238E27FC236}">
                <a16:creationId xmlns:a16="http://schemas.microsoft.com/office/drawing/2014/main" id="{ECD6E892-A1C0-EEA8-FA29-96E927111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9" y="-3491"/>
            <a:ext cx="5400674" cy="684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8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2653</TotalTime>
  <Words>7368</Words>
  <Application>Microsoft Macintosh PowerPoint</Application>
  <PresentationFormat>Widescreen</PresentationFormat>
  <Paragraphs>864</Paragraphs>
  <Slides>123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123</vt:i4>
      </vt:variant>
    </vt:vector>
  </HeadingPairs>
  <TitlesOfParts>
    <vt:vector size="137" baseType="lpstr">
      <vt:lpstr>-apple-system</vt:lpstr>
      <vt:lpstr>Aptos</vt:lpstr>
      <vt:lpstr>Aptos Display</vt:lpstr>
      <vt:lpstr>Arial</vt:lpstr>
      <vt:lpstr>Courier-Bold_ex</vt:lpstr>
      <vt:lpstr>Georgia</vt:lpstr>
      <vt:lpstr>inter-bold</vt:lpstr>
      <vt:lpstr>inter-regular</vt:lpstr>
      <vt:lpstr>Open Sans</vt:lpstr>
      <vt:lpstr>SymbolMT_ew</vt:lpstr>
      <vt:lpstr>Times New Roman</vt:lpstr>
      <vt:lpstr>Times-Bold_ev</vt:lpstr>
      <vt:lpstr>TimesNewRomanPSMT</vt:lpstr>
      <vt:lpstr>Office Theme</vt:lpstr>
      <vt:lpstr>Introduction in Java</vt:lpstr>
      <vt:lpstr>Procedural Oriented vs Object Oriented</vt:lpstr>
      <vt:lpstr>PowerPoint Presentation</vt:lpstr>
      <vt:lpstr>PowerPoint Presentation</vt:lpstr>
      <vt:lpstr>Object Oriented Programming</vt:lpstr>
      <vt:lpstr>OOPs Concepts:</vt:lpstr>
      <vt:lpstr>1. Class:</vt:lpstr>
      <vt:lpstr>2. Object: </vt:lpstr>
      <vt:lpstr>PowerPoint Presentation</vt:lpstr>
      <vt:lpstr>3. Data Abstraction: </vt:lpstr>
      <vt:lpstr>4. Encapsulation: </vt:lpstr>
      <vt:lpstr>5. Inheritance: </vt:lpstr>
      <vt:lpstr>PowerPoint Presentation</vt:lpstr>
      <vt:lpstr>6. Polymorphism: </vt:lpstr>
      <vt:lpstr>PowerPoint Presentation</vt:lpstr>
      <vt:lpstr>7. Dynamic Binding:</vt:lpstr>
      <vt:lpstr>8. Message Passing:</vt:lpstr>
      <vt:lpstr>PowerPoint Presentation</vt:lpstr>
      <vt:lpstr>Identifiers </vt:lpstr>
      <vt:lpstr>Reserved Words in Java</vt:lpstr>
      <vt:lpstr>Datatypes in Java</vt:lpstr>
      <vt:lpstr>Intro to Array</vt:lpstr>
      <vt:lpstr>PowerPoint Presentation</vt:lpstr>
      <vt:lpstr>main() method</vt:lpstr>
      <vt:lpstr>Java Coding Standards </vt:lpstr>
      <vt:lpstr>PowerPoint Presentation</vt:lpstr>
      <vt:lpstr>Installing JDK</vt:lpstr>
      <vt:lpstr>PowerPoint Presentation</vt:lpstr>
      <vt:lpstr>Set Path and Classpath in Environment Variables for Java?</vt:lpstr>
      <vt:lpstr>PowerPoint Presentation</vt:lpstr>
      <vt:lpstr>PowerPoint Presentation</vt:lpstr>
      <vt:lpstr>Java Compilation Process</vt:lpstr>
      <vt:lpstr>PowerPoint Presentation</vt:lpstr>
      <vt:lpstr>PowerPoint Presentation</vt:lpstr>
      <vt:lpstr>PowerPoint Presentation</vt:lpstr>
      <vt:lpstr>PowerPoint Presentation</vt:lpstr>
      <vt:lpstr>Java in Eclipse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Identifiers</vt:lpstr>
      <vt:lpstr>Identifiers</vt:lpstr>
      <vt:lpstr>PowerPoint Presentation</vt:lpstr>
      <vt:lpstr>Reserved 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 data type:</vt:lpstr>
      <vt:lpstr>PowerPoint Presentation</vt:lpstr>
      <vt:lpstr>PowerPoint Presentation</vt:lpstr>
      <vt:lpstr>PowerPoint Presentation</vt:lpstr>
      <vt:lpstr>PowerPoint Presentation</vt:lpstr>
      <vt:lpstr>PowerPoint Presentation</vt:lpstr>
      <vt:lpstr>Floating Point Literals: </vt:lpstr>
      <vt:lpstr>PowerPoint Presentation</vt:lpstr>
      <vt:lpstr>Boolean literals:</vt:lpstr>
      <vt:lpstr>Literals:</vt:lpstr>
      <vt:lpstr>Char literals: </vt:lpstr>
      <vt:lpstr>PowerPoint Presentation</vt:lpstr>
      <vt:lpstr>String literals: </vt:lpstr>
      <vt:lpstr>Binary Literals : </vt:lpstr>
      <vt:lpstr>PowerPoint Presentation</vt:lpstr>
      <vt:lpstr>Numerical Data Migrates</vt:lpstr>
      <vt:lpstr>Naming conventions</vt:lpstr>
      <vt:lpstr>PowerPoint Presentation</vt:lpstr>
      <vt:lpstr>PowerPoint Presentation</vt:lpstr>
      <vt:lpstr>Drawing class Diagram</vt:lpstr>
      <vt:lpstr>Static variables and static methods and static block</vt:lpstr>
      <vt:lpstr>Develop code for finding the factorial of a number.</vt:lpstr>
      <vt:lpstr>PowerPoint Presentation</vt:lpstr>
      <vt:lpstr>UML Diagram-For Class Designing</vt:lpstr>
      <vt:lpstr>UML Class Notation</vt:lpstr>
      <vt:lpstr>PowerPoint Presentation</vt:lpstr>
      <vt:lpstr>PowerPoint Presentation</vt:lpstr>
      <vt:lpstr>PowerPoint Presentation</vt:lpstr>
      <vt:lpstr>PowerPoint Presentation</vt:lpstr>
      <vt:lpstr>Relationships between classes</vt:lpstr>
      <vt:lpstr>PowerPoint Presentation</vt:lpstr>
      <vt:lpstr>Inheritance (or Generalization):</vt:lpstr>
      <vt:lpstr>PowerPoint Presentation</vt:lpstr>
      <vt:lpstr>Association</vt:lpstr>
      <vt:lpstr>PowerPoint Presentation</vt:lpstr>
      <vt:lpstr>Aggregation</vt:lpstr>
      <vt:lpstr>Composition</vt:lpstr>
      <vt:lpstr>Dependency</vt:lpstr>
      <vt:lpstr>PowerPoint Presentation</vt:lpstr>
      <vt:lpstr>Realization</vt:lpstr>
      <vt:lpstr>PowerPoint Presentation</vt:lpstr>
      <vt:lpstr>Class Diagram Example: Order System</vt:lpstr>
      <vt:lpstr>PowerPoint Presentation</vt:lpstr>
      <vt:lpstr>Types of Variable</vt:lpstr>
      <vt:lpstr>PowerPoint Presentation</vt:lpstr>
      <vt:lpstr>Instance Variable</vt:lpstr>
      <vt:lpstr>PowerPoint Presentation</vt:lpstr>
      <vt:lpstr>PowerPoint Presentation</vt:lpstr>
      <vt:lpstr>Static variables:</vt:lpstr>
      <vt:lpstr>PowerPoint Presentation</vt:lpstr>
      <vt:lpstr>PowerPoint Presentation</vt:lpstr>
      <vt:lpstr>PowerPoint Presentation</vt:lpstr>
      <vt:lpstr>Local Variables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KUMAR</dc:creator>
  <cp:lastModifiedBy>NAVEEN KUMAR</cp:lastModifiedBy>
  <cp:revision>121</cp:revision>
  <dcterms:created xsi:type="dcterms:W3CDTF">2024-07-30T13:16:34Z</dcterms:created>
  <dcterms:modified xsi:type="dcterms:W3CDTF">2024-08-08T05:28:08Z</dcterms:modified>
</cp:coreProperties>
</file>