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0A3-176F-4B36-AE02-9B415F307C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9C0796-30FD-455E-BB12-0D2B2F7D2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7B3CD7-FE8A-4BC0-92DD-857D3ACB0A0B}"/>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5" name="Footer Placeholder 4">
            <a:extLst>
              <a:ext uri="{FF2B5EF4-FFF2-40B4-BE49-F238E27FC236}">
                <a16:creationId xmlns:a16="http://schemas.microsoft.com/office/drawing/2014/main" id="{06DCAA43-9229-420C-90E1-0A129160A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B0BD6-E3E3-4D6C-B6E2-E45CA9C9BBD5}"/>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365259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1E10-AD18-49A0-BCE5-A9EAD95E63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AD611-56CE-4168-82C7-7786E124A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95633-E097-4A04-809C-1C380DED3C76}"/>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5" name="Footer Placeholder 4">
            <a:extLst>
              <a:ext uri="{FF2B5EF4-FFF2-40B4-BE49-F238E27FC236}">
                <a16:creationId xmlns:a16="http://schemas.microsoft.com/office/drawing/2014/main" id="{C65942E9-45EF-42E1-AC2F-B547D7CE6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B2D76-5D74-4605-B070-FDB810A752A3}"/>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3487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9B512-0B36-47CD-92D3-D27BA3C32A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32EDE-4AF3-47EE-9C5F-BCAE38FCE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50CC8-7C53-4D4F-8479-0C06F4C79B23}"/>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5" name="Footer Placeholder 4">
            <a:extLst>
              <a:ext uri="{FF2B5EF4-FFF2-40B4-BE49-F238E27FC236}">
                <a16:creationId xmlns:a16="http://schemas.microsoft.com/office/drawing/2014/main" id="{DE4181D1-743E-42B5-83CF-A08262853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1ED06-5F2B-4FE0-9EBA-6CBE64EC8BC6}"/>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342241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615A-2C28-4356-9715-9E4B1040FF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E526D8-5E99-4775-82AF-AF3C64A62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3142C-1C3F-4242-A736-B982E6CC45B7}"/>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5" name="Footer Placeholder 4">
            <a:extLst>
              <a:ext uri="{FF2B5EF4-FFF2-40B4-BE49-F238E27FC236}">
                <a16:creationId xmlns:a16="http://schemas.microsoft.com/office/drawing/2014/main" id="{68D3629E-C0F4-409B-AB09-85D8EE978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2B4BC-B3FE-434A-A0DA-BCF95A6992BC}"/>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241782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5E5D-22FE-47C0-ABA4-ECEEFB988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97AA6D-1920-4A5D-892B-CE086A00D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8F2042-3C5F-45D5-AAC6-C37D0B8ADCD9}"/>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5" name="Footer Placeholder 4">
            <a:extLst>
              <a:ext uri="{FF2B5EF4-FFF2-40B4-BE49-F238E27FC236}">
                <a16:creationId xmlns:a16="http://schemas.microsoft.com/office/drawing/2014/main" id="{82674E72-FE9C-4412-9658-FC749BFB4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638D9-57EE-4238-A197-AAE44BD42F4F}"/>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407135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17AB-6CB2-485F-9194-2E1EE3FF69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804A50-C515-4648-B887-FEFC14A256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A4F0F7-3AD5-4322-9EE5-39EF3EF923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5C33F0-5F32-4A78-8430-D62BADBDFACA}"/>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6" name="Footer Placeholder 5">
            <a:extLst>
              <a:ext uri="{FF2B5EF4-FFF2-40B4-BE49-F238E27FC236}">
                <a16:creationId xmlns:a16="http://schemas.microsoft.com/office/drawing/2014/main" id="{0BEC340D-9BAB-454C-BC70-5B06E7A0B8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93FD6-F66D-4A4C-967A-D5E145EA81D6}"/>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406125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EBEC-8179-46AC-A467-2B8615320B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CB247D-C961-496C-AF0C-3BE20D40A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DD5A46-DD08-477B-A73C-BFFC68D748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1E1C18-8C8E-41D5-813E-9C75684B8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70A75-DF0B-42B3-BA1F-4678B027D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64D1A3-44D0-4E1C-880B-9AB957AF5FB3}"/>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8" name="Footer Placeholder 7">
            <a:extLst>
              <a:ext uri="{FF2B5EF4-FFF2-40B4-BE49-F238E27FC236}">
                <a16:creationId xmlns:a16="http://schemas.microsoft.com/office/drawing/2014/main" id="{9A146967-62DC-46CA-B8CF-A558AF9E8C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666278-F811-42B0-9C2A-0D9F6DF25DB6}"/>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427849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F413-1477-46EF-A69D-706D08FF91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84933-4D05-49E3-A999-2223DB874B56}"/>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4" name="Footer Placeholder 3">
            <a:extLst>
              <a:ext uri="{FF2B5EF4-FFF2-40B4-BE49-F238E27FC236}">
                <a16:creationId xmlns:a16="http://schemas.microsoft.com/office/drawing/2014/main" id="{1B4C8E09-88CD-4CFE-93E6-1870B6348B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EC8056-9420-47C1-80ED-8756B974DBCC}"/>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404718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10E00-4588-4411-A3A1-8EA5470FFE1A}"/>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3" name="Footer Placeholder 2">
            <a:extLst>
              <a:ext uri="{FF2B5EF4-FFF2-40B4-BE49-F238E27FC236}">
                <a16:creationId xmlns:a16="http://schemas.microsoft.com/office/drawing/2014/main" id="{F9514D83-5DEF-4847-A23B-08A5B17B47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902E63-E849-487F-B442-024D98CC35BE}"/>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341967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A2F-CB23-4E67-B414-EAFAFA6AC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A1F8FB-BFF0-4527-B6FD-E1F77E2F1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BB3E8C-216A-4BB4-97E9-96B4E3223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AAE0E-E1DF-4558-892F-BCCFFF9CC16C}"/>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6" name="Footer Placeholder 5">
            <a:extLst>
              <a:ext uri="{FF2B5EF4-FFF2-40B4-BE49-F238E27FC236}">
                <a16:creationId xmlns:a16="http://schemas.microsoft.com/office/drawing/2014/main" id="{94CEF9EA-4E9F-46E4-AEEB-BA68A1C23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D40CF7-C290-4563-BB02-DC8BAD57C607}"/>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156574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9E2B-6A42-4783-9140-432DC4416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C5F436-8DA0-450A-8DC5-DA608B7F0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26F84E-293A-49C8-9CB1-BE460BE4E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00151-5F6E-41C8-B183-75FE2352EA3C}"/>
              </a:ext>
            </a:extLst>
          </p:cNvPr>
          <p:cNvSpPr>
            <a:spLocks noGrp="1"/>
          </p:cNvSpPr>
          <p:nvPr>
            <p:ph type="dt" sz="half" idx="10"/>
          </p:nvPr>
        </p:nvSpPr>
        <p:spPr/>
        <p:txBody>
          <a:bodyPr/>
          <a:lstStyle/>
          <a:p>
            <a:fld id="{B723546E-19AE-4ACA-B4BC-14231071EB2D}" type="datetimeFigureOut">
              <a:rPr lang="en-IN" smtClean="0"/>
              <a:t>06-04-2020</a:t>
            </a:fld>
            <a:endParaRPr lang="en-IN"/>
          </a:p>
        </p:txBody>
      </p:sp>
      <p:sp>
        <p:nvSpPr>
          <p:cNvPr id="6" name="Footer Placeholder 5">
            <a:extLst>
              <a:ext uri="{FF2B5EF4-FFF2-40B4-BE49-F238E27FC236}">
                <a16:creationId xmlns:a16="http://schemas.microsoft.com/office/drawing/2014/main" id="{00D6E137-CE8B-40CE-879D-6E248747C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ED94E-4C45-4F75-84B8-FA058F9A7B02}"/>
              </a:ext>
            </a:extLst>
          </p:cNvPr>
          <p:cNvSpPr>
            <a:spLocks noGrp="1"/>
          </p:cNvSpPr>
          <p:nvPr>
            <p:ph type="sldNum" sz="quarter" idx="12"/>
          </p:nvPr>
        </p:nvSpPr>
        <p:spPr/>
        <p:txBody>
          <a:bodyPr/>
          <a:lstStyle/>
          <a:p>
            <a:fld id="{41E5D1F0-BA46-4CAB-9290-EB41A9BE4EED}" type="slidenum">
              <a:rPr lang="en-IN" smtClean="0"/>
              <a:t>‹#›</a:t>
            </a:fld>
            <a:endParaRPr lang="en-IN"/>
          </a:p>
        </p:txBody>
      </p:sp>
    </p:spTree>
    <p:extLst>
      <p:ext uri="{BB962C8B-B14F-4D97-AF65-F5344CB8AC3E}">
        <p14:creationId xmlns:p14="http://schemas.microsoft.com/office/powerpoint/2010/main" val="398034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9A93B-1B46-4A3E-B86F-A09E5DEBC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D19FAF-3D89-4DCE-B560-94784C8C9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D09DB-0A18-4B6B-A31B-706FE9F0F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3546E-19AE-4ACA-B4BC-14231071EB2D}" type="datetimeFigureOut">
              <a:rPr lang="en-IN" smtClean="0"/>
              <a:t>06-04-2020</a:t>
            </a:fld>
            <a:endParaRPr lang="en-IN"/>
          </a:p>
        </p:txBody>
      </p:sp>
      <p:sp>
        <p:nvSpPr>
          <p:cNvPr id="5" name="Footer Placeholder 4">
            <a:extLst>
              <a:ext uri="{FF2B5EF4-FFF2-40B4-BE49-F238E27FC236}">
                <a16:creationId xmlns:a16="http://schemas.microsoft.com/office/drawing/2014/main" id="{B74D18C0-E129-473B-BA5D-43F214292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A87BD5-F3C2-4229-B19D-C52CD63CA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5D1F0-BA46-4CAB-9290-EB41A9BE4EED}" type="slidenum">
              <a:rPr lang="en-IN" smtClean="0"/>
              <a:t>‹#›</a:t>
            </a:fld>
            <a:endParaRPr lang="en-IN"/>
          </a:p>
        </p:txBody>
      </p:sp>
    </p:spTree>
    <p:extLst>
      <p:ext uri="{BB962C8B-B14F-4D97-AF65-F5344CB8AC3E}">
        <p14:creationId xmlns:p14="http://schemas.microsoft.com/office/powerpoint/2010/main" val="346780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dureka.co/blog/library-management-system-project-in-java#Connect" TargetMode="External"/><Relationship Id="rId2" Type="http://schemas.openxmlformats.org/officeDocument/2006/relationships/hyperlink" Target="https://www.edureka.co/blog/library-management-system-project-in-java#Login" TargetMode="External"/><Relationship Id="rId1" Type="http://schemas.openxmlformats.org/officeDocument/2006/relationships/slideLayout" Target="../slideLayouts/slideLayout2.xml"/><Relationship Id="rId6" Type="http://schemas.openxmlformats.org/officeDocument/2006/relationships/hyperlink" Target="https://www.edureka.co/blog/library-management-system-project-in-java#AdminMenu" TargetMode="External"/><Relationship Id="rId5" Type="http://schemas.openxmlformats.org/officeDocument/2006/relationships/hyperlink" Target="https://www.edureka.co/blog/library-management-system-project-in-java#UserMenu" TargetMode="External"/><Relationship Id="rId4" Type="http://schemas.openxmlformats.org/officeDocument/2006/relationships/hyperlink" Target="https://www.edureka.co/blog/library-management-system-project-in-java#CreateorRese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edureka.co/blog/library-management-system-project-in-java#Admin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dureka.co/blog/java-sw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6DC-C3BD-4F6E-B983-830C2EEDF7F7}"/>
              </a:ext>
            </a:extLst>
          </p:cNvPr>
          <p:cNvSpPr>
            <a:spLocks noGrp="1"/>
          </p:cNvSpPr>
          <p:nvPr>
            <p:ph type="ctrTitle"/>
          </p:nvPr>
        </p:nvSpPr>
        <p:spPr/>
        <p:txBody>
          <a:bodyPr>
            <a:normAutofit/>
          </a:bodyPr>
          <a:lstStyle/>
          <a:p>
            <a:r>
              <a:rPr lang="en-US" sz="7200" b="1" dirty="0">
                <a:solidFill>
                  <a:srgbClr val="92D050"/>
                </a:solidFill>
              </a:rPr>
              <a:t>THE LIBRARY BOOK CIRCULATION SYSTEM</a:t>
            </a:r>
            <a:endParaRPr lang="en-IN" sz="7200" b="1" dirty="0">
              <a:solidFill>
                <a:srgbClr val="92D050"/>
              </a:solidFill>
            </a:endParaRPr>
          </a:p>
        </p:txBody>
      </p:sp>
      <p:sp>
        <p:nvSpPr>
          <p:cNvPr id="3" name="Subtitle 2">
            <a:extLst>
              <a:ext uri="{FF2B5EF4-FFF2-40B4-BE49-F238E27FC236}">
                <a16:creationId xmlns:a16="http://schemas.microsoft.com/office/drawing/2014/main" id="{0AE2052B-0F66-4180-A678-C874BAF3160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5810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A5A9-F068-4BB5-A34A-6706A5548988}"/>
              </a:ext>
            </a:extLst>
          </p:cNvPr>
          <p:cNvSpPr>
            <a:spLocks noGrp="1"/>
          </p:cNvSpPr>
          <p:nvPr>
            <p:ph type="title"/>
          </p:nvPr>
        </p:nvSpPr>
        <p:spPr/>
        <p:txBody>
          <a:bodyPr/>
          <a:lstStyle/>
          <a:p>
            <a:r>
              <a:rPr lang="en-US" sz="3200" dirty="0">
                <a:solidFill>
                  <a:srgbClr val="0070C0"/>
                </a:solidFill>
              </a:rPr>
              <a:t>USER</a:t>
            </a:r>
            <a:r>
              <a:rPr lang="en-US" dirty="0">
                <a:solidFill>
                  <a:srgbClr val="0070C0"/>
                </a:solidFill>
              </a:rPr>
              <a:t> </a:t>
            </a:r>
            <a:r>
              <a:rPr lang="en-US" sz="3200" dirty="0">
                <a:solidFill>
                  <a:srgbClr val="0070C0"/>
                </a:solidFill>
              </a:rPr>
              <a:t>MENU:</a:t>
            </a:r>
            <a:endParaRPr lang="en-IN" sz="3200" dirty="0">
              <a:solidFill>
                <a:srgbClr val="0070C0"/>
              </a:solidFill>
            </a:endParaRPr>
          </a:p>
        </p:txBody>
      </p:sp>
      <p:sp>
        <p:nvSpPr>
          <p:cNvPr id="3" name="Content Placeholder 2">
            <a:extLst>
              <a:ext uri="{FF2B5EF4-FFF2-40B4-BE49-F238E27FC236}">
                <a16:creationId xmlns:a16="http://schemas.microsoft.com/office/drawing/2014/main" id="{A8692996-4CC3-47B9-8EB0-015FDA3C6B34}"/>
              </a:ext>
            </a:extLst>
          </p:cNvPr>
          <p:cNvSpPr>
            <a:spLocks noGrp="1"/>
          </p:cNvSpPr>
          <p:nvPr>
            <p:ph idx="1"/>
          </p:nvPr>
        </p:nvSpPr>
        <p:spPr/>
        <p:txBody>
          <a:bodyPr/>
          <a:lstStyle/>
          <a:p>
            <a:r>
              <a:rPr lang="en-US" i="1" dirty="0"/>
              <a:t>The User Menu is designed to show details of all the books present in the library and the books issued by the user.</a:t>
            </a:r>
          </a:p>
          <a:p>
            <a:r>
              <a:rPr lang="en-US" i="1" dirty="0"/>
              <a:t>Next, in this article on Library Management System Project in Java, let us discuss the code for Admin Menu function.</a:t>
            </a:r>
            <a:endParaRPr lang="en-IN" i="1" dirty="0"/>
          </a:p>
        </p:txBody>
      </p:sp>
    </p:spTree>
    <p:extLst>
      <p:ext uri="{BB962C8B-B14F-4D97-AF65-F5344CB8AC3E}">
        <p14:creationId xmlns:p14="http://schemas.microsoft.com/office/powerpoint/2010/main" val="260775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0AA8-F83D-414E-9F6F-65956D36E302}"/>
              </a:ext>
            </a:extLst>
          </p:cNvPr>
          <p:cNvSpPr>
            <a:spLocks noGrp="1"/>
          </p:cNvSpPr>
          <p:nvPr>
            <p:ph type="title"/>
          </p:nvPr>
        </p:nvSpPr>
        <p:spPr/>
        <p:txBody>
          <a:bodyPr>
            <a:normAutofit/>
          </a:bodyPr>
          <a:lstStyle/>
          <a:p>
            <a:r>
              <a:rPr lang="en-US" sz="3200" dirty="0">
                <a:solidFill>
                  <a:srgbClr val="002060"/>
                </a:solidFill>
              </a:rPr>
              <a:t>ADMIN MENU:</a:t>
            </a:r>
            <a:endParaRPr lang="en-IN" sz="3200" dirty="0">
              <a:solidFill>
                <a:srgbClr val="002060"/>
              </a:solidFill>
            </a:endParaRPr>
          </a:p>
        </p:txBody>
      </p:sp>
      <p:sp>
        <p:nvSpPr>
          <p:cNvPr id="3" name="Content Placeholder 2">
            <a:extLst>
              <a:ext uri="{FF2B5EF4-FFF2-40B4-BE49-F238E27FC236}">
                <a16:creationId xmlns:a16="http://schemas.microsoft.com/office/drawing/2014/main" id="{E1C1DE7B-C676-4EEB-8355-71C0DD9B991B}"/>
              </a:ext>
            </a:extLst>
          </p:cNvPr>
          <p:cNvSpPr>
            <a:spLocks noGrp="1"/>
          </p:cNvSpPr>
          <p:nvPr>
            <p:ph idx="1"/>
          </p:nvPr>
        </p:nvSpPr>
        <p:spPr/>
        <p:txBody>
          <a:bodyPr>
            <a:normAutofit/>
          </a:bodyPr>
          <a:lstStyle/>
          <a:p>
            <a:r>
              <a:rPr lang="en-US" i="1" dirty="0"/>
              <a:t>The Admin Menu is designed to show details of users, books, issued books, add books, return books, add user, and create or reset the database.</a:t>
            </a:r>
          </a:p>
          <a:p>
            <a:r>
              <a:rPr lang="en-US" i="1" dirty="0"/>
              <a:t>Now that you have understood all the functions, let us execute our library management system project in Java and see the outputs.</a:t>
            </a:r>
            <a:endParaRPr lang="en-IN" i="1" dirty="0"/>
          </a:p>
        </p:txBody>
      </p:sp>
    </p:spTree>
    <p:extLst>
      <p:ext uri="{BB962C8B-B14F-4D97-AF65-F5344CB8AC3E}">
        <p14:creationId xmlns:p14="http://schemas.microsoft.com/office/powerpoint/2010/main" val="81113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4918-D155-4C58-AFFA-47EFB7D936B0}"/>
              </a:ext>
            </a:extLst>
          </p:cNvPr>
          <p:cNvSpPr>
            <a:spLocks noGrp="1"/>
          </p:cNvSpPr>
          <p:nvPr>
            <p:ph type="title"/>
          </p:nvPr>
        </p:nvSpPr>
        <p:spPr/>
        <p:txBody>
          <a:bodyPr>
            <a:normAutofit/>
          </a:bodyPr>
          <a:lstStyle/>
          <a:p>
            <a:r>
              <a:rPr lang="en-US" sz="3200" dirty="0">
                <a:solidFill>
                  <a:srgbClr val="7030A0"/>
                </a:solidFill>
              </a:rPr>
              <a:t>CONCLUSION:</a:t>
            </a:r>
            <a:endParaRPr lang="en-IN" sz="3200" dirty="0">
              <a:solidFill>
                <a:srgbClr val="7030A0"/>
              </a:solidFill>
            </a:endParaRPr>
          </a:p>
        </p:txBody>
      </p:sp>
      <p:sp>
        <p:nvSpPr>
          <p:cNvPr id="3" name="Content Placeholder 2">
            <a:extLst>
              <a:ext uri="{FF2B5EF4-FFF2-40B4-BE49-F238E27FC236}">
                <a16:creationId xmlns:a16="http://schemas.microsoft.com/office/drawing/2014/main" id="{9A42B563-31F5-4D73-89AC-0AF37A0DCDB0}"/>
              </a:ext>
            </a:extLst>
          </p:cNvPr>
          <p:cNvSpPr>
            <a:spLocks noGrp="1"/>
          </p:cNvSpPr>
          <p:nvPr>
            <p:ph idx="1"/>
          </p:nvPr>
        </p:nvSpPr>
        <p:spPr/>
        <p:txBody>
          <a:bodyPr/>
          <a:lstStyle/>
          <a:p>
            <a:r>
              <a:rPr lang="en-US" i="1" dirty="0"/>
              <a:t>The library providers research facilities to the researchers</a:t>
            </a:r>
          </a:p>
          <a:p>
            <a:r>
              <a:rPr lang="en-US" i="1" dirty="0"/>
              <a:t>It is a fact that library is situated in far flung villager area but the owners of the library provide residential facilities to the researchers</a:t>
            </a:r>
          </a:p>
          <a:p>
            <a:r>
              <a:rPr lang="en-US" i="1" dirty="0"/>
              <a:t>They keep them as their </a:t>
            </a:r>
            <a:r>
              <a:rPr lang="en-US" i="1" dirty="0" err="1">
                <a:solidFill>
                  <a:schemeClr val="tx2">
                    <a:lumMod val="75000"/>
                  </a:schemeClr>
                </a:solidFill>
              </a:rPr>
              <a:t>honourable</a:t>
            </a:r>
            <a:r>
              <a:rPr lang="en-US" i="1" dirty="0"/>
              <a:t> guests</a:t>
            </a:r>
          </a:p>
          <a:p>
            <a:r>
              <a:rPr lang="en-US" i="1" dirty="0"/>
              <a:t>They full entertain them wholeheartedly</a:t>
            </a:r>
          </a:p>
          <a:p>
            <a:r>
              <a:rPr lang="en-US" i="1" dirty="0"/>
              <a:t>Researchers do their research work in full peace and calm</a:t>
            </a:r>
          </a:p>
          <a:p>
            <a:r>
              <a:rPr lang="en-US" i="1" dirty="0"/>
              <a:t>Library is promoting research culture in the country</a:t>
            </a:r>
            <a:endParaRPr lang="en-IN" i="1" dirty="0"/>
          </a:p>
        </p:txBody>
      </p:sp>
    </p:spTree>
    <p:extLst>
      <p:ext uri="{BB962C8B-B14F-4D97-AF65-F5344CB8AC3E}">
        <p14:creationId xmlns:p14="http://schemas.microsoft.com/office/powerpoint/2010/main" val="125899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8B16-58E3-4A00-AA12-DF24D65EF4ED}"/>
              </a:ext>
            </a:extLst>
          </p:cNvPr>
          <p:cNvSpPr>
            <a:spLocks noGrp="1"/>
          </p:cNvSpPr>
          <p:nvPr>
            <p:ph type="title"/>
          </p:nvPr>
        </p:nvSpPr>
        <p:spPr>
          <a:xfrm>
            <a:off x="838200" y="365124"/>
            <a:ext cx="10515600" cy="6077239"/>
          </a:xfrm>
        </p:spPr>
        <p:txBody>
          <a:bodyPr>
            <a:noAutofit/>
          </a:bodyPr>
          <a:lstStyle/>
          <a:p>
            <a:pPr algn="ctr"/>
            <a:r>
              <a:rPr lang="en-US" sz="9600" dirty="0">
                <a:solidFill>
                  <a:srgbClr val="FF0000"/>
                </a:solidFill>
              </a:rPr>
              <a:t>THE END</a:t>
            </a:r>
            <a:endParaRPr lang="en-IN" sz="9600" dirty="0">
              <a:solidFill>
                <a:srgbClr val="FF0000"/>
              </a:solidFill>
            </a:endParaRPr>
          </a:p>
        </p:txBody>
      </p:sp>
      <p:sp>
        <p:nvSpPr>
          <p:cNvPr id="3" name="Content Placeholder 2">
            <a:extLst>
              <a:ext uri="{FF2B5EF4-FFF2-40B4-BE49-F238E27FC236}">
                <a16:creationId xmlns:a16="http://schemas.microsoft.com/office/drawing/2014/main" id="{7B9360EB-62BD-4BFB-99D5-833B4EB8903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9300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0112-32B4-433C-AB48-7C1E668CEA99}"/>
              </a:ext>
            </a:extLst>
          </p:cNvPr>
          <p:cNvSpPr>
            <a:spLocks noGrp="1"/>
          </p:cNvSpPr>
          <p:nvPr>
            <p:ph type="title"/>
          </p:nvPr>
        </p:nvSpPr>
        <p:spPr/>
        <p:txBody>
          <a:bodyPr>
            <a:normAutofit/>
          </a:bodyPr>
          <a:lstStyle/>
          <a:p>
            <a:r>
              <a:rPr lang="en-US" sz="3200" dirty="0">
                <a:solidFill>
                  <a:srgbClr val="00B0F0"/>
                </a:solidFill>
              </a:rPr>
              <a:t>INTRODUCTION:</a:t>
            </a:r>
            <a:endParaRPr lang="en-IN" sz="3200" dirty="0">
              <a:solidFill>
                <a:srgbClr val="00B0F0"/>
              </a:solidFill>
            </a:endParaRPr>
          </a:p>
        </p:txBody>
      </p:sp>
      <p:sp>
        <p:nvSpPr>
          <p:cNvPr id="3" name="Content Placeholder 2">
            <a:extLst>
              <a:ext uri="{FF2B5EF4-FFF2-40B4-BE49-F238E27FC236}">
                <a16:creationId xmlns:a16="http://schemas.microsoft.com/office/drawing/2014/main" id="{F549F4F3-6C48-4AB3-968E-3C42F5F39785}"/>
              </a:ext>
            </a:extLst>
          </p:cNvPr>
          <p:cNvSpPr>
            <a:spLocks noGrp="1"/>
          </p:cNvSpPr>
          <p:nvPr>
            <p:ph idx="1"/>
          </p:nvPr>
        </p:nvSpPr>
        <p:spPr>
          <a:xfrm>
            <a:off x="838200" y="1429305"/>
            <a:ext cx="10515600" cy="5264458"/>
          </a:xfrm>
        </p:spPr>
        <p:txBody>
          <a:bodyPr>
            <a:normAutofit lnSpcReduction="10000"/>
          </a:bodyPr>
          <a:lstStyle/>
          <a:p>
            <a:r>
              <a:rPr lang="en-US" i="1" dirty="0"/>
              <a:t>The Library Management System is an application for assisting a librarian in managing a book library in a university. The system would provide basic set of features to add/update members, add/update books, and manage check in specifications for the systems based on the client’s statement of need.</a:t>
            </a:r>
          </a:p>
          <a:p>
            <a:endParaRPr lang="en-US" i="1" dirty="0"/>
          </a:p>
          <a:p>
            <a:r>
              <a:rPr lang="en-US" i="1" dirty="0"/>
              <a:t>Management software for monitoring and controlling the transactions in a library .The project “Library Management System” is developed in php, which mainly focuses on basic operations in a library like adding new books, and updating new information, searching books and members and return books.</a:t>
            </a:r>
            <a:br>
              <a:rPr lang="en-US" i="1" dirty="0"/>
            </a:br>
            <a:endParaRPr lang="en-US" i="1" dirty="0"/>
          </a:p>
          <a:p>
            <a:pPr marL="0" indent="0">
              <a:buNone/>
            </a:pPr>
            <a:r>
              <a:rPr lang="en-US" sz="2000" i="1" dirty="0"/>
              <a:t>.</a:t>
            </a:r>
          </a:p>
          <a:p>
            <a:endParaRPr lang="en-US" sz="2000" i="1" dirty="0"/>
          </a:p>
          <a:p>
            <a:endParaRPr lang="en-US" sz="2000" i="1" dirty="0"/>
          </a:p>
          <a:p>
            <a:endParaRPr lang="en-IN" sz="2000" i="1" dirty="0"/>
          </a:p>
        </p:txBody>
      </p:sp>
    </p:spTree>
    <p:extLst>
      <p:ext uri="{BB962C8B-B14F-4D97-AF65-F5344CB8AC3E}">
        <p14:creationId xmlns:p14="http://schemas.microsoft.com/office/powerpoint/2010/main" val="190131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5F1C-4514-4141-95B4-A38299CC60AF}"/>
              </a:ext>
            </a:extLst>
          </p:cNvPr>
          <p:cNvSpPr>
            <a:spLocks noGrp="1"/>
          </p:cNvSpPr>
          <p:nvPr>
            <p:ph type="title"/>
          </p:nvPr>
        </p:nvSpPr>
        <p:spPr>
          <a:xfrm>
            <a:off x="838200" y="195309"/>
            <a:ext cx="10515600" cy="763479"/>
          </a:xfrm>
        </p:spPr>
        <p:txBody>
          <a:bodyPr>
            <a:normAutofit/>
          </a:bodyPr>
          <a:lstStyle/>
          <a:p>
            <a:r>
              <a:rPr lang="en-US" sz="3200" dirty="0">
                <a:solidFill>
                  <a:srgbClr val="7030A0"/>
                </a:solidFill>
              </a:rPr>
              <a:t>ABSTRACT:</a:t>
            </a:r>
            <a:endParaRPr lang="en-IN" sz="3200" dirty="0">
              <a:solidFill>
                <a:srgbClr val="7030A0"/>
              </a:solidFill>
            </a:endParaRPr>
          </a:p>
        </p:txBody>
      </p:sp>
      <p:sp>
        <p:nvSpPr>
          <p:cNvPr id="3" name="Content Placeholder 2">
            <a:extLst>
              <a:ext uri="{FF2B5EF4-FFF2-40B4-BE49-F238E27FC236}">
                <a16:creationId xmlns:a16="http://schemas.microsoft.com/office/drawing/2014/main" id="{573293FB-9104-4634-9EA8-DD0E7631B3D7}"/>
              </a:ext>
            </a:extLst>
          </p:cNvPr>
          <p:cNvSpPr>
            <a:spLocks noGrp="1"/>
          </p:cNvSpPr>
          <p:nvPr>
            <p:ph idx="1"/>
          </p:nvPr>
        </p:nvSpPr>
        <p:spPr>
          <a:xfrm>
            <a:off x="838200" y="1162975"/>
            <a:ext cx="10515600" cy="5246703"/>
          </a:xfrm>
        </p:spPr>
        <p:txBody>
          <a:bodyPr>
            <a:normAutofit/>
          </a:bodyPr>
          <a:lstStyle/>
          <a:p>
            <a:pPr algn="just"/>
            <a:r>
              <a:rPr lang="en-US" i="1" dirty="0"/>
              <a:t>The project titled Library Management System is Library management software for monitoring and controlling the transaction in a library.  The project “Library Management System” is developed in java, which mainly focuses on basic operations in a library like adding new member, new books, and updating new information, searching books and members and facility to borrow and return book</a:t>
            </a:r>
            <a:r>
              <a:rPr lang="en-IN" i="1" dirty="0"/>
              <a:t>.</a:t>
            </a:r>
          </a:p>
        </p:txBody>
      </p:sp>
    </p:spTree>
    <p:extLst>
      <p:ext uri="{BB962C8B-B14F-4D97-AF65-F5344CB8AC3E}">
        <p14:creationId xmlns:p14="http://schemas.microsoft.com/office/powerpoint/2010/main" val="82347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D20D-958C-40FE-865E-371E709E8B51}"/>
              </a:ext>
            </a:extLst>
          </p:cNvPr>
          <p:cNvSpPr>
            <a:spLocks noGrp="1"/>
          </p:cNvSpPr>
          <p:nvPr>
            <p:ph type="title"/>
          </p:nvPr>
        </p:nvSpPr>
        <p:spPr>
          <a:xfrm>
            <a:off x="838200" y="1"/>
            <a:ext cx="10515600" cy="736846"/>
          </a:xfrm>
        </p:spPr>
        <p:txBody>
          <a:bodyPr>
            <a:normAutofit/>
          </a:bodyPr>
          <a:lstStyle/>
          <a:p>
            <a:r>
              <a:rPr lang="en-US" sz="3200" dirty="0">
                <a:solidFill>
                  <a:schemeClr val="accent2">
                    <a:lumMod val="75000"/>
                  </a:schemeClr>
                </a:solidFill>
              </a:rPr>
              <a:t>CLASS DIAGRAM :</a:t>
            </a:r>
            <a:endParaRPr lang="en-IN" sz="3200" dirty="0">
              <a:solidFill>
                <a:schemeClr val="accent2">
                  <a:lumMod val="75000"/>
                </a:schemeClr>
              </a:solidFill>
            </a:endParaRPr>
          </a:p>
        </p:txBody>
      </p:sp>
      <p:pic>
        <p:nvPicPr>
          <p:cNvPr id="5" name="Content Placeholder 4">
            <a:extLst>
              <a:ext uri="{FF2B5EF4-FFF2-40B4-BE49-F238E27FC236}">
                <a16:creationId xmlns:a16="http://schemas.microsoft.com/office/drawing/2014/main" id="{44BBD08A-2FC0-4C77-BB36-56520ADB5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614" y="621438"/>
            <a:ext cx="7634796" cy="6161102"/>
          </a:xfrm>
        </p:spPr>
      </p:pic>
    </p:spTree>
    <p:extLst>
      <p:ext uri="{BB962C8B-B14F-4D97-AF65-F5344CB8AC3E}">
        <p14:creationId xmlns:p14="http://schemas.microsoft.com/office/powerpoint/2010/main" val="116749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7F4B-E98F-45FE-A0F2-68B036A0FCF0}"/>
              </a:ext>
            </a:extLst>
          </p:cNvPr>
          <p:cNvSpPr>
            <a:spLocks noGrp="1"/>
          </p:cNvSpPr>
          <p:nvPr>
            <p:ph type="title"/>
          </p:nvPr>
        </p:nvSpPr>
        <p:spPr/>
        <p:txBody>
          <a:bodyPr>
            <a:normAutofit/>
          </a:bodyPr>
          <a:lstStyle/>
          <a:p>
            <a:r>
              <a:rPr lang="en-US" sz="3200" dirty="0">
                <a:solidFill>
                  <a:srgbClr val="993D78"/>
                </a:solidFill>
              </a:rPr>
              <a:t>WE IMPLEMENT THE CODE BY THE FOLLOWING STEPS :</a:t>
            </a:r>
            <a:endParaRPr lang="en-IN" sz="3200" dirty="0">
              <a:solidFill>
                <a:srgbClr val="993D78"/>
              </a:solidFill>
            </a:endParaRPr>
          </a:p>
        </p:txBody>
      </p:sp>
      <p:sp>
        <p:nvSpPr>
          <p:cNvPr id="3" name="Content Placeholder 2">
            <a:extLst>
              <a:ext uri="{FF2B5EF4-FFF2-40B4-BE49-F238E27FC236}">
                <a16:creationId xmlns:a16="http://schemas.microsoft.com/office/drawing/2014/main" id="{C6694E48-B52E-499C-85FF-2D9DAB674BF9}"/>
              </a:ext>
            </a:extLst>
          </p:cNvPr>
          <p:cNvSpPr>
            <a:spLocks noGrp="1"/>
          </p:cNvSpPr>
          <p:nvPr>
            <p:ph idx="1"/>
          </p:nvPr>
        </p:nvSpPr>
        <p:spPr/>
        <p:txBody>
          <a:bodyPr/>
          <a:lstStyle/>
          <a:p>
            <a:r>
              <a:rPr lang="en-US" i="1" dirty="0"/>
              <a:t>For your better understanding, We have divided the code into the following functions :</a:t>
            </a:r>
          </a:p>
          <a:p>
            <a:r>
              <a:rPr lang="en-US" i="1" dirty="0">
                <a:hlinkClick r:id="rId2"/>
              </a:rPr>
              <a:t>Login</a:t>
            </a:r>
            <a:endParaRPr lang="en-US" i="1" dirty="0"/>
          </a:p>
          <a:p>
            <a:r>
              <a:rPr lang="en-US" i="1" dirty="0">
                <a:hlinkClick r:id="rId3"/>
              </a:rPr>
              <a:t>Connect</a:t>
            </a:r>
            <a:endParaRPr lang="en-US" i="1" dirty="0"/>
          </a:p>
          <a:p>
            <a:r>
              <a:rPr lang="en-US" i="1" dirty="0">
                <a:hlinkClick r:id="rId4"/>
              </a:rPr>
              <a:t>Create/ Reset</a:t>
            </a:r>
            <a:endParaRPr lang="en-US" i="1" dirty="0"/>
          </a:p>
          <a:p>
            <a:r>
              <a:rPr lang="en-US" i="1" dirty="0">
                <a:hlinkClick r:id="rId5"/>
              </a:rPr>
              <a:t>User Menu</a:t>
            </a:r>
            <a:endParaRPr lang="en-US" i="1" dirty="0"/>
          </a:p>
          <a:p>
            <a:r>
              <a:rPr lang="en-US" i="1" dirty="0">
                <a:hlinkClick r:id="rId6"/>
              </a:rPr>
              <a:t>Admin Menu</a:t>
            </a:r>
            <a:endParaRPr lang="en-US" i="1" dirty="0"/>
          </a:p>
          <a:p>
            <a:pPr marL="0" indent="0">
              <a:buNone/>
            </a:pPr>
            <a:endParaRPr lang="en-IN" i="1" dirty="0"/>
          </a:p>
        </p:txBody>
      </p:sp>
    </p:spTree>
    <p:extLst>
      <p:ext uri="{BB962C8B-B14F-4D97-AF65-F5344CB8AC3E}">
        <p14:creationId xmlns:p14="http://schemas.microsoft.com/office/powerpoint/2010/main" val="221214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222-A7F1-4086-ABD2-A82CC816B1CA}"/>
              </a:ext>
            </a:extLst>
          </p:cNvPr>
          <p:cNvSpPr>
            <a:spLocks noGrp="1"/>
          </p:cNvSpPr>
          <p:nvPr>
            <p:ph type="title"/>
          </p:nvPr>
        </p:nvSpPr>
        <p:spPr/>
        <p:txBody>
          <a:bodyPr>
            <a:normAutofit/>
          </a:bodyPr>
          <a:lstStyle/>
          <a:p>
            <a:r>
              <a:rPr lang="en-US" sz="3200" dirty="0">
                <a:solidFill>
                  <a:srgbClr val="00B050"/>
                </a:solidFill>
              </a:rPr>
              <a:t>LOGIN:</a:t>
            </a:r>
            <a:endParaRPr lang="en-IN" sz="3200" dirty="0">
              <a:solidFill>
                <a:srgbClr val="00B050"/>
              </a:solidFill>
            </a:endParaRPr>
          </a:p>
        </p:txBody>
      </p:sp>
      <p:sp>
        <p:nvSpPr>
          <p:cNvPr id="3" name="Content Placeholder 2">
            <a:extLst>
              <a:ext uri="{FF2B5EF4-FFF2-40B4-BE49-F238E27FC236}">
                <a16:creationId xmlns:a16="http://schemas.microsoft.com/office/drawing/2014/main" id="{1B4FB042-989A-4A83-B925-EDF10673874A}"/>
              </a:ext>
            </a:extLst>
          </p:cNvPr>
          <p:cNvSpPr>
            <a:spLocks noGrp="1"/>
          </p:cNvSpPr>
          <p:nvPr>
            <p:ph idx="1"/>
          </p:nvPr>
        </p:nvSpPr>
        <p:spPr/>
        <p:txBody>
          <a:bodyPr/>
          <a:lstStyle/>
          <a:p>
            <a:r>
              <a:rPr lang="en-US" i="1" dirty="0"/>
              <a:t>We have created this function to enable the user and the admin login. So, initially when a user logs in for the first time, that user will be an admin by default, and the username and password will be {admin, admin}</a:t>
            </a:r>
          </a:p>
          <a:p>
            <a:r>
              <a:rPr lang="en-US" i="1" dirty="0"/>
              <a:t>For this schema, I have considered only one admin. So, once a user logs in as an admin, he or she will be redirected to the admin menu as below. I will discuss the functions of the admin in the </a:t>
            </a:r>
            <a:r>
              <a:rPr lang="en-US" i="1" dirty="0">
                <a:hlinkClick r:id="rId2"/>
              </a:rPr>
              <a:t>admin menu</a:t>
            </a:r>
            <a:r>
              <a:rPr lang="en-US" i="1" dirty="0"/>
              <a:t> section</a:t>
            </a:r>
            <a:r>
              <a:rPr lang="en-US" dirty="0"/>
              <a:t>.</a:t>
            </a:r>
            <a:endParaRPr lang="en-IN" dirty="0"/>
          </a:p>
        </p:txBody>
      </p:sp>
    </p:spTree>
    <p:extLst>
      <p:ext uri="{BB962C8B-B14F-4D97-AF65-F5344CB8AC3E}">
        <p14:creationId xmlns:p14="http://schemas.microsoft.com/office/powerpoint/2010/main" val="288437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92B1-3C0B-47E4-978C-2C0D164A9681}"/>
              </a:ext>
            </a:extLst>
          </p:cNvPr>
          <p:cNvSpPr>
            <a:spLocks noGrp="1"/>
          </p:cNvSpPr>
          <p:nvPr>
            <p:ph type="title"/>
          </p:nvPr>
        </p:nvSpPr>
        <p:spPr/>
        <p:txBody>
          <a:bodyPr/>
          <a:lstStyle/>
          <a:p>
            <a:r>
              <a:rPr lang="en-US" sz="3200" dirty="0">
                <a:solidFill>
                  <a:srgbClr val="00B0F0"/>
                </a:solidFill>
              </a:rPr>
              <a:t>LOGIN</a:t>
            </a:r>
            <a:r>
              <a:rPr lang="en-US" dirty="0">
                <a:solidFill>
                  <a:srgbClr val="00B0F0"/>
                </a:solidFill>
              </a:rPr>
              <a:t> </a:t>
            </a:r>
            <a:r>
              <a:rPr lang="en-US" sz="3200" dirty="0">
                <a:solidFill>
                  <a:srgbClr val="00B0F0"/>
                </a:solidFill>
              </a:rPr>
              <a:t>FORM</a:t>
            </a:r>
            <a:r>
              <a:rPr lang="en-US" dirty="0">
                <a:solidFill>
                  <a:srgbClr val="00B0F0"/>
                </a:solidFill>
              </a:rPr>
              <a:t>:</a:t>
            </a:r>
            <a:endParaRPr lang="en-IN" dirty="0">
              <a:solidFill>
                <a:srgbClr val="00B0F0"/>
              </a:solidFill>
            </a:endParaRPr>
          </a:p>
        </p:txBody>
      </p:sp>
      <p:pic>
        <p:nvPicPr>
          <p:cNvPr id="5" name="Content Placeholder 4">
            <a:extLst>
              <a:ext uri="{FF2B5EF4-FFF2-40B4-BE49-F238E27FC236}">
                <a16:creationId xmlns:a16="http://schemas.microsoft.com/office/drawing/2014/main" id="{C3F72AD6-D9E9-4325-8018-4EE3457F5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1349"/>
            <a:ext cx="6139649" cy="4225770"/>
          </a:xfrm>
        </p:spPr>
      </p:pic>
    </p:spTree>
    <p:extLst>
      <p:ext uri="{BB962C8B-B14F-4D97-AF65-F5344CB8AC3E}">
        <p14:creationId xmlns:p14="http://schemas.microsoft.com/office/powerpoint/2010/main" val="117867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EFDE-3B92-4C48-B3F3-563C553080F3}"/>
              </a:ext>
            </a:extLst>
          </p:cNvPr>
          <p:cNvSpPr>
            <a:spLocks noGrp="1"/>
          </p:cNvSpPr>
          <p:nvPr>
            <p:ph type="title"/>
          </p:nvPr>
        </p:nvSpPr>
        <p:spPr/>
        <p:txBody>
          <a:bodyPr>
            <a:normAutofit/>
          </a:bodyPr>
          <a:lstStyle/>
          <a:p>
            <a:r>
              <a:rPr lang="en-US" sz="3200" dirty="0">
                <a:solidFill>
                  <a:srgbClr val="C00000"/>
                </a:solidFill>
              </a:rPr>
              <a:t>CONNECT:</a:t>
            </a:r>
            <a:endParaRPr lang="en-IN" sz="3200" dirty="0">
              <a:solidFill>
                <a:srgbClr val="C00000"/>
              </a:solidFill>
            </a:endParaRPr>
          </a:p>
        </p:txBody>
      </p:sp>
      <p:sp>
        <p:nvSpPr>
          <p:cNvPr id="3" name="Content Placeholder 2">
            <a:extLst>
              <a:ext uri="{FF2B5EF4-FFF2-40B4-BE49-F238E27FC236}">
                <a16:creationId xmlns:a16="http://schemas.microsoft.com/office/drawing/2014/main" id="{B63B45DE-B27D-40BA-876D-F9B9512615BF}"/>
              </a:ext>
            </a:extLst>
          </p:cNvPr>
          <p:cNvSpPr>
            <a:spLocks noGrp="1"/>
          </p:cNvSpPr>
          <p:nvPr>
            <p:ph idx="1"/>
          </p:nvPr>
        </p:nvSpPr>
        <p:spPr/>
        <p:txBody>
          <a:bodyPr/>
          <a:lstStyle/>
          <a:p>
            <a:r>
              <a:rPr lang="en-US" i="1" dirty="0"/>
              <a:t>The connect function is used to connect the database to the </a:t>
            </a:r>
            <a:r>
              <a:rPr lang="en-US" i="1" dirty="0">
                <a:hlinkClick r:id="rId2"/>
              </a:rPr>
              <a:t>GUI</a:t>
            </a:r>
            <a:r>
              <a:rPr lang="en-US" i="1" dirty="0"/>
              <a:t>.</a:t>
            </a:r>
          </a:p>
          <a:p>
            <a:r>
              <a:rPr lang="en-US" i="1" dirty="0"/>
              <a:t>In the above function, we are connecting our </a:t>
            </a:r>
            <a:r>
              <a:rPr lang="en-US" b="1" i="1" dirty="0"/>
              <a:t>MySQL database</a:t>
            </a:r>
            <a:r>
              <a:rPr lang="en-US" i="1" dirty="0"/>
              <a:t> with the</a:t>
            </a:r>
            <a:r>
              <a:rPr lang="en-US" b="1" i="1" dirty="0"/>
              <a:t> username “root”</a:t>
            </a:r>
            <a:r>
              <a:rPr lang="en-US" i="1" dirty="0"/>
              <a:t> and </a:t>
            </a:r>
            <a:r>
              <a:rPr lang="en-US" b="1" i="1" dirty="0"/>
              <a:t>password “</a:t>
            </a:r>
            <a:r>
              <a:rPr lang="en-US" b="1" i="1" dirty="0" err="1"/>
              <a:t>edureka</a:t>
            </a:r>
            <a:r>
              <a:rPr lang="en-US" b="1" i="1" dirty="0"/>
              <a:t>”</a:t>
            </a:r>
            <a:r>
              <a:rPr lang="en-US" i="1" dirty="0"/>
              <a:t> to our application. Now, once the application is connected to the database, our next step is to create or reset the database. So, next in this article on Library Management System Project in Java, let us discuss the Create function.</a:t>
            </a:r>
            <a:endParaRPr lang="en-IN" i="1" dirty="0"/>
          </a:p>
        </p:txBody>
      </p:sp>
    </p:spTree>
    <p:extLst>
      <p:ext uri="{BB962C8B-B14F-4D97-AF65-F5344CB8AC3E}">
        <p14:creationId xmlns:p14="http://schemas.microsoft.com/office/powerpoint/2010/main" val="36339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B5AF-52EE-4C13-B1A5-6485C0097350}"/>
              </a:ext>
            </a:extLst>
          </p:cNvPr>
          <p:cNvSpPr>
            <a:spLocks noGrp="1"/>
          </p:cNvSpPr>
          <p:nvPr>
            <p:ph type="title"/>
          </p:nvPr>
        </p:nvSpPr>
        <p:spPr/>
        <p:txBody>
          <a:bodyPr>
            <a:normAutofit/>
          </a:bodyPr>
          <a:lstStyle/>
          <a:p>
            <a:r>
              <a:rPr lang="en-US" sz="3200" dirty="0">
                <a:solidFill>
                  <a:srgbClr val="00B050"/>
                </a:solidFill>
              </a:rPr>
              <a:t>CREATE:</a:t>
            </a:r>
            <a:endParaRPr lang="en-IN" sz="3200" dirty="0">
              <a:solidFill>
                <a:srgbClr val="00B050"/>
              </a:solidFill>
            </a:endParaRPr>
          </a:p>
        </p:txBody>
      </p:sp>
      <p:sp>
        <p:nvSpPr>
          <p:cNvPr id="3" name="Content Placeholder 2">
            <a:extLst>
              <a:ext uri="{FF2B5EF4-FFF2-40B4-BE49-F238E27FC236}">
                <a16:creationId xmlns:a16="http://schemas.microsoft.com/office/drawing/2014/main" id="{5192E6AC-240B-4648-A62C-B1C3A04B12CC}"/>
              </a:ext>
            </a:extLst>
          </p:cNvPr>
          <p:cNvSpPr>
            <a:spLocks noGrp="1"/>
          </p:cNvSpPr>
          <p:nvPr>
            <p:ph idx="1"/>
          </p:nvPr>
        </p:nvSpPr>
        <p:spPr/>
        <p:txBody>
          <a:bodyPr/>
          <a:lstStyle/>
          <a:p>
            <a:r>
              <a:rPr lang="en-US" i="1" dirty="0"/>
              <a:t>The create function is used to create the database, tables and add data into these tables. Now, that we have created the database, connected with GUI and enables the login function, next in this article on Library Management System Project in Java, let us now discuss the functions of the User Menu.</a:t>
            </a:r>
            <a:endParaRPr lang="en-IN" i="1" dirty="0"/>
          </a:p>
        </p:txBody>
      </p:sp>
    </p:spTree>
    <p:extLst>
      <p:ext uri="{BB962C8B-B14F-4D97-AF65-F5344CB8AC3E}">
        <p14:creationId xmlns:p14="http://schemas.microsoft.com/office/powerpoint/2010/main" val="169014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642</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LIBRARY BOOK CIRCULATION SYSTEM</vt:lpstr>
      <vt:lpstr>INTRODUCTION:</vt:lpstr>
      <vt:lpstr>ABSTRACT:</vt:lpstr>
      <vt:lpstr>CLASS DIAGRAM :</vt:lpstr>
      <vt:lpstr>WE IMPLEMENT THE CODE BY THE FOLLOWING STEPS :</vt:lpstr>
      <vt:lpstr>LOGIN:</vt:lpstr>
      <vt:lpstr>LOGIN FORM:</vt:lpstr>
      <vt:lpstr>CONNECT:</vt:lpstr>
      <vt:lpstr>CREATE:</vt:lpstr>
      <vt:lpstr>USER MENU:</vt:lpstr>
      <vt:lpstr>ADMIN MENU:</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LIBRARY BOOK CIRCULATION SYSTEM</dc:title>
  <dc:creator>tiparani manoj</dc:creator>
  <cp:lastModifiedBy>tiparani manoj</cp:lastModifiedBy>
  <cp:revision>12</cp:revision>
  <dcterms:created xsi:type="dcterms:W3CDTF">2020-04-06T02:53:15Z</dcterms:created>
  <dcterms:modified xsi:type="dcterms:W3CDTF">2020-04-06T05:31:46Z</dcterms:modified>
</cp:coreProperties>
</file>