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5"/>
  </p:notesMasterIdLst>
  <p:sldIdLst>
    <p:sldId id="895" r:id="rId2"/>
    <p:sldId id="856" r:id="rId3"/>
    <p:sldId id="916" r:id="rId4"/>
    <p:sldId id="919" r:id="rId5"/>
    <p:sldId id="920" r:id="rId6"/>
    <p:sldId id="922" r:id="rId7"/>
    <p:sldId id="917" r:id="rId8"/>
    <p:sldId id="918" r:id="rId9"/>
    <p:sldId id="921" r:id="rId10"/>
    <p:sldId id="923" r:id="rId11"/>
    <p:sldId id="924" r:id="rId12"/>
    <p:sldId id="905" r:id="rId13"/>
    <p:sldId id="906" r:id="rId14"/>
    <p:sldId id="907" r:id="rId15"/>
    <p:sldId id="908" r:id="rId16"/>
    <p:sldId id="925" r:id="rId17"/>
    <p:sldId id="914" r:id="rId18"/>
    <p:sldId id="910" r:id="rId19"/>
    <p:sldId id="913" r:id="rId20"/>
    <p:sldId id="926" r:id="rId21"/>
    <p:sldId id="927" r:id="rId22"/>
    <p:sldId id="928" r:id="rId23"/>
    <p:sldId id="89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787" autoAdjust="0"/>
    <p:restoredTop sz="94706"/>
  </p:normalViewPr>
  <p:slideViewPr>
    <p:cSldViewPr snapToGrid="0">
      <p:cViewPr varScale="1">
        <p:scale>
          <a:sx n="39" d="100"/>
          <a:sy n="39" d="100"/>
        </p:scale>
        <p:origin x="176" y="1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52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6/18/20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A2DC-54EE-4378-AF46-A8BC909E8897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A196-53AB-48A1-AF73-775F0A569730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32E2-66E2-4DDD-9B25-896C538BE5B4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19BF3-594E-4B43-AFA3-FF258FE5CD62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9D5-01EC-4EE3-9C5E-EFE63C03A4EB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606A-2C67-4C18-B4BA-F66869BAE014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8C01-9DA4-42FC-B947-89F23B5A8DA4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B0C4-531E-43EC-8D45-1977D7EBE259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04CE-736A-4092-A407-D2A267F2786F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A13A-54DC-4183-9C3B-BDBCFD4EAA22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56B75-837B-4D81-B716-ED82AAE69664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9600"/>
            <a:ext cx="7391400" cy="655638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 to HTML5 and CSS3: Day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Dr. Naveen Kumar, BES-1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Use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</a:p>
          <a:p>
            <a:pPr lvl="1"/>
            <a:r>
              <a:rPr lang="en-US" dirty="0" smtClean="0"/>
              <a:t>Style attribute</a:t>
            </a:r>
          </a:p>
          <a:p>
            <a:r>
              <a:rPr lang="en-US" dirty="0" smtClean="0"/>
              <a:t>Embedded CSS</a:t>
            </a:r>
          </a:p>
          <a:p>
            <a:pPr lvl="1"/>
            <a:r>
              <a:rPr lang="en-US" dirty="0" smtClean="0"/>
              <a:t>Style element in head section</a:t>
            </a:r>
          </a:p>
          <a:p>
            <a:r>
              <a:rPr lang="en-US" dirty="0" smtClean="0"/>
              <a:t>External CSS</a:t>
            </a:r>
          </a:p>
          <a:p>
            <a:pPr lvl="1"/>
            <a:r>
              <a:rPr lang="en-US" dirty="0" smtClean="0"/>
              <a:t>link element to link .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Imported CSS</a:t>
            </a:r>
          </a:p>
          <a:p>
            <a:pPr lvl="1"/>
            <a:r>
              <a:rPr lang="en-US" dirty="0" smtClean="0"/>
              <a:t>@import .</a:t>
            </a:r>
            <a:r>
              <a:rPr lang="en-US" dirty="0" err="1" smtClean="0"/>
              <a:t>css</a:t>
            </a:r>
            <a:r>
              <a:rPr lang="en-US" dirty="0" smtClean="0"/>
              <a:t> file as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7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7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smtClean="0"/>
              <a:t>CSS:</a:t>
            </a:r>
            <a:r>
              <a:rPr lang="en-US" dirty="0"/>
              <a:t> </a:t>
            </a:r>
            <a:r>
              <a:rPr lang="en-US" dirty="0" smtClean="0"/>
              <a:t>Style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1026" name="Picture 2" descr="TML Containers and Style Attributes - Part 4 — Data Shop Ta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1302544"/>
            <a:ext cx="4834890" cy="25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ercise 2 Demo Part 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2710"/>
            <a:ext cx="7498080" cy="244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</a:t>
            </a:r>
            <a:r>
              <a:rPr lang="en-US" sz="2400" i="1" dirty="0" err="1" smtClean="0"/>
              <a:t>tagname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style="</a:t>
            </a:r>
            <a:r>
              <a:rPr lang="en-US" sz="2400" i="1" dirty="0" err="1">
                <a:solidFill>
                  <a:srgbClr val="0070C0"/>
                </a:solidFill>
              </a:rPr>
              <a:t>property</a:t>
            </a:r>
            <a:r>
              <a:rPr lang="en-US" sz="2400" dirty="0" err="1">
                <a:solidFill>
                  <a:srgbClr val="0070C0"/>
                </a:solidFill>
              </a:rPr>
              <a:t>:</a:t>
            </a:r>
            <a:r>
              <a:rPr lang="en-US" sz="2400" i="1" dirty="0" err="1">
                <a:solidFill>
                  <a:srgbClr val="0070C0"/>
                </a:solidFill>
              </a:rPr>
              <a:t>value</a:t>
            </a:r>
            <a:r>
              <a:rPr lang="en-US" sz="2400" i="1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"</a:t>
            </a:r>
            <a:r>
              <a:rPr lang="en-US" sz="2400" dirty="0" smtClean="0"/>
              <a:t>&gt;</a:t>
            </a:r>
          </a:p>
          <a:p>
            <a:r>
              <a:rPr lang="en-US" sz="2400" b="1" dirty="0" smtClean="0"/>
              <a:t>Background Color</a:t>
            </a:r>
          </a:p>
          <a:p>
            <a:pPr marL="400050" lvl="1" indent="0">
              <a:buNone/>
            </a:pPr>
            <a:r>
              <a:rPr lang="en-US" sz="2000" dirty="0" smtClean="0"/>
              <a:t>&lt;p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</a:rPr>
              <a:t>style="</a:t>
            </a:r>
            <a:r>
              <a:rPr lang="en-US" sz="2000" dirty="0" err="1">
                <a:solidFill>
                  <a:srgbClr val="0070C0"/>
                </a:solidFill>
              </a:rPr>
              <a:t>background-color:powderblue</a:t>
            </a:r>
            <a:r>
              <a:rPr lang="en-US" sz="2000" dirty="0" smtClean="0"/>
              <a:t>;"&gt;</a:t>
            </a:r>
            <a:r>
              <a:rPr lang="mr-IN" sz="2000" dirty="0" smtClean="0"/>
              <a:t>…</a:t>
            </a:r>
            <a:r>
              <a:rPr lang="en-US" sz="2000" dirty="0" smtClean="0"/>
              <a:t>&lt;/p&gt;</a:t>
            </a:r>
          </a:p>
          <a:p>
            <a:pPr marL="400050" lvl="1" indent="0">
              <a:buNone/>
            </a:pPr>
            <a:r>
              <a:rPr lang="en-US" sz="2000" dirty="0"/>
              <a:t>Set background color for two different elements: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Color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color:blue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color:red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paragraph.&lt;/p</a:t>
            </a:r>
            <a:r>
              <a:rPr lang="en-US" sz="2000" dirty="0" smtClean="0"/>
              <a:t>&gt;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Fonts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font-family:verdana</a:t>
            </a:r>
            <a:r>
              <a:rPr lang="en-US" sz="2000" dirty="0"/>
              <a:t>;"&gt;This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font-family:courier</a:t>
            </a:r>
            <a:r>
              <a:rPr lang="en-US" sz="2000" dirty="0"/>
              <a:t>;"&gt;This is a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Text Size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>
                <a:solidFill>
                  <a:srgbClr val="0070C0"/>
                </a:solidFill>
              </a:rPr>
              <a:t>font-size:300%</a:t>
            </a:r>
            <a:r>
              <a:rPr lang="en-US" sz="2000" dirty="0"/>
              <a:t>;"&gt;This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>
                <a:solidFill>
                  <a:srgbClr val="0070C0"/>
                </a:solidFill>
              </a:rPr>
              <a:t>font-size:160%</a:t>
            </a:r>
            <a:r>
              <a:rPr lang="en-US" sz="2000" dirty="0"/>
              <a:t>;"&gt;This is a paragraph.&lt;/p&gt; 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Alignment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</a:t>
            </a:r>
            <a:r>
              <a:rPr lang="en-US" dirty="0">
                <a:solidFill>
                  <a:srgbClr val="0070C0"/>
                </a:solidFill>
              </a:rPr>
              <a:t>style attribute </a:t>
            </a:r>
            <a:r>
              <a:rPr lang="en-US" dirty="0"/>
              <a:t>for styling HTML elements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background-color</a:t>
            </a:r>
            <a:r>
              <a:rPr lang="en-US" dirty="0"/>
              <a:t> for background color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color</a:t>
            </a:r>
            <a:r>
              <a:rPr lang="en-US" dirty="0"/>
              <a:t> for text colors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font-family </a:t>
            </a:r>
            <a:r>
              <a:rPr lang="en-US" dirty="0"/>
              <a:t>for text fonts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font-size </a:t>
            </a:r>
            <a:r>
              <a:rPr lang="en-US" dirty="0"/>
              <a:t>for text sizes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text-align</a:t>
            </a:r>
            <a:r>
              <a:rPr lang="en-US" dirty="0"/>
              <a:t> for text alignment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Overriding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Any inline style sheet takes highest priority. So, it will override any rule defined in &lt;style&gt;...&lt;/style&gt; tags or rules defined in any external style sheet file.</a:t>
            </a:r>
          </a:p>
          <a:p>
            <a:r>
              <a:rPr lang="en-US" sz="2800" dirty="0"/>
              <a:t>Any rule defined in &lt;style&gt;...&lt;/style&gt; tags will override rules defined in any external style sheet file.</a:t>
            </a:r>
          </a:p>
          <a:p>
            <a:r>
              <a:rPr lang="en-US" sz="2800" dirty="0"/>
              <a:t>Any rule defined in external style sheet file takes lowest priority, and rules defined in this file will be applied only when above two rules are not applicable.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6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List </a:t>
            </a:r>
          </a:p>
          <a:p>
            <a:r>
              <a:rPr lang="en-US" dirty="0" smtClean="0"/>
              <a:t>Ordered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Cellpadding</a:t>
            </a:r>
            <a:r>
              <a:rPr lang="en-US" dirty="0"/>
              <a:t> and </a:t>
            </a:r>
            <a:r>
              <a:rPr lang="en-US" dirty="0" err="1"/>
              <a:t>Cellspacing</a:t>
            </a:r>
            <a:r>
              <a:rPr lang="en-US" dirty="0"/>
              <a:t> Attributes</a:t>
            </a:r>
          </a:p>
          <a:p>
            <a:r>
              <a:rPr lang="en-US" dirty="0"/>
              <a:t>&lt;table border = "1" </a:t>
            </a:r>
            <a:r>
              <a:rPr lang="en-US" dirty="0" err="1"/>
              <a:t>cellpadding</a:t>
            </a:r>
            <a:r>
              <a:rPr lang="en-US" dirty="0"/>
              <a:t> = "5" </a:t>
            </a:r>
            <a:r>
              <a:rPr lang="en-US" dirty="0" err="1"/>
              <a:t>cellspacing</a:t>
            </a:r>
            <a:r>
              <a:rPr lang="en-US" dirty="0"/>
              <a:t> = "5"&gt;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038929"/>
            <a:ext cx="2806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391400" cy="655638"/>
          </a:xfrm>
        </p:spPr>
        <p:txBody>
          <a:bodyPr/>
          <a:lstStyle/>
          <a:p>
            <a:r>
              <a:rPr lang="en-US" b="1" i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CSS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use of CSS?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Different Types of CSS Selectors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Different ways to use CSS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CSS Overriding Rules</a:t>
            </a: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6659C-1251-4345-8D7F-FCE4D3F75241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r>
              <a:rPr lang="en-US" dirty="0"/>
              <a:t> Attributes</a:t>
            </a:r>
          </a:p>
          <a:p>
            <a:r>
              <a:rPr lang="en-US" dirty="0" smtClean="0"/>
              <a:t>Table backgrounds</a:t>
            </a:r>
          </a:p>
          <a:p>
            <a:pPr lvl="1"/>
            <a:r>
              <a:rPr lang="en-US" dirty="0" err="1" smtClean="0"/>
              <a:t>Bdcolor</a:t>
            </a:r>
            <a:endParaRPr lang="en-US" dirty="0" smtClean="0"/>
          </a:p>
          <a:p>
            <a:pPr lvl="1"/>
            <a:r>
              <a:rPr lang="en-US" dirty="0" smtClean="0"/>
              <a:t>background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&lt;table border = "1" </a:t>
            </a:r>
            <a:r>
              <a:rPr lang="en-US" dirty="0" err="1"/>
              <a:t>bordercolor</a:t>
            </a:r>
            <a:r>
              <a:rPr lang="en-US" dirty="0"/>
              <a:t> = "green" </a:t>
            </a:r>
            <a:r>
              <a:rPr lang="en-US" dirty="0" err="1"/>
              <a:t>bgcolor</a:t>
            </a:r>
            <a:r>
              <a:rPr lang="en-US" dirty="0"/>
              <a:t> = "yellow"&gt;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Table Height and 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Caption</a:t>
            </a:r>
          </a:p>
          <a:p>
            <a:r>
              <a:rPr lang="en-US" dirty="0"/>
              <a:t>&lt;table </a:t>
            </a:r>
            <a:r>
              <a:rPr lang="en-US" dirty="0" smtClean="0"/>
              <a:t>&lt;</a:t>
            </a:r>
            <a:r>
              <a:rPr lang="en-US" dirty="0"/>
              <a:t>caption&gt;This is the caption&lt;/caption</a:t>
            </a:r>
            <a:r>
              <a:rPr lang="en-US" dirty="0" smtClean="0"/>
              <a:t>&gt;&lt;/table&gt;</a:t>
            </a:r>
          </a:p>
          <a:p>
            <a:endParaRPr lang="en-US" dirty="0"/>
          </a:p>
          <a:p>
            <a:r>
              <a:rPr lang="en-US" dirty="0"/>
              <a:t>Table Header, Body, and Footer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 &lt;</a:t>
            </a:r>
            <a:r>
              <a:rPr lang="en-US" dirty="0" err="1"/>
              <a:t>tr</a:t>
            </a:r>
            <a:r>
              <a:rPr lang="en-US" dirty="0"/>
              <a:t>&gt; &lt;td </a:t>
            </a:r>
            <a:r>
              <a:rPr lang="en-US" dirty="0" err="1"/>
              <a:t>colspan</a:t>
            </a:r>
            <a:r>
              <a:rPr lang="en-US" dirty="0"/>
              <a:t> = "4"&gt;This is the head of the table&lt;/td&gt; &lt;/</a:t>
            </a:r>
            <a:r>
              <a:rPr lang="en-US" dirty="0" err="1"/>
              <a:t>tr</a:t>
            </a:r>
            <a:r>
              <a:rPr lang="en-US" dirty="0"/>
              <a:t>&gt; &lt;/</a:t>
            </a:r>
            <a:r>
              <a:rPr lang="en-US" dirty="0" err="1"/>
              <a:t>thead</a:t>
            </a:r>
            <a:r>
              <a:rPr lang="en-US" dirty="0"/>
              <a:t>&gt; &lt;</a:t>
            </a:r>
            <a:r>
              <a:rPr lang="en-US" dirty="0" err="1"/>
              <a:t>tfoot</a:t>
            </a:r>
            <a:r>
              <a:rPr lang="en-US" dirty="0"/>
              <a:t>&gt; &lt;</a:t>
            </a:r>
            <a:r>
              <a:rPr lang="en-US" dirty="0" err="1"/>
              <a:t>tr</a:t>
            </a:r>
            <a:r>
              <a:rPr lang="en-US" dirty="0"/>
              <a:t>&gt; &lt;td </a:t>
            </a:r>
            <a:r>
              <a:rPr lang="en-US" dirty="0" err="1"/>
              <a:t>colspan</a:t>
            </a:r>
            <a:r>
              <a:rPr lang="en-US" dirty="0"/>
              <a:t> = "4"&gt;This is the foot of the table&lt;/td&gt; &lt;/</a:t>
            </a:r>
            <a:r>
              <a:rPr lang="en-US" dirty="0" err="1"/>
              <a:t>tr</a:t>
            </a:r>
            <a:r>
              <a:rPr lang="en-US" dirty="0"/>
              <a:t>&gt; &lt;/</a:t>
            </a:r>
            <a:r>
              <a:rPr lang="en-US" dirty="0" err="1"/>
              <a:t>tfoot</a:t>
            </a:r>
            <a:r>
              <a:rPr lang="en-US" dirty="0"/>
              <a:t>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49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</a:t>
            </a:r>
            <a:r>
              <a:rPr lang="en-US" smtClean="0"/>
              <a:t>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2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684462"/>
            <a:ext cx="7391400" cy="6556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Cascading Style Sheets: Design Language.</a:t>
            </a:r>
          </a:p>
          <a:p>
            <a:r>
              <a:rPr lang="en-US" sz="2800" dirty="0" smtClean="0"/>
              <a:t>Controlling color, fonts, spacing in paragraph, background image layout design, variant devices and screen sizes etc.</a:t>
            </a:r>
          </a:p>
          <a:p>
            <a:r>
              <a:rPr lang="en-US" sz="2800" dirty="0" smtClean="0"/>
              <a:t>It is a style </a:t>
            </a:r>
            <a:r>
              <a:rPr lang="en-US" sz="2800" b="1" dirty="0" smtClean="0"/>
              <a:t>Rules {Selector, Property, and value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Ex: selector {property : value}</a:t>
            </a:r>
          </a:p>
          <a:p>
            <a:r>
              <a:rPr lang="en-US" sz="2800" dirty="0" smtClean="0"/>
              <a:t>CSS1 in 1996</a:t>
            </a:r>
          </a:p>
          <a:p>
            <a:r>
              <a:rPr lang="en-US" sz="2800" dirty="0" smtClean="0"/>
              <a:t>CSS2 in 1998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Single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 { property: value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table{ border :1px solid #C00;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CSS </a:t>
            </a:r>
            <a:r>
              <a:rPr lang="en-US" dirty="0" smtClean="0"/>
              <a:t>Comments /*</a:t>
            </a:r>
            <a:r>
              <a:rPr lang="mr-IN" dirty="0" smtClean="0"/>
              <a:t>…</a:t>
            </a:r>
            <a:r>
              <a:rPr lang="en-US" dirty="0" smtClean="0"/>
              <a:t>.*/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7" name="Picture 2" descr="yn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2038350"/>
            <a:ext cx="5715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4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{ </a:t>
            </a:r>
            <a:endParaRPr lang="en-US" dirty="0" smtClean="0"/>
          </a:p>
          <a:p>
            <a:r>
              <a:rPr lang="en-US" dirty="0" smtClean="0"/>
              <a:t>color</a:t>
            </a:r>
            <a:r>
              <a:rPr lang="en-US" dirty="0"/>
              <a:t>: #36C; </a:t>
            </a:r>
            <a:endParaRPr lang="en-US" dirty="0"/>
          </a:p>
          <a:p>
            <a:r>
              <a:rPr lang="en-US" dirty="0" smtClean="0"/>
              <a:t>font-weight</a:t>
            </a:r>
            <a:r>
              <a:rPr lang="en-US" dirty="0"/>
              <a:t>: normal; </a:t>
            </a:r>
            <a:endParaRPr lang="en-US" dirty="0" smtClean="0"/>
          </a:p>
          <a:p>
            <a:r>
              <a:rPr lang="en-US" dirty="0" smtClean="0"/>
              <a:t>letter-spacing</a:t>
            </a:r>
            <a:r>
              <a:rPr lang="en-US" dirty="0"/>
              <a:t>: .4em; </a:t>
            </a:r>
            <a:endParaRPr lang="en-US" dirty="0" smtClean="0"/>
          </a:p>
          <a:p>
            <a:r>
              <a:rPr lang="en-US" dirty="0" smtClean="0"/>
              <a:t>margin-bottom</a:t>
            </a:r>
            <a:r>
              <a:rPr lang="en-US" dirty="0"/>
              <a:t>: 1em; </a:t>
            </a:r>
            <a:endParaRPr lang="en-US" dirty="0" smtClean="0"/>
          </a:p>
          <a:p>
            <a:r>
              <a:rPr lang="en-US" dirty="0" smtClean="0"/>
              <a:t>text-transform</a:t>
            </a:r>
            <a:r>
              <a:rPr lang="en-US" dirty="0"/>
              <a:t>: lowercase;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4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Saves Time</a:t>
            </a:r>
          </a:p>
          <a:p>
            <a:r>
              <a:rPr lang="en-US" dirty="0" smtClean="0"/>
              <a:t>Pages load faster</a:t>
            </a:r>
          </a:p>
          <a:p>
            <a:r>
              <a:rPr lang="en-US" dirty="0" smtClean="0"/>
              <a:t>Easy maintenance</a:t>
            </a:r>
          </a:p>
          <a:p>
            <a:r>
              <a:rPr lang="en-US" dirty="0" smtClean="0"/>
              <a:t>Superior styles to HTML</a:t>
            </a:r>
          </a:p>
          <a:p>
            <a:r>
              <a:rPr lang="en-US" dirty="0" smtClean="0"/>
              <a:t>Multiple Device Compatibility</a:t>
            </a:r>
          </a:p>
          <a:p>
            <a:r>
              <a:rPr lang="en-US" dirty="0" smtClean="0"/>
              <a:t>Global Web Standards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8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</a:p>
          <a:p>
            <a:r>
              <a:rPr lang="en-US" dirty="0" smtClean="0"/>
              <a:t>Universal selector </a:t>
            </a:r>
          </a:p>
          <a:p>
            <a:r>
              <a:rPr lang="en-US" dirty="0" smtClean="0"/>
              <a:t>Descendant Selector</a:t>
            </a:r>
          </a:p>
          <a:p>
            <a:r>
              <a:rPr lang="en-US" dirty="0" smtClean="0"/>
              <a:t>Class selector</a:t>
            </a:r>
          </a:p>
          <a:p>
            <a:r>
              <a:rPr lang="en-US" dirty="0" smtClean="0"/>
              <a:t>ID selector</a:t>
            </a:r>
          </a:p>
          <a:p>
            <a:r>
              <a:rPr lang="en-US" dirty="0" smtClean="0"/>
              <a:t>Child selector</a:t>
            </a:r>
          </a:p>
          <a:p>
            <a:r>
              <a:rPr lang="en-US" dirty="0" smtClean="0"/>
              <a:t>Attribute Selector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p[</a:t>
            </a:r>
            <a:r>
              <a:rPr lang="en-US" sz="2800" b="1" dirty="0" err="1"/>
              <a:t>lang</a:t>
            </a:r>
            <a:r>
              <a:rPr lang="en-US" sz="2800" b="1" dirty="0"/>
              <a:t>]</a:t>
            </a:r>
            <a:r>
              <a:rPr lang="en-US" sz="2800" dirty="0"/>
              <a:t> − Selects all paragraph elements with a </a:t>
            </a:r>
            <a:r>
              <a:rPr lang="en-US" sz="2800" i="1" dirty="0" err="1"/>
              <a:t>lang</a:t>
            </a:r>
            <a:r>
              <a:rPr lang="en-US" sz="2800" dirty="0"/>
              <a:t> attribute.</a:t>
            </a:r>
          </a:p>
          <a:p>
            <a:r>
              <a:rPr lang="en-US" sz="2800" b="1" dirty="0"/>
              <a:t>p[</a:t>
            </a:r>
            <a:r>
              <a:rPr lang="en-US" sz="2800" b="1" dirty="0" err="1"/>
              <a:t>lang</a:t>
            </a:r>
            <a:r>
              <a:rPr lang="en-US" sz="2800" b="1" dirty="0"/>
              <a:t>="</a:t>
            </a:r>
            <a:r>
              <a:rPr lang="en-US" sz="2800" b="1" dirty="0" err="1"/>
              <a:t>fr</a:t>
            </a:r>
            <a:r>
              <a:rPr lang="en-US" sz="2800" b="1" dirty="0"/>
              <a:t>"]</a:t>
            </a:r>
            <a:r>
              <a:rPr lang="en-US" sz="2800" dirty="0"/>
              <a:t> − Selects all paragraph elements whose </a:t>
            </a:r>
            <a:r>
              <a:rPr lang="en-US" sz="2800" i="1" dirty="0" err="1"/>
              <a:t>lang</a:t>
            </a:r>
            <a:r>
              <a:rPr lang="en-US" sz="2800" dirty="0"/>
              <a:t> attribute has a value of exactly "</a:t>
            </a:r>
            <a:r>
              <a:rPr lang="en-US" sz="2800" dirty="0" err="1"/>
              <a:t>fr</a:t>
            </a:r>
            <a:r>
              <a:rPr lang="en-US" sz="2800" dirty="0"/>
              <a:t>".</a:t>
            </a:r>
          </a:p>
          <a:p>
            <a:r>
              <a:rPr lang="en-US" sz="2800" b="1" dirty="0"/>
              <a:t>p[</a:t>
            </a:r>
            <a:r>
              <a:rPr lang="en-US" sz="2800" b="1" dirty="0" err="1"/>
              <a:t>lang</a:t>
            </a:r>
            <a:r>
              <a:rPr lang="en-US" sz="2800" b="1" dirty="0"/>
              <a:t>~="</a:t>
            </a:r>
            <a:r>
              <a:rPr lang="en-US" sz="2800" b="1" dirty="0" err="1"/>
              <a:t>fr</a:t>
            </a:r>
            <a:r>
              <a:rPr lang="en-US" sz="2800" b="1" dirty="0"/>
              <a:t>"]</a:t>
            </a:r>
            <a:r>
              <a:rPr lang="en-US" sz="2800" dirty="0"/>
              <a:t> − Selects all paragraph elements whose </a:t>
            </a:r>
            <a:r>
              <a:rPr lang="en-US" sz="2800" i="1" dirty="0" err="1"/>
              <a:t>lang</a:t>
            </a:r>
            <a:r>
              <a:rPr lang="en-US" sz="2800" dirty="0"/>
              <a:t> attribute contains the word "</a:t>
            </a:r>
            <a:r>
              <a:rPr lang="en-US" sz="2800" dirty="0" err="1"/>
              <a:t>fr</a:t>
            </a:r>
            <a:r>
              <a:rPr lang="en-US" sz="2800" dirty="0"/>
              <a:t>".</a:t>
            </a:r>
          </a:p>
          <a:p>
            <a:r>
              <a:rPr lang="en-US" sz="2800" b="1" dirty="0"/>
              <a:t>p[</a:t>
            </a:r>
            <a:r>
              <a:rPr lang="en-US" sz="2800" b="1" dirty="0" err="1"/>
              <a:t>lang</a:t>
            </a:r>
            <a:r>
              <a:rPr lang="en-US" sz="2800" b="1" dirty="0"/>
              <a:t>|="</a:t>
            </a:r>
            <a:r>
              <a:rPr lang="en-US" sz="2800" b="1" dirty="0" err="1"/>
              <a:t>en</a:t>
            </a:r>
            <a:r>
              <a:rPr lang="en-US" sz="2800" b="1" dirty="0"/>
              <a:t>"]</a:t>
            </a:r>
            <a:r>
              <a:rPr lang="en-US" sz="2800" dirty="0"/>
              <a:t> − Selects all paragraph elements whose </a:t>
            </a:r>
            <a:r>
              <a:rPr lang="en-US" sz="2800" i="1" dirty="0" err="1"/>
              <a:t>lang</a:t>
            </a:r>
            <a:r>
              <a:rPr lang="en-US" sz="2800" dirty="0"/>
              <a:t> attribute contains values that are exactly "</a:t>
            </a:r>
            <a:r>
              <a:rPr lang="en-US" sz="2800" dirty="0" err="1"/>
              <a:t>en</a:t>
            </a:r>
            <a:r>
              <a:rPr lang="en-US" sz="2800" dirty="0"/>
              <a:t>", or begin with "</a:t>
            </a:r>
            <a:r>
              <a:rPr lang="en-US" sz="2800" dirty="0" err="1"/>
              <a:t>en</a:t>
            </a:r>
            <a:r>
              <a:rPr lang="en-US" sz="2800" dirty="0"/>
              <a:t>-".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5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78086" cy="5029200"/>
          </a:xfrm>
        </p:spPr>
        <p:txBody>
          <a:bodyPr/>
          <a:lstStyle/>
          <a:p>
            <a:r>
              <a:rPr lang="en-US" dirty="0"/>
              <a:t>h1, h2, h3 { </a:t>
            </a:r>
            <a:endParaRPr lang="en-US" dirty="0" smtClean="0"/>
          </a:p>
          <a:p>
            <a:r>
              <a:rPr lang="en-US" dirty="0" smtClean="0"/>
              <a:t>color</a:t>
            </a:r>
            <a:r>
              <a:rPr lang="en-US" dirty="0"/>
              <a:t>: #36C; </a:t>
            </a:r>
            <a:endParaRPr lang="en-US" dirty="0" smtClean="0"/>
          </a:p>
          <a:p>
            <a:r>
              <a:rPr lang="en-US" dirty="0" smtClean="0"/>
              <a:t>font-weight</a:t>
            </a:r>
            <a:r>
              <a:rPr lang="en-US" dirty="0"/>
              <a:t>: normal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letter-spacing: .4em; </a:t>
            </a:r>
            <a:endParaRPr lang="en-US" dirty="0" smtClean="0"/>
          </a:p>
          <a:p>
            <a:r>
              <a:rPr lang="en-US" dirty="0" smtClean="0"/>
              <a:t>margin-bottom</a:t>
            </a:r>
            <a:r>
              <a:rPr lang="en-US" dirty="0"/>
              <a:t>: 1em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text-transform: lowercase;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35286" y="1570037"/>
            <a:ext cx="425631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#content, #footer, #supplement { </a:t>
            </a:r>
            <a:endParaRPr lang="en-US" dirty="0" smtClean="0"/>
          </a:p>
          <a:p>
            <a:r>
              <a:rPr lang="en-US" dirty="0" smtClean="0"/>
              <a:t>position</a:t>
            </a:r>
            <a:r>
              <a:rPr lang="en-US" dirty="0"/>
              <a:t>: absolute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left: 510px; 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/>
              <a:t>: 200px;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34413"/>
      </p:ext>
    </p:extLst>
  </p:cSld>
  <p:clrMapOvr>
    <a:masterClrMapping/>
  </p:clrMapOvr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58006</TotalTime>
  <Words>872</Words>
  <Application>Microsoft Macintosh PowerPoint</Application>
  <PresentationFormat>On-screen Show (4:3)</PresentationFormat>
  <Paragraphs>172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Mangal</vt:lpstr>
      <vt:lpstr>Times New Roman</vt:lpstr>
      <vt:lpstr>Arial</vt:lpstr>
      <vt:lpstr>klu</vt:lpstr>
      <vt:lpstr>Introduction to HTML5 and CSS3: Day 4 Dr. Naveen Kumar, BES-1</vt:lpstr>
      <vt:lpstr>Agenda</vt:lpstr>
      <vt:lpstr>What is CSS</vt:lpstr>
      <vt:lpstr>Example: Single Property</vt:lpstr>
      <vt:lpstr>Example: Multiple Properties</vt:lpstr>
      <vt:lpstr>Use of CSS</vt:lpstr>
      <vt:lpstr>Different types of Selectors</vt:lpstr>
      <vt:lpstr>Attributes Selectors</vt:lpstr>
      <vt:lpstr>Grouping Selectors</vt:lpstr>
      <vt:lpstr>Different Ways to Use CSS</vt:lpstr>
      <vt:lpstr>PowerPoint Presentation</vt:lpstr>
      <vt:lpstr>Inline CSS: Style Attribute</vt:lpstr>
      <vt:lpstr>The Style Attribute (cont.)</vt:lpstr>
      <vt:lpstr>The Style Attribute (cont.)</vt:lpstr>
      <vt:lpstr>Style Summary</vt:lpstr>
      <vt:lpstr>CSS Overriding Rules</vt:lpstr>
      <vt:lpstr>Image in HTML</vt:lpstr>
      <vt:lpstr>List and Table</vt:lpstr>
      <vt:lpstr>Table in HTML</vt:lpstr>
      <vt:lpstr>PowerPoint Presentation</vt:lpstr>
      <vt:lpstr>PowerPoint Presentation</vt:lpstr>
      <vt:lpstr>Nested Tables</vt:lpstr>
      <vt:lpstr>Thank you</vt:lpstr>
    </vt:vector>
  </TitlesOfParts>
  <Company>FAMU-FSU College of Engineering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Microsoft Office User</cp:lastModifiedBy>
  <cp:revision>1179</cp:revision>
  <cp:lastPrinted>1999-01-11T10:11:19Z</cp:lastPrinted>
  <dcterms:created xsi:type="dcterms:W3CDTF">1999-01-07T21:51:57Z</dcterms:created>
  <dcterms:modified xsi:type="dcterms:W3CDTF">2020-06-18T08:01:36Z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