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sldIdLst>
    <p:sldId id="895" r:id="rId2"/>
    <p:sldId id="856" r:id="rId3"/>
    <p:sldId id="899" r:id="rId4"/>
    <p:sldId id="900" r:id="rId5"/>
    <p:sldId id="909" r:id="rId6"/>
    <p:sldId id="901" r:id="rId7"/>
    <p:sldId id="902" r:id="rId8"/>
    <p:sldId id="904" r:id="rId9"/>
    <p:sldId id="911" r:id="rId10"/>
    <p:sldId id="905" r:id="rId11"/>
    <p:sldId id="906" r:id="rId12"/>
    <p:sldId id="907" r:id="rId13"/>
    <p:sldId id="908" r:id="rId14"/>
    <p:sldId id="910" r:id="rId15"/>
    <p:sldId id="912" r:id="rId16"/>
    <p:sldId id="913" r:id="rId17"/>
    <p:sldId id="89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714"/>
  </p:normalViewPr>
  <p:slideViewPr>
    <p:cSldViewPr snapToGrid="0">
      <p:cViewPr varScale="1">
        <p:scale>
          <a:sx n="112" d="100"/>
          <a:sy n="112" d="100"/>
        </p:scale>
        <p:origin x="140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p-tag.html" TargetMode="External"/><Relationship Id="rId4" Type="http://schemas.openxmlformats.org/officeDocument/2006/relationships/hyperlink" Target="https://www.w3docs.com/learn-html/html-img-tag.html" TargetMode="External"/><Relationship Id="rId5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docs.com/learn-html/html-h1-h6-tag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1026" name="Picture 2" descr="TML Containers and Style Attributes - Part 4 — Data Shop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1302544"/>
            <a:ext cx="4834890" cy="25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rcise 2 Demo Part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2710"/>
            <a:ext cx="7498080" cy="24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</a:t>
            </a:r>
            <a:r>
              <a:rPr lang="en-US" sz="2400" i="1" dirty="0" err="1" smtClean="0"/>
              <a:t>tagname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style="</a:t>
            </a:r>
            <a:r>
              <a:rPr lang="en-US" sz="2400" i="1" dirty="0" err="1">
                <a:solidFill>
                  <a:srgbClr val="0070C0"/>
                </a:solidFill>
              </a:rPr>
              <a:t>property</a:t>
            </a:r>
            <a:r>
              <a:rPr lang="en-US" sz="2400" dirty="0" err="1">
                <a:solidFill>
                  <a:srgbClr val="0070C0"/>
                </a:solidFill>
              </a:rPr>
              <a:t>:</a:t>
            </a:r>
            <a:r>
              <a:rPr lang="en-US" sz="2400" i="1" dirty="0" err="1">
                <a:solidFill>
                  <a:srgbClr val="0070C0"/>
                </a:solidFill>
              </a:rPr>
              <a:t>value</a:t>
            </a:r>
            <a:r>
              <a:rPr lang="en-US" sz="2400" i="1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/>
              <a:t>Background Color</a:t>
            </a:r>
          </a:p>
          <a:p>
            <a:pPr marL="400050" lvl="1" indent="0">
              <a:buNone/>
            </a:pPr>
            <a:r>
              <a:rPr lang="en-US" sz="2000" dirty="0" smtClean="0"/>
              <a:t>&lt;p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style="</a:t>
            </a:r>
            <a:r>
              <a:rPr lang="en-US" sz="2000" dirty="0" err="1">
                <a:solidFill>
                  <a:srgbClr val="0070C0"/>
                </a:solidFill>
              </a:rPr>
              <a:t>background-color:powderblue</a:t>
            </a:r>
            <a:r>
              <a:rPr lang="en-US" sz="2000" dirty="0" smtClean="0"/>
              <a:t>;"&gt;</a:t>
            </a:r>
            <a:r>
              <a:rPr lang="mr-IN" sz="2000" dirty="0" smtClean="0"/>
              <a:t>…</a:t>
            </a:r>
            <a:r>
              <a:rPr lang="en-US" sz="2000" dirty="0" smtClean="0"/>
              <a:t>&lt;/p&gt;</a:t>
            </a:r>
          </a:p>
          <a:p>
            <a:pPr marL="400050" lvl="1" indent="0">
              <a:buNone/>
            </a:pPr>
            <a:r>
              <a:rPr lang="en-US" sz="2000" dirty="0"/>
              <a:t>Set background color for two different elements: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Color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color:blue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color:red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paragraph.&lt;/p</a:t>
            </a:r>
            <a:r>
              <a:rPr lang="en-US" sz="2000" dirty="0" smtClean="0"/>
              <a:t>&gt;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Fonts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font-family:verdana</a:t>
            </a:r>
            <a:r>
              <a:rPr lang="en-US" sz="2000" dirty="0"/>
              <a:t>;"&gt;This is a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font-family:courier</a:t>
            </a:r>
            <a:r>
              <a:rPr lang="en-US" sz="2000" dirty="0"/>
              <a:t>;"&gt;This is a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Text Size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>
                <a:solidFill>
                  <a:srgbClr val="0070C0"/>
                </a:solidFill>
              </a:rPr>
              <a:t>font-size:300%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>
                <a:solidFill>
                  <a:srgbClr val="0070C0"/>
                </a:solidFill>
              </a:rPr>
              <a:t>font-size:160%</a:t>
            </a:r>
            <a:r>
              <a:rPr lang="en-US" sz="2000" dirty="0"/>
              <a:t>;"&gt;This is a paragraph.&lt;/p&gt;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Alignment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dirty="0">
                <a:solidFill>
                  <a:srgbClr val="0070C0"/>
                </a:solidFill>
              </a:rPr>
              <a:t>style attribute </a:t>
            </a:r>
            <a:r>
              <a:rPr lang="en-US" dirty="0"/>
              <a:t>for styling HTML elements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background-color</a:t>
            </a:r>
            <a:r>
              <a:rPr lang="en-US" dirty="0"/>
              <a:t> for background color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color</a:t>
            </a:r>
            <a:r>
              <a:rPr lang="en-US" dirty="0"/>
              <a:t> for text colors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font-family </a:t>
            </a:r>
            <a:r>
              <a:rPr lang="en-US" dirty="0"/>
              <a:t>for text fonts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font-size </a:t>
            </a:r>
            <a:r>
              <a:rPr lang="en-US" dirty="0"/>
              <a:t>for text sizes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text-align</a:t>
            </a:r>
            <a:r>
              <a:rPr lang="en-US" dirty="0"/>
              <a:t> for text alignment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</a:t>
            </a:r>
          </a:p>
          <a:p>
            <a:r>
              <a:rPr lang="en-US" dirty="0" smtClean="0"/>
              <a:t>Ordered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in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Structure of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Creating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HTML elements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element with Attributes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Line break (vertical and horizontal) and HTML tags 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Style Attribute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Nested HTML 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&lt;html&gt;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/>
              <a:t>element is the root element and it defines the whole </a:t>
            </a:r>
            <a:r>
              <a:rPr lang="en-US" sz="2400" dirty="0" smtClean="0"/>
              <a:t>HTML </a:t>
            </a:r>
            <a:r>
              <a:rPr lang="en-US" sz="2400" dirty="0"/>
              <a:t>document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70C0"/>
                </a:solidFill>
              </a:rPr>
              <a:t>&lt;head&gt; </a:t>
            </a:r>
            <a:r>
              <a:rPr lang="en-US" sz="2400" dirty="0" smtClean="0"/>
              <a:t>element is where we given meta data about the webpage. &lt;title&gt; and others</a:t>
            </a:r>
          </a:p>
          <a:p>
            <a:endParaRPr lang="en-US" sz="2400" dirty="0" smtClean="0"/>
          </a:p>
          <a:p>
            <a:r>
              <a:rPr lang="en-US" sz="2400" dirty="0" smtClean="0"/>
              <a:t>The </a:t>
            </a:r>
            <a:r>
              <a:rPr lang="en-US" sz="2400" dirty="0" smtClean="0">
                <a:solidFill>
                  <a:srgbClr val="0070C0"/>
                </a:solidFill>
              </a:rPr>
              <a:t>&lt;body&gt;</a:t>
            </a:r>
            <a:r>
              <a:rPr lang="en-US" sz="2400" dirty="0" smtClean="0"/>
              <a:t> element defines the document's body.</a:t>
            </a:r>
          </a:p>
          <a:p>
            <a:endParaRPr lang="en-US" sz="2400" dirty="0" smtClean="0"/>
          </a:p>
          <a:p>
            <a:r>
              <a:rPr lang="en-US" sz="2400" dirty="0" smtClean="0"/>
              <a:t>The elements </a:t>
            </a:r>
            <a:r>
              <a:rPr lang="en-US" sz="2400" dirty="0"/>
              <a:t>with no content are called </a:t>
            </a:r>
            <a:r>
              <a:rPr lang="en-US" sz="2400" dirty="0">
                <a:solidFill>
                  <a:srgbClr val="0070C0"/>
                </a:solidFill>
              </a:rPr>
              <a:t>empty elements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2050" name="Picture 2" descr="ll About Li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7956"/>
            <a:ext cx="42062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S | Website Layout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1142999"/>
            <a:ext cx="3531870" cy="31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Basic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heading </a:t>
            </a:r>
            <a:r>
              <a:rPr lang="en-US" dirty="0">
                <a:hlinkClick r:id="rId2"/>
              </a:rPr>
              <a:t>&lt;h1&gt;-&lt;h6&gt;</a:t>
            </a:r>
            <a:r>
              <a:rPr lang="en-US" dirty="0"/>
              <a:t> tags,</a:t>
            </a:r>
          </a:p>
          <a:p>
            <a:r>
              <a:rPr lang="en-US" dirty="0"/>
              <a:t>the </a:t>
            </a:r>
            <a:r>
              <a:rPr lang="en-US" dirty="0">
                <a:hlinkClick r:id="rId3"/>
              </a:rPr>
              <a:t>&lt;p&gt;</a:t>
            </a:r>
            <a:r>
              <a:rPr lang="en-US" dirty="0"/>
              <a:t> tag,</a:t>
            </a:r>
          </a:p>
          <a:p>
            <a:r>
              <a:rPr lang="en-US" dirty="0"/>
              <a:t>the </a:t>
            </a:r>
            <a:r>
              <a:rPr lang="en-US" dirty="0">
                <a:hlinkClick r:id="rId4"/>
              </a:rPr>
              <a:t>&lt;img /&gt;</a:t>
            </a:r>
            <a:r>
              <a:rPr lang="en-US" dirty="0"/>
              <a:t> tag,</a:t>
            </a:r>
          </a:p>
          <a:p>
            <a:r>
              <a:rPr lang="en-US" dirty="0"/>
              <a:t>the </a:t>
            </a:r>
            <a:r>
              <a:rPr lang="en-US" dirty="0">
                <a:hlinkClick r:id="rId5"/>
              </a:rPr>
              <a:t>&lt;a&gt;</a:t>
            </a:r>
            <a:r>
              <a:rPr lang="en-US" dirty="0"/>
              <a:t> </a:t>
            </a:r>
            <a:r>
              <a:rPr lang="en-US" dirty="0" smtClean="0"/>
              <a:t>tag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1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HTML elements can have </a:t>
            </a:r>
            <a:r>
              <a:rPr lang="en-US" sz="2400" b="1" dirty="0">
                <a:solidFill>
                  <a:srgbClr val="0070C0"/>
                </a:solidFill>
              </a:rPr>
              <a:t>attributes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provide </a:t>
            </a:r>
            <a:r>
              <a:rPr lang="en-US" sz="2400" b="1" dirty="0">
                <a:solidFill>
                  <a:srgbClr val="0070C0"/>
                </a:solidFill>
              </a:rPr>
              <a:t>additional information</a:t>
            </a:r>
            <a:r>
              <a:rPr lang="en-US" sz="2400" dirty="0"/>
              <a:t> about 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are always specified in </a:t>
            </a:r>
            <a:r>
              <a:rPr lang="en-US" sz="2400" b="1" dirty="0">
                <a:solidFill>
                  <a:srgbClr val="0070C0"/>
                </a:solidFill>
              </a:rPr>
              <a:t>the start tag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usually come in name/value pairs like: </a:t>
            </a:r>
            <a:r>
              <a:rPr lang="en-US" sz="2400" b="1" dirty="0">
                <a:solidFill>
                  <a:srgbClr val="0070C0"/>
                </a:solidFill>
              </a:rPr>
              <a:t>name="value"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29200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b&gt;</a:t>
            </a:r>
            <a:r>
              <a:rPr lang="en-US" sz="2400" dirty="0"/>
              <a:t> - Bold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&lt;strong&gt;</a:t>
            </a:r>
            <a:r>
              <a:rPr lang="en-US" sz="2400" dirty="0"/>
              <a:t> - Important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r>
              <a:rPr lang="en-US" sz="2400" dirty="0"/>
              <a:t> - </a:t>
            </a:r>
            <a:r>
              <a:rPr lang="en-US" sz="2400" dirty="0" smtClean="0"/>
              <a:t>Italic </a:t>
            </a:r>
            <a:r>
              <a:rPr lang="en-US" sz="2400" dirty="0"/>
              <a:t>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em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r>
              <a:rPr lang="en-US" sz="2400" dirty="0"/>
              <a:t> - Emphasized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&lt;mark&gt;</a:t>
            </a:r>
            <a:r>
              <a:rPr lang="en-US" sz="2400" dirty="0"/>
              <a:t> - Marked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&lt;small&gt;</a:t>
            </a:r>
            <a:r>
              <a:rPr lang="en-US" sz="2400" dirty="0"/>
              <a:t> - Smaller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&lt;del&gt;</a:t>
            </a:r>
            <a:r>
              <a:rPr lang="en-US" sz="2400" dirty="0"/>
              <a:t> - Deleted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&lt;ins&gt; </a:t>
            </a:r>
            <a:r>
              <a:rPr lang="en-US" sz="2400" dirty="0"/>
              <a:t>- Inserted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&lt;sub&gt;</a:t>
            </a:r>
            <a:r>
              <a:rPr lang="en-US" sz="2400" dirty="0"/>
              <a:t> - Subscript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&lt;sup&gt;</a:t>
            </a:r>
            <a:r>
              <a:rPr lang="en-US" sz="2400" dirty="0"/>
              <a:t> - Superscript </a:t>
            </a:r>
            <a:r>
              <a:rPr lang="en-US" sz="2400" dirty="0" smtClean="0"/>
              <a:t>text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pre&gt; </a:t>
            </a:r>
            <a:r>
              <a:rPr lang="en-US" sz="2400" dirty="0"/>
              <a:t>preformatted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Tag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HTML </a:t>
            </a:r>
            <a:r>
              <a:rPr lang="en-US" sz="2400" dirty="0">
                <a:solidFill>
                  <a:srgbClr val="0070C0"/>
                </a:solidFill>
              </a:rPr>
              <a:t>&lt;b&gt;</a:t>
            </a:r>
            <a:r>
              <a:rPr lang="en-US" sz="2400" dirty="0"/>
              <a:t> element defines bold text, without any extra importance.</a:t>
            </a:r>
          </a:p>
          <a:p>
            <a:r>
              <a:rPr lang="en-US" sz="2400" dirty="0"/>
              <a:t>The HTML </a:t>
            </a:r>
            <a:r>
              <a:rPr lang="en-US" sz="2400" dirty="0">
                <a:solidFill>
                  <a:srgbClr val="0070C0"/>
                </a:solidFill>
              </a:rPr>
              <a:t>&lt;strong&gt;</a:t>
            </a:r>
            <a:r>
              <a:rPr lang="en-US" sz="2400" dirty="0"/>
              <a:t> element defines text with strong importance. The content inside is typically displayed in bold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&lt;address&gt; </a:t>
            </a:r>
            <a:r>
              <a:rPr lang="en-US" sz="2400" dirty="0" smtClean="0"/>
              <a:t>for address text format</a:t>
            </a:r>
            <a:endParaRPr lang="en-US" sz="2400" dirty="0"/>
          </a:p>
          <a:p>
            <a:r>
              <a:rPr lang="en-US" sz="2400" dirty="0"/>
              <a:t>Text </a:t>
            </a:r>
            <a:r>
              <a:rPr lang="en-US" sz="2400" dirty="0" smtClean="0"/>
              <a:t>Abbreviation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abbr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/>
              <a:t>Acronym Element </a:t>
            </a:r>
            <a:r>
              <a:rPr lang="en-US" sz="2400" dirty="0">
                <a:solidFill>
                  <a:srgbClr val="0070C0"/>
                </a:solidFill>
              </a:rPr>
              <a:t>&lt;acronym&gt;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Special </a:t>
            </a:r>
            <a:r>
              <a:rPr lang="en-US" sz="2400" dirty="0" smtClean="0"/>
              <a:t>Terms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dfn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2400" dirty="0" smtClean="0"/>
              <a:t>Text Direction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bdo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400" dirty="0"/>
              <a:t>Quoting </a:t>
            </a:r>
            <a:r>
              <a:rPr lang="en-US" sz="2400" dirty="0" smtClean="0"/>
              <a:t>Text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blockquote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/>
          </a:p>
          <a:p>
            <a:r>
              <a:rPr lang="en-US" sz="2400" dirty="0"/>
              <a:t>Short </a:t>
            </a:r>
            <a:r>
              <a:rPr lang="en-US" sz="2400" dirty="0" smtClean="0"/>
              <a:t>Quotations &lt;q&gt;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Code &lt;</a:t>
            </a:r>
            <a:r>
              <a:rPr lang="en-US" dirty="0"/>
              <a:t>code</a:t>
            </a:r>
            <a:r>
              <a:rPr lang="en-US" dirty="0" smtClean="0"/>
              <a:t>&gt;</a:t>
            </a:r>
          </a:p>
          <a:p>
            <a:r>
              <a:rPr lang="en-US" dirty="0"/>
              <a:t>Keyboard </a:t>
            </a:r>
            <a:r>
              <a:rPr lang="en-US" dirty="0" smtClean="0"/>
              <a:t>Text &lt;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Programming </a:t>
            </a:r>
            <a:r>
              <a:rPr lang="en-US" dirty="0" smtClean="0"/>
              <a:t>Variables &lt;</a:t>
            </a:r>
            <a:r>
              <a:rPr lang="en-US" dirty="0" err="1" smtClean="0"/>
              <a:t>var</a:t>
            </a:r>
            <a:r>
              <a:rPr lang="en-US" dirty="0" smtClean="0"/>
              <a:t>&gt; together with &lt;code&gt; or &lt;pre&gt;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smtClean="0"/>
              <a:t>Output &lt;</a:t>
            </a:r>
            <a:r>
              <a:rPr lang="en-US" dirty="0" err="1" smtClean="0"/>
              <a:t>samp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7618"/>
      </p:ext>
    </p:extLst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57334</TotalTime>
  <Words>394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Mangal</vt:lpstr>
      <vt:lpstr>Times New Roman</vt:lpstr>
      <vt:lpstr>Arial</vt:lpstr>
      <vt:lpstr>klu</vt:lpstr>
      <vt:lpstr>Introduction to HTML5 and CSS3: Day 2 Dr. Naveen Kumar, BES-1</vt:lpstr>
      <vt:lpstr>Agenda</vt:lpstr>
      <vt:lpstr>HTML Document</vt:lpstr>
      <vt:lpstr>HTML Document Structure</vt:lpstr>
      <vt:lpstr>Basic Basic HTML Elements</vt:lpstr>
      <vt:lpstr>HTML Attributes</vt:lpstr>
      <vt:lpstr>HTML Formatting</vt:lpstr>
      <vt:lpstr>HTML Formatting (cont.)</vt:lpstr>
      <vt:lpstr>PowerPoint Presentation</vt:lpstr>
      <vt:lpstr>The Style Attribute</vt:lpstr>
      <vt:lpstr>The Style Attribute (cont.)</vt:lpstr>
      <vt:lpstr>The Style Attribute (cont.)</vt:lpstr>
      <vt:lpstr>Style Summary</vt:lpstr>
      <vt:lpstr>List and Table</vt:lpstr>
      <vt:lpstr>Image in HTML</vt:lpstr>
      <vt:lpstr>Table in HTML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1162</cp:revision>
  <cp:lastPrinted>1999-01-11T10:11:19Z</cp:lastPrinted>
  <dcterms:created xsi:type="dcterms:W3CDTF">1999-01-07T21:51:57Z</dcterms:created>
  <dcterms:modified xsi:type="dcterms:W3CDTF">2020-06-16T06:30:20Z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