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7"/>
  </p:notesMasterIdLst>
  <p:sldIdLst>
    <p:sldId id="895" r:id="rId2"/>
    <p:sldId id="856" r:id="rId3"/>
    <p:sldId id="899" r:id="rId4"/>
    <p:sldId id="900" r:id="rId5"/>
    <p:sldId id="903" r:id="rId6"/>
    <p:sldId id="904" r:id="rId7"/>
    <p:sldId id="905" r:id="rId8"/>
    <p:sldId id="901" r:id="rId9"/>
    <p:sldId id="910" r:id="rId10"/>
    <p:sldId id="902" r:id="rId11"/>
    <p:sldId id="906" r:id="rId12"/>
    <p:sldId id="909" r:id="rId13"/>
    <p:sldId id="907" r:id="rId14"/>
    <p:sldId id="908" r:id="rId15"/>
    <p:sldId id="898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 autoAdjust="0"/>
    <p:restoredTop sz="94714"/>
  </p:normalViewPr>
  <p:slideViewPr>
    <p:cSldViewPr snapToGrid="0">
      <p:cViewPr varScale="1">
        <p:scale>
          <a:sx n="112" d="100"/>
          <a:sy n="112" d="100"/>
        </p:scale>
        <p:origin x="14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C08F098-34A8-4532-9C69-38DECEB33B3C}" type="datetimeFigureOut">
              <a:rPr lang="en-US"/>
              <a:pPr>
                <a:defRPr/>
              </a:pPr>
              <a:t>6/15/20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31F2AAD-F00E-4B2B-A58E-1BBB485431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18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1A2DC-54EE-4378-AF46-A8BC909E8897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129DB-8D41-4066-AA93-1DAF03F26E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82296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CA196-53AB-48A1-AF73-775F0A569730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11CB4-3CE4-427D-9B5B-DA68271F1F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132E2-66E2-4DDD-9B25-896C538BE5B4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C8231-EDB7-4A03-BDA6-FF052D201C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D8EC-3A04-483A-AD2E-8D598A4DA8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19BF3-594E-4B43-AFA3-FF258FE5CD62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89411-C56C-40F4-B66E-D512662E7E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914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999D5-01EC-4EE3-9C5E-EFE63C03A4EB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9E7CF-FAD9-49DF-99E0-EAA77C32AE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1606A-2C67-4C18-B4BA-F66869BAE014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7AD7C-0654-469F-AEFA-E806C2E841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F8C01-9DA4-42FC-B947-89F23B5A8DA4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A0E5E-4093-4CD3-BA7B-F97E5E4A51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0B0C4-531E-43EC-8D45-1977D7EBE259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6A58B-23FE-4F42-857E-74F19373BE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4322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89500"/>
          </a:xfrm>
        </p:spPr>
        <p:txBody>
          <a:bodyPr/>
          <a:lstStyle>
            <a:lvl1pPr marL="0" indent="0">
              <a:buNone/>
              <a:defRPr sz="1400">
                <a:solidFill>
                  <a:srgbClr val="00B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C04CE-736A-4092-A407-D2A267F2786F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302C-7341-4EFD-A7BE-94A6EA3ED8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DA13A-54DC-4183-9C3B-BDBCFD4EAA22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EE4BA-9FC8-42B3-9170-29EB164472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73914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D656B75-837B-4D81-B716-ED82AAE69664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27807A9-12E1-47F0-9E96-6DDF5CA19C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13" descr="KLU-Small-1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31175" y="33338"/>
            <a:ext cx="893763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/>
        </p:nvCxnSpPr>
        <p:spPr>
          <a:xfrm>
            <a:off x="7981950" y="977900"/>
            <a:ext cx="114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7010400" y="444500"/>
            <a:ext cx="990600" cy="1066800"/>
          </a:xfrm>
          <a:prstGeom prst="arc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7" name="Straight Connector 16"/>
          <p:cNvCxnSpPr>
            <a:stCxn id="16" idx="0"/>
          </p:cNvCxnSpPr>
          <p:nvPr/>
        </p:nvCxnSpPr>
        <p:spPr>
          <a:xfrm flipH="1">
            <a:off x="228600" y="444500"/>
            <a:ext cx="72771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E46C0A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3149600"/>
            <a:ext cx="7391400" cy="655638"/>
          </a:xfrm>
        </p:spPr>
        <p:txBody>
          <a:bodyPr/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Introduction to HTML5 and CSS3: Day 1</a:t>
            </a:r>
            <a:br>
              <a:rPr lang="en-US" sz="4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Dr. Naveen Kumar, BES-1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KLEF (Deemed to be University), Dept. of BES-1  FDP : Introduction to HTML5 and CSS3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Hypertext, Hypermedia and Markup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GB" dirty="0" smtClean="0"/>
              <a:t>ext </a:t>
            </a:r>
            <a:r>
              <a:rPr lang="en-GB" dirty="0"/>
              <a:t>which contains links to other </a:t>
            </a:r>
            <a:r>
              <a:rPr lang="en-GB" dirty="0" smtClean="0"/>
              <a:t>texts (coined by Ted </a:t>
            </a:r>
            <a:r>
              <a:rPr lang="en-GB" dirty="0"/>
              <a:t>Nelson in around </a:t>
            </a:r>
            <a:r>
              <a:rPr lang="en-GB" dirty="0" smtClean="0"/>
              <a:t>1965). </a:t>
            </a:r>
          </a:p>
          <a:p>
            <a:r>
              <a:rPr lang="en-GB" dirty="0"/>
              <a:t>H</a:t>
            </a:r>
            <a:r>
              <a:rPr lang="en-GB" dirty="0" smtClean="0"/>
              <a:t>ypertext not limited to only </a:t>
            </a:r>
            <a:r>
              <a:rPr lang="en-GB" dirty="0" err="1" smtClean="0"/>
              <a:t>tesxt</a:t>
            </a:r>
            <a:r>
              <a:rPr lang="en-GB" dirty="0"/>
              <a:t>: it an include graphics, video and sound etc.</a:t>
            </a:r>
          </a:p>
          <a:p>
            <a:r>
              <a:rPr lang="en-GB" dirty="0"/>
              <a:t> the global infrastructure which facilitates data transfer Semantic Components: </a:t>
            </a:r>
            <a:r>
              <a:rPr lang="en-GB" b="1" dirty="0" smtClean="0"/>
              <a:t>Hyper </a:t>
            </a:r>
            <a:r>
              <a:rPr lang="en-GB" b="1" dirty="0"/>
              <a:t>Text Transfer Protocol (HTTP</a:t>
            </a:r>
            <a:r>
              <a:rPr lang="en-GB" dirty="0"/>
              <a:t>) </a:t>
            </a:r>
            <a:r>
              <a:rPr lang="en-GB" b="1" dirty="0" smtClean="0"/>
              <a:t>Hyper </a:t>
            </a:r>
            <a:r>
              <a:rPr lang="en-GB" b="1" dirty="0"/>
              <a:t>Text </a:t>
            </a:r>
            <a:r>
              <a:rPr lang="en-GB" b="1" dirty="0" err="1"/>
              <a:t>Markup</a:t>
            </a:r>
            <a:r>
              <a:rPr lang="en-GB" b="1" dirty="0"/>
              <a:t> Language (</a:t>
            </a:r>
            <a:r>
              <a:rPr lang="en-GB" b="1" dirty="0" smtClean="0"/>
              <a:t>HTML)</a:t>
            </a:r>
            <a:r>
              <a:rPr lang="en-GB" dirty="0"/>
              <a:t> </a:t>
            </a:r>
            <a:r>
              <a:rPr lang="en-GB" b="1" dirty="0" smtClean="0"/>
              <a:t>Extensible </a:t>
            </a:r>
            <a:r>
              <a:rPr lang="en-GB" b="1" dirty="0" err="1"/>
              <a:t>Markup</a:t>
            </a:r>
            <a:r>
              <a:rPr lang="en-GB" b="1" dirty="0"/>
              <a:t> Language (XML)</a:t>
            </a:r>
            <a:r>
              <a:rPr lang="en-GB" dirty="0"/>
              <a:t> </a:t>
            </a:r>
            <a:r>
              <a:rPr lang="en-GB" b="1" dirty="0" smtClean="0"/>
              <a:t>Uniform </a:t>
            </a:r>
            <a:r>
              <a:rPr lang="en-GB" b="1" dirty="0"/>
              <a:t>Resource Identifiers (URIs)</a:t>
            </a:r>
            <a:r>
              <a:rPr lang="en-GB" dirty="0"/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9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&lt;!DOCTYPE html&gt;</a:t>
            </a:r>
            <a:br>
              <a:rPr lang="en-US" sz="2400" dirty="0"/>
            </a:br>
            <a:r>
              <a:rPr lang="en-US" sz="2400" dirty="0"/>
              <a:t>&lt;html&gt;</a:t>
            </a:r>
            <a:br>
              <a:rPr lang="en-US" sz="2400" dirty="0"/>
            </a:br>
            <a:r>
              <a:rPr lang="en-US" sz="2400" dirty="0"/>
              <a:t>&lt;head&gt;</a:t>
            </a:r>
            <a:br>
              <a:rPr lang="en-US" sz="2400" dirty="0"/>
            </a:br>
            <a:r>
              <a:rPr lang="en-US" sz="2400" dirty="0"/>
              <a:t>&lt;title&gt;Page Title&lt;/title&gt;</a:t>
            </a:r>
            <a:br>
              <a:rPr lang="en-US" sz="2400" dirty="0"/>
            </a:br>
            <a:r>
              <a:rPr lang="en-US" sz="2400" dirty="0"/>
              <a:t>&lt;/head&gt;</a:t>
            </a:r>
            <a:br>
              <a:rPr lang="en-US" sz="2400" dirty="0"/>
            </a:br>
            <a:r>
              <a:rPr lang="en-US" sz="2400" dirty="0"/>
              <a:t>&lt;body&gt;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&lt;h1&gt;This is a Heading&lt;/h1&gt;</a:t>
            </a:r>
            <a:br>
              <a:rPr lang="en-US" sz="2400" dirty="0"/>
            </a:br>
            <a:r>
              <a:rPr lang="en-US" sz="2400" dirty="0"/>
              <a:t>&lt;p&gt;This is a paragraph.&lt;/p&gt;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&lt;/body&gt;</a:t>
            </a:r>
            <a:br>
              <a:rPr lang="en-US" sz="2400" dirty="0"/>
            </a:br>
            <a:r>
              <a:rPr lang="en-US" sz="2400" dirty="0"/>
              <a:t>&lt;/html&gt;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7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8686800" cy="487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6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is the standard markup language for Web pages.</a:t>
            </a:r>
          </a:p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HTML you can create your own Website.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tutorial follows the latest HTML5 standard.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0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 HTML element is defined by a start tag, some content, and an end tag:</a:t>
            </a:r>
          </a:p>
          <a:p>
            <a:endParaRPr lang="en-US" sz="2400" dirty="0" smtClean="0"/>
          </a:p>
          <a:p>
            <a:r>
              <a:rPr lang="en-US" sz="2400" dirty="0" smtClean="0"/>
              <a:t>&lt;</a:t>
            </a:r>
            <a:r>
              <a:rPr lang="en-US" sz="2400" dirty="0" err="1"/>
              <a:t>tagname</a:t>
            </a:r>
            <a:r>
              <a:rPr lang="en-US" sz="2400" dirty="0"/>
              <a:t>&gt;Content goes here...&lt;/</a:t>
            </a:r>
            <a:r>
              <a:rPr lang="en-US" sz="2400" dirty="0" err="1"/>
              <a:t>tagname</a:t>
            </a:r>
            <a:r>
              <a:rPr lang="en-US" sz="2400" dirty="0"/>
              <a:t>&gt;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HTML </a:t>
            </a:r>
            <a:r>
              <a:rPr lang="en-US" sz="2400" b="1" dirty="0"/>
              <a:t>element</a:t>
            </a:r>
            <a:r>
              <a:rPr lang="en-US" sz="2400" dirty="0"/>
              <a:t> is everything from the start tag to the end tag:</a:t>
            </a:r>
          </a:p>
          <a:p>
            <a:endParaRPr lang="en-US" sz="2400" dirty="0" smtClean="0"/>
          </a:p>
          <a:p>
            <a:r>
              <a:rPr lang="en-US" sz="2400" dirty="0" smtClean="0"/>
              <a:t>&lt;</a:t>
            </a:r>
            <a:r>
              <a:rPr lang="en-US" sz="2400" dirty="0"/>
              <a:t>h1&gt;My First Heading&lt;/h1&gt;</a:t>
            </a:r>
          </a:p>
          <a:p>
            <a:endParaRPr lang="en-US" sz="2400" dirty="0" smtClean="0"/>
          </a:p>
          <a:p>
            <a:r>
              <a:rPr lang="en-US" sz="2400" dirty="0" smtClean="0"/>
              <a:t>&lt;</a:t>
            </a:r>
            <a:r>
              <a:rPr lang="en-US" sz="2400" dirty="0"/>
              <a:t>p&gt;My first paragraph.&lt;/p&gt;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3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2684462"/>
            <a:ext cx="7391400" cy="655638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KLEF (Deemed to be University), Dept. of BES-1  FDP : Introduction to HTML5 and CSS3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9762"/>
            <a:ext cx="7391400" cy="655638"/>
          </a:xfrm>
        </p:spPr>
        <p:txBody>
          <a:bodyPr/>
          <a:lstStyle/>
          <a:p>
            <a:r>
              <a:rPr lang="en-US" b="1" i="1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Internet and World Wide Web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Web site, Web Browser and Web  Server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URL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Hypertext, Hypermedia and Markup Language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Client/Server concept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HTTP and HTML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Page and Home page.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Two types of Searching</a:t>
            </a:r>
          </a:p>
          <a:p>
            <a:pPr>
              <a:buNone/>
            </a:pPr>
            <a:endParaRPr lang="en-US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46659C-1251-4345-8D7F-FCE4D3F75241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KLEF (Deemed to be University), Dept. of BES-1  FDP : Introduction to HTML5 and CSS3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and WWW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Interconnected networks of computers.</a:t>
            </a:r>
            <a:endParaRPr lang="en-US" dirty="0"/>
          </a:p>
          <a:p>
            <a:r>
              <a:rPr lang="en-US" dirty="0" smtClean="0"/>
              <a:t>Network of networks consists of millions of private, public, academic, business networks.</a:t>
            </a:r>
            <a:endParaRPr lang="en-US" dirty="0"/>
          </a:p>
          <a:p>
            <a:r>
              <a:rPr lang="en-US" dirty="0" smtClean="0"/>
              <a:t>Information resources over the internet inter-linked documents are WWW.</a:t>
            </a:r>
          </a:p>
          <a:p>
            <a:r>
              <a:rPr lang="en-US" dirty="0" smtClean="0"/>
              <a:t>Network of Pages of text, image, sound, videos etc.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KLEF (Deemed to be University), Dept. of BES-1  FDP : Introduction to HTML5 and CSS3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1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Site, Web Browser and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site is a collection of related web pages from the similar matter or domain.</a:t>
            </a:r>
          </a:p>
          <a:p>
            <a:endParaRPr lang="en-US" dirty="0"/>
          </a:p>
          <a:p>
            <a:r>
              <a:rPr lang="en-US" dirty="0" smtClean="0"/>
              <a:t>Web Browser is a software to see web pages.</a:t>
            </a:r>
          </a:p>
          <a:p>
            <a:endParaRPr lang="en-US" dirty="0"/>
          </a:p>
          <a:p>
            <a:r>
              <a:rPr lang="en-US" dirty="0" smtClean="0"/>
              <a:t>Web Server is a computer where web pages are kept. It provides requested resources as service so called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2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pic>
        <p:nvPicPr>
          <p:cNvPr id="1026" name="Picture 2" descr="imple Introduction to Client-Server Architecture Conce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7" y="1143000"/>
            <a:ext cx="8963406" cy="474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72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AutoShape 2" descr="lient-Server Architecture | Types Of Client Server Architecture 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lient-Server Architecture | Types Of Client Server Architectur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" y="1447937"/>
            <a:ext cx="8967787" cy="364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0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pic>
        <p:nvPicPr>
          <p:cNvPr id="7" name="Picture 2" descr="ow The Internet Works (in a Nutshell) | TurboFu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64" y="991749"/>
            <a:ext cx="6992112" cy="533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26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Resource Locator (URL)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These are the web addresses.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resource locator is an addressing system.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Folders and Files etc.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9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pic>
        <p:nvPicPr>
          <p:cNvPr id="4100" name="Picture 4" descr="hat is a URL? - Computer Business 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2" y="1295400"/>
            <a:ext cx="733425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1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lu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56280</TotalTime>
  <Words>499</Words>
  <Application>Microsoft Macintosh PowerPoint</Application>
  <PresentationFormat>On-screen Show (4:3)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Times New Roman</vt:lpstr>
      <vt:lpstr>Arial</vt:lpstr>
      <vt:lpstr>klu</vt:lpstr>
      <vt:lpstr>Introduction to HTML5 and CSS3: Day 1 Dr. Naveen Kumar, BES-1</vt:lpstr>
      <vt:lpstr>Agenda</vt:lpstr>
      <vt:lpstr>Internet and WWW</vt:lpstr>
      <vt:lpstr>Web Site, Web Browser and Web Server</vt:lpstr>
      <vt:lpstr>PowerPoint Presentation</vt:lpstr>
      <vt:lpstr>PowerPoint Presentation</vt:lpstr>
      <vt:lpstr>PowerPoint Presentation</vt:lpstr>
      <vt:lpstr>Uniform Resource Locator (URL)</vt:lpstr>
      <vt:lpstr>PowerPoint Presentation</vt:lpstr>
      <vt:lpstr>Hypertext, Hypermedia and Markup Language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FAMU-FSU College of Engineering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Surfaces/Fins</dc:title>
  <dc:creator>C. Shih</dc:creator>
  <cp:lastModifiedBy>Microsoft Office User</cp:lastModifiedBy>
  <cp:revision>1126</cp:revision>
  <cp:lastPrinted>1999-01-11T10:11:19Z</cp:lastPrinted>
  <dcterms:created xsi:type="dcterms:W3CDTF">1999-01-07T21:51:57Z</dcterms:created>
  <dcterms:modified xsi:type="dcterms:W3CDTF">2020-06-15T13:13:21Z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E:\public_html\eml3016\lecture-notes</vt:lpwstr>
  </property>
</Properties>
</file>