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0" r:id="rId3"/>
    <p:sldId id="276" r:id="rId4"/>
    <p:sldId id="300" r:id="rId5"/>
    <p:sldId id="306" r:id="rId6"/>
    <p:sldId id="301" r:id="rId7"/>
    <p:sldId id="291" r:id="rId8"/>
    <p:sldId id="310" r:id="rId9"/>
    <p:sldId id="308" r:id="rId10"/>
    <p:sldId id="307" r:id="rId11"/>
    <p:sldId id="309" r:id="rId12"/>
    <p:sldId id="311" r:id="rId13"/>
    <p:sldId id="312" r:id="rId14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71752A-3F8A-40BE-A938-01BCADD060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2FEE-0F20-4BDA-AF8F-D43635B44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FE3C52-E88D-4223-AD40-3EFA41FF4710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AC07-2DE2-4DF6-B002-9D40529C25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F0B-F5A9-4DB7-9642-C76C5D15D6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AA42465-CEA0-44EE-8877-C740AED16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D54CCE-D3A9-4837-B07C-EF980348BC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1E528-3096-49A0-B692-EBBD78B802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50D0BB-257D-4CA3-B3E5-3D950ABDCE9B}" type="datetimeFigureOut">
              <a:rPr lang="en-US"/>
              <a:pPr>
                <a:defRPr/>
              </a:pPr>
              <a:t>1/22/2021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00099D-84C6-4E41-99C8-B43E3FE09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41EC5F-A8E7-4187-B8FD-5970460E3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EDC97-B9B6-4F2F-AE74-28D33D168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1FB6-D110-4EC8-AF98-6958DF8E4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AC3717-349C-4E3E-BB02-2D5ADF0FC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A4358E6-16C4-4524-AD1C-0EBA52623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CE5B5B7-FF72-4BEE-9DBD-CE3809756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33A0878-FB24-424C-81A1-3166E2912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F0862A-A95B-4F9C-9902-55D261BC8842}" type="slidenum">
              <a:rPr lang="en-IN" altLang="en-US" sz="1200" smtClean="0"/>
              <a:pPr/>
              <a:t>1</a:t>
            </a:fld>
            <a:endParaRPr lang="en-I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F2F63D9-AB5A-4ABA-96D6-2B702E394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A36ED6D-FB1B-48BA-9B25-DFB379614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1EB4B32-4A3F-4540-81A7-491B0176E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FB221A-4DCD-4653-ADF5-CB00D986C9E8}" type="slidenum">
              <a:rPr lang="en-IN" altLang="en-US" sz="1200" smtClean="0"/>
              <a:pPr/>
              <a:t>2</a:t>
            </a:fld>
            <a:endParaRPr lang="en-I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6B88B9-1EA1-4971-AA46-9073E0C56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31EB2AC-9BE3-4610-B6CF-3E9F0DCB2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C6F3DFF7-CA19-4A1B-8EE6-B855D2C62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8B4CD-8C33-4033-92BC-C9FC193C16FB}" type="slidenum">
              <a:rPr lang="en-IN" altLang="en-US" sz="1200" smtClean="0"/>
              <a:pPr/>
              <a:t>3</a:t>
            </a:fld>
            <a:endParaRPr lang="en-I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B16D-861F-4023-8C02-E9A7EE94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FD9B-2487-465F-BE73-075F15E8FF38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5E2A-214C-4ECC-9460-070F71E7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32DC-CEF9-4149-AF05-80793FFC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5005-505C-4679-93E6-8C10AFF8D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2AA-296D-491C-AF8C-EFBAC956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B9FF3-EC25-48C1-B23F-1BE25B778FD6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0457-4E37-4B78-94EC-EEE3AC85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4E4B-16CA-41A7-B2BA-7EFC6F8C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C957-60F4-4674-B0A7-ED6FBB905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1FC1-2425-419A-8D53-6EC5B17B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B155-2D0B-4FC2-BD33-DDDC3A21D2E3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E4E6-598C-41E5-851F-AFCA232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FAFF-DD6B-4E6E-AC9A-DF9ABBD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3D4F-B5F1-4104-ABD7-19D1F0147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E80A-9465-4217-9918-9632C45C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70BAC-EFD4-4DB5-9FB2-088425AA810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D1E7-5D22-4294-912E-0E892604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1B8B-AE90-440B-A8A3-DBFAA710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B2E9-B009-48FB-9FEF-A65D1B9F4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76DF-2002-4EA5-A371-79072EF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C155-DF30-46F2-8041-339C7490CECE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2895-C855-4585-87F2-4408F08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CA26-8359-472A-8DA9-704F918F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EDA98-CF85-4710-875D-E9385F301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CCAB02-30C1-4ABA-B225-E28AEEB3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D090C-193F-4DC8-B292-701A9CD2FEDC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5A3ED1-314D-40B4-9C35-A90CF3E7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23B6E8-A000-44A4-9DBB-43DC226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3A25-7D15-43EA-B307-FC84BAD5C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9578B2-1771-4641-A562-A1B4EDD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18ED-F984-42DA-8886-71598A49A10F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AC892F-FC93-4C71-9F17-D0D7158D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C99932-2280-4978-954B-A68B09B2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1E45-B206-445C-A583-BB0964EE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6E86F-6EAD-4880-AC28-07D94E92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A4C0-DD96-4015-8B46-5FE338996F58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6711E2-94FD-4AB6-887F-56F05199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14037-3474-4019-A04B-FC9BFE84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7F2FE-A82C-49F4-9A2A-5B0AFEBE7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DBF00F-B4FE-4374-A620-5C621540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C847-6571-4BE3-8A46-0907D6A3E18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C359C4-2A91-45D0-B32D-2C71B32E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00D9D0-5925-4110-997F-617AFAC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6A8A-BDA1-4534-84B5-3D45C305A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31711A-6900-4F71-9F3A-1A5D79D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70C7-EAB2-4C80-8185-C4714CB58FFE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1430FE-4D4F-4D92-8CC3-A8149958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1B5115-0D34-4460-AFD7-73841D32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175A-1EB2-4652-B70A-16929227D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3C38DA-CA5E-41D6-B5CB-902A39E6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A77CA-4EA1-4E48-A3A3-B0E1DF5F19C8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09-8842-4176-B2F0-B982D222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648F56-0F1C-4CA9-AC72-4F38C727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FA8F-64A2-48FE-B35D-A4DD8BFA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AED42CB-556D-44DD-9773-134254BD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9A1E25B-BF2F-4284-86DC-0A9941A4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1028-DE54-43BF-93C7-2F5B4EBB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5DA0F2-04F5-4305-A976-9BBACA79AD27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53F1-3E46-48C7-9A8F-19FBE12E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P-1(OOPS)                                         BES-1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B2B5-7DE7-4E1A-B9AF-51CC5720A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9D014B-9B4B-4165-A109-BCDEE18A3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>
            <a:extLst>
              <a:ext uri="{FF2B5EF4-FFF2-40B4-BE49-F238E27FC236}">
                <a16:creationId xmlns:a16="http://schemas.microsoft.com/office/drawing/2014/main" id="{0D51A010-FEC6-4905-987A-749E74C6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1B7AFE-B223-46F0-B39C-13B1CB916E38}"/>
              </a:ext>
            </a:extLst>
          </p:cNvPr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A61C41F-BC47-4D4D-A170-383E3BC56C0F}"/>
              </a:ext>
            </a:extLst>
          </p:cNvPr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CF63F-AE94-48E6-8BE2-086862390C38}"/>
              </a:ext>
            </a:extLst>
          </p:cNvPr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74C5-3523-4FEC-A54B-036817B2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and Constructor chaining 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68F5391C-B504-442A-BA25-4DF8FE648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57500" y="2155825"/>
            <a:ext cx="3429000" cy="533400"/>
          </a:xfrm>
        </p:spPr>
        <p:txBody>
          <a:bodyPr/>
          <a:lstStyle/>
          <a:p>
            <a:r>
              <a:rPr lang="en-I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Session-11</a:t>
            </a:r>
          </a:p>
        </p:txBody>
      </p:sp>
      <p:sp>
        <p:nvSpPr>
          <p:cNvPr id="4100" name="Footer Placeholder 4">
            <a:extLst>
              <a:ext uri="{FF2B5EF4-FFF2-40B4-BE49-F238E27FC236}">
                <a16:creationId xmlns:a16="http://schemas.microsoft.com/office/drawing/2014/main" id="{F6E49785-C7AE-44FC-B85D-5618FEBE9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3CCCD28-F84F-4E42-B096-D2E8175CA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altLang="en-US"/>
              <a:t>Constructor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2E2D-B4F8-49B0-9F1B-A4A74AD5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Constructor chaining is the process of calling one constructor from another constructor with respect to current object.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b="1" dirty="0">
                <a:solidFill>
                  <a:srgbClr val="40424E"/>
                </a:solidFill>
                <a:latin typeface="urw-din"/>
              </a:rPr>
              <a:t>Constructor chaining can be done in two ways:</a:t>
            </a:r>
          </a:p>
          <a:p>
            <a:pPr algn="just">
              <a:defRPr/>
            </a:pPr>
            <a:r>
              <a:rPr lang="en-US" b="1" dirty="0">
                <a:solidFill>
                  <a:srgbClr val="40424E"/>
                </a:solidFill>
                <a:latin typeface="urw-din"/>
              </a:rPr>
              <a:t>Within same class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: It can be done using 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this()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keyword for constructors in same class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E9F8-7C63-4D34-B16E-993180194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309C170-A120-4E0F-A792-298EDE659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altLang="en-US"/>
              <a:t>Example:</a:t>
            </a:r>
          </a:p>
        </p:txBody>
      </p:sp>
      <p:pic>
        <p:nvPicPr>
          <p:cNvPr id="17411" name="Content Placeholder 4">
            <a:extLst>
              <a:ext uri="{FF2B5EF4-FFF2-40B4-BE49-F238E27FC236}">
                <a16:creationId xmlns:a16="http://schemas.microsoft.com/office/drawing/2014/main" id="{337A9A38-A4A6-4A5F-ADE1-C9BA192B6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0" y="1295400"/>
            <a:ext cx="6172200" cy="50292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AEE4-B879-4D05-B9AA-F02D11606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72C2-BCEB-44BF-8CCA-455D8953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3" y="487362"/>
            <a:ext cx="8728363" cy="655638"/>
          </a:xfrm>
        </p:spPr>
        <p:txBody>
          <a:bodyPr/>
          <a:lstStyle/>
          <a:p>
            <a:pPr algn="l"/>
            <a:r>
              <a:rPr lang="en-US" dirty="0"/>
              <a:t>Predict the output of the following.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1BB8-B044-4D3C-9B44-6A8526B6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1. class Temp  {       </a:t>
            </a:r>
          </a:p>
          <a:p>
            <a:pPr marL="0" indent="0">
              <a:buNone/>
            </a:pPr>
            <a:r>
              <a:rPr lang="en-IN" sz="1600" dirty="0"/>
              <a:t>Temp()      {            </a:t>
            </a:r>
          </a:p>
          <a:p>
            <a:pPr marL="0" indent="0">
              <a:buNone/>
            </a:pPr>
            <a:r>
              <a:rPr lang="en-IN" sz="1600" dirty="0"/>
              <a:t> this(5);          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("The Default constructor");      </a:t>
            </a:r>
          </a:p>
          <a:p>
            <a:pPr marL="0" indent="0">
              <a:buNone/>
            </a:pPr>
            <a:r>
              <a:rPr lang="en-IN" sz="1600" dirty="0"/>
              <a:t>}         </a:t>
            </a:r>
          </a:p>
          <a:p>
            <a:pPr marL="0" indent="0">
              <a:buNone/>
            </a:pPr>
            <a:r>
              <a:rPr lang="en-IN" sz="1600" dirty="0"/>
              <a:t>Temp(int x)     </a:t>
            </a:r>
          </a:p>
          <a:p>
            <a:pPr marL="0" indent="0">
              <a:buNone/>
            </a:pPr>
            <a:r>
              <a:rPr lang="en-IN" sz="1600" dirty="0"/>
              <a:t> {           </a:t>
            </a:r>
          </a:p>
          <a:p>
            <a:pPr marL="0" indent="0">
              <a:buNone/>
            </a:pPr>
            <a:r>
              <a:rPr lang="en-IN" sz="1600" dirty="0"/>
              <a:t>this(5, 15);          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(x);     </a:t>
            </a:r>
          </a:p>
          <a:p>
            <a:pPr marL="0" indent="0">
              <a:buNone/>
            </a:pPr>
            <a:r>
              <a:rPr lang="en-IN" sz="1600" dirty="0"/>
              <a:t> }              </a:t>
            </a:r>
          </a:p>
          <a:p>
            <a:pPr marL="0" indent="0">
              <a:buNone/>
            </a:pPr>
            <a:r>
              <a:rPr lang="en-IN" sz="1600" dirty="0"/>
              <a:t> Temp(int x, int y)      {          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(x * y);     </a:t>
            </a:r>
          </a:p>
          <a:p>
            <a:pPr marL="0" indent="0">
              <a:buNone/>
            </a:pPr>
            <a:r>
              <a:rPr lang="en-IN" sz="1600" dirty="0"/>
              <a:t> }        </a:t>
            </a:r>
          </a:p>
          <a:p>
            <a:pPr marL="0" indent="0">
              <a:buNone/>
            </a:pPr>
            <a:r>
              <a:rPr lang="en-IN" sz="1600" dirty="0"/>
              <a:t> 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     {                   </a:t>
            </a:r>
          </a:p>
          <a:p>
            <a:pPr marL="0" indent="0">
              <a:buNone/>
            </a:pPr>
            <a:r>
              <a:rPr lang="en-IN" sz="1600" dirty="0"/>
              <a:t> new Temp();     </a:t>
            </a:r>
          </a:p>
          <a:p>
            <a:pPr marL="0" indent="0">
              <a:buNone/>
            </a:pPr>
            <a:r>
              <a:rPr lang="en-IN" sz="1600" dirty="0"/>
              <a:t> } 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A214-EE38-468B-9ED7-07C69CB04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07108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D8D5-546B-4D6E-8CC3-05E8574B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</a:t>
            </a:r>
          </a:p>
          <a:p>
            <a:pPr marL="0" indent="0">
              <a:buNone/>
            </a:pPr>
            <a:r>
              <a:rPr lang="en-IN" sz="2000" dirty="0"/>
              <a:t>class Test {   </a:t>
            </a:r>
          </a:p>
          <a:p>
            <a:pPr marL="0" indent="0">
              <a:buNone/>
            </a:pPr>
            <a:r>
              <a:rPr lang="en-IN" sz="2000" dirty="0"/>
              <a:t>Test (int w) {       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(w); </a:t>
            </a:r>
          </a:p>
          <a:p>
            <a:pPr marL="0" indent="0">
              <a:buNone/>
            </a:pPr>
            <a:r>
              <a:rPr lang="en-IN" sz="2000" dirty="0"/>
              <a:t> }   </a:t>
            </a:r>
          </a:p>
          <a:p>
            <a:pPr marL="0" indent="0">
              <a:buNone/>
            </a:pPr>
            <a:r>
              <a:rPr lang="en-IN" sz="2000" dirty="0"/>
              <a:t>static Test () {       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(10);  </a:t>
            </a:r>
          </a:p>
          <a:p>
            <a:pPr marL="0" indent="0">
              <a:buNone/>
            </a:pPr>
            <a:r>
              <a:rPr lang="en-IN" sz="2000" dirty="0"/>
              <a:t>}  </a:t>
            </a:r>
          </a:p>
          <a:p>
            <a:pPr marL="0" indent="0">
              <a:buNone/>
            </a:pPr>
            <a:r>
              <a:rPr lang="en-IN" sz="2000" dirty="0"/>
              <a:t>public static void main (String </a:t>
            </a:r>
            <a:r>
              <a:rPr lang="en-IN" sz="2000" dirty="0" err="1"/>
              <a:t>args</a:t>
            </a:r>
            <a:r>
              <a:rPr lang="en-IN" sz="2000" dirty="0"/>
              <a:t>[]) {        </a:t>
            </a:r>
          </a:p>
          <a:p>
            <a:pPr marL="0" indent="0">
              <a:buNone/>
            </a:pPr>
            <a:r>
              <a:rPr lang="en-IN" sz="2000" dirty="0"/>
              <a:t>Test t=new Test(50);</a:t>
            </a:r>
          </a:p>
          <a:p>
            <a:pPr marL="0" indent="0">
              <a:buNone/>
            </a:pPr>
            <a:r>
              <a:rPr lang="en-IN" sz="2000" dirty="0"/>
              <a:t> } 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  <a:p>
            <a:pPr marL="0" indent="0">
              <a:buNone/>
            </a:pPr>
            <a:r>
              <a:rPr lang="en-IN" sz="2000" dirty="0"/>
              <a:t>Can a constructor be static?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5F41-0B32-4A80-98A2-569E4D7CA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7499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43E-248A-4973-A64F-66BD7F08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 Outcome</a:t>
            </a:r>
            <a:endParaRPr lang="en-US" sz="40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3610-D3A4-4A2C-8B2D-30B69075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Outcome: </a:t>
            </a: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session on Constructor overloading (static polymorphism ) and Constructor chaining .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to: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 for constructor overloading and constructor chaining and apply them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459B-053E-4923-8B1A-97E0C6E34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ABA4-3409-43B5-8E7E-B0578D95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90538"/>
            <a:ext cx="7391400" cy="766762"/>
          </a:xfrm>
        </p:spPr>
        <p:txBody>
          <a:bodyPr/>
          <a:lstStyle/>
          <a:p>
            <a:pPr algn="just">
              <a:spcBef>
                <a:spcPts val="100"/>
              </a:spcBef>
              <a:buSzPct val="94000"/>
              <a:tabLst>
                <a:tab pos="215900" algn="l"/>
              </a:tabLst>
            </a:pPr>
            <a:r>
              <a:rPr lang="en-IN" altLang="en-US">
                <a:solidFill>
                  <a:srgbClr val="604A7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Why constructor overloading 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1861-03B0-41B2-A3E7-E95596C7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138" y="1658938"/>
            <a:ext cx="7421562" cy="421163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IN" altLang="en-US"/>
              <a:t> </a:t>
            </a: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there is a need of initializing an object in   different ways.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using constructor overloading</a:t>
            </a:r>
            <a:r>
              <a:rPr lang="en-IN" altLang="en-US"/>
              <a:t>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have different ways of initializing an object using different number of parameters, then we must do constructor overloading .</a:t>
            </a:r>
          </a:p>
          <a:p>
            <a:pPr algn="just">
              <a:spcBef>
                <a:spcPts val="100"/>
              </a:spcBef>
              <a:buSzPct val="94000"/>
              <a:buFont typeface="Arial" panose="020B0604020202020204" pitchFamily="34" charset="0"/>
              <a:buNone/>
              <a:tabLst>
                <a:tab pos="215900" algn="l"/>
              </a:tabLst>
            </a:pPr>
            <a:endParaRPr lang="en-IN" altLang="en-US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8413" lvl="3" indent="0">
              <a:buFont typeface="Arial" panose="020B0604020202020204" pitchFamily="34" charset="0"/>
              <a:buNone/>
              <a:tabLst>
                <a:tab pos="215900" algn="l"/>
              </a:tabLst>
            </a:pPr>
            <a:endParaRPr lang="en-IN" alt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163" lvl="1" indent="0">
              <a:buFont typeface="Arial" panose="020B0604020202020204" pitchFamily="34" charset="0"/>
              <a:buNone/>
              <a:tabLst>
                <a:tab pos="215900" algn="l"/>
              </a:tabLst>
            </a:pPr>
            <a:endParaRPr lang="en-IN" altLang="en-US" sz="16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F417-EF38-4BB5-9669-18C43F2AC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2B6C2AD-62B4-462D-9548-DDBB87A6D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pPr>
              <a:defRPr/>
            </a:pPr>
            <a:r>
              <a:rPr lang="en-US" sz="4000" spc="-5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Constructor Overloading </a:t>
            </a:r>
            <a:endParaRPr lang="en-US" alt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278C-7ECF-4B6C-A5EB-B207353F2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a constructor is just like a method but without return type. 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overloaded like Java methods.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Ø"/>
              <a:tabLst>
                <a:tab pos="215900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in Java is a technique of having more than one constructor with different parameter lists. They are arranged in a way that each constructor performs a different task. They are differentiated by the compiler by the number of parameters in the list and their types.</a:t>
            </a:r>
          </a:p>
          <a:p>
            <a:pPr>
              <a:lnSpc>
                <a:spcPct val="300000"/>
              </a:lnSpc>
              <a:tabLst>
                <a:tab pos="215900" algn="l"/>
              </a:tabLst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0064-F16E-4024-BE2F-7F0D8F25D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3F8DC42-6340-4174-8118-CF21731D3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391400" cy="496888"/>
          </a:xfrm>
        </p:spPr>
        <p:txBody>
          <a:bodyPr/>
          <a:lstStyle/>
          <a:p>
            <a:r>
              <a:rPr lang="en-IN" altLang="en-US"/>
              <a:t>Example of 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06A1-305D-4B67-9042-0FF903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6575"/>
            <a:ext cx="8229600" cy="4424363"/>
          </a:xfrm>
        </p:spPr>
        <p:txBody>
          <a:bodyPr numCol="2"/>
          <a:lstStyle/>
          <a:p>
            <a:pPr marL="0" indent="0">
              <a:buNone/>
              <a:defRPr/>
            </a:pPr>
            <a:r>
              <a:rPr lang="en-IN" sz="2400" dirty="0"/>
              <a:t>Class Demo</a:t>
            </a:r>
          </a:p>
          <a:p>
            <a:pPr marL="0" indent="0">
              <a:buNone/>
              <a:defRPr/>
            </a:pPr>
            <a:r>
              <a:rPr lang="en-IN" sz="2400" dirty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private int num1;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String name;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Demo(int </a:t>
            </a:r>
            <a:r>
              <a:rPr lang="en-IN" sz="2400" dirty="0" err="1"/>
              <a:t>i</a:t>
            </a:r>
            <a:r>
              <a:rPr lang="en-IN" sz="2400" dirty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num1=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Demo(String s)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name=s;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Demo(int </a:t>
            </a:r>
            <a:r>
              <a:rPr lang="en-IN" sz="2400" dirty="0" err="1"/>
              <a:t>i</a:t>
            </a:r>
            <a:r>
              <a:rPr lang="en-IN" sz="2400" dirty="0"/>
              <a:t>, String s)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num1=</a:t>
            </a:r>
            <a:r>
              <a:rPr lang="en-IN" sz="2400" dirty="0" err="1"/>
              <a:t>i</a:t>
            </a:r>
            <a:r>
              <a:rPr lang="en-IN" sz="2400" dirty="0"/>
              <a:t>;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    name=s;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}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E33D-ECD8-44C9-BD90-8B195D4C7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9B01C50-99FE-407C-9223-21D5FB475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812DA5-48D9-4262-8C2D-3CD0DA5E1E23}"/>
              </a:ext>
            </a:extLst>
          </p:cNvPr>
          <p:cNvGrpSpPr/>
          <p:nvPr/>
        </p:nvGrpSpPr>
        <p:grpSpPr>
          <a:xfrm>
            <a:off x="2149434" y="1888177"/>
            <a:ext cx="3657600" cy="3640900"/>
            <a:chOff x="2149434" y="1888177"/>
            <a:chExt cx="3657600" cy="3640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127107-7954-4DAD-B754-F182EE79FD57}"/>
                </a:ext>
              </a:extLst>
            </p:cNvPr>
            <p:cNvSpPr/>
            <p:nvPr/>
          </p:nvSpPr>
          <p:spPr>
            <a:xfrm>
              <a:off x="2149434" y="1888177"/>
              <a:ext cx="3657600" cy="655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531CC6-E612-4C7A-85C0-8CB1C35CE3DA}"/>
                </a:ext>
              </a:extLst>
            </p:cNvPr>
            <p:cNvSpPr/>
            <p:nvPr/>
          </p:nvSpPr>
          <p:spPr>
            <a:xfrm>
              <a:off x="2149434" y="2541835"/>
              <a:ext cx="3657600" cy="887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>
                  <a:solidFill>
                    <a:schemeClr val="tx1"/>
                  </a:solidFill>
                </a:rPr>
                <a:t>- num1: int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+ name: String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5CEF52-D3FC-41D4-AB88-980E8AA1FAF1}"/>
                </a:ext>
              </a:extLst>
            </p:cNvPr>
            <p:cNvSpPr/>
            <p:nvPr/>
          </p:nvSpPr>
          <p:spPr>
            <a:xfrm>
              <a:off x="2149434" y="3426588"/>
              <a:ext cx="3657600" cy="2102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>
                  <a:solidFill>
                    <a:schemeClr val="tx1"/>
                  </a:solidFill>
                </a:rPr>
                <a:t>+ Demo(</a:t>
              </a:r>
              <a:r>
                <a:rPr lang="en-IN" dirty="0" err="1">
                  <a:solidFill>
                    <a:schemeClr val="tx1"/>
                  </a:solidFill>
                </a:rPr>
                <a:t>i</a:t>
              </a:r>
              <a:r>
                <a:rPr lang="en-IN" dirty="0">
                  <a:solidFill>
                    <a:schemeClr val="tx1"/>
                  </a:solidFill>
                </a:rPr>
                <a:t>: int)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+ Demo (s: String)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+ Demo (</a:t>
              </a:r>
              <a:r>
                <a:rPr lang="en-IN" dirty="0" err="1">
                  <a:solidFill>
                    <a:schemeClr val="tx1"/>
                  </a:solidFill>
                </a:rPr>
                <a:t>i</a:t>
              </a:r>
              <a:r>
                <a:rPr lang="en-IN" dirty="0">
                  <a:solidFill>
                    <a:schemeClr val="tx1"/>
                  </a:solidFill>
                </a:rPr>
                <a:t>: int , s: String)</a:t>
              </a:r>
            </a:p>
          </p:txBody>
        </p:sp>
      </p:grp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02DA9F-8138-480D-8FB0-B267F3801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8EE987-8D99-498B-B31F-13525EFEB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5513"/>
            <a:ext cx="7681913" cy="903287"/>
          </a:xfrm>
        </p:spPr>
        <p:txBody>
          <a:bodyPr/>
          <a:lstStyle/>
          <a:p>
            <a:pPr algn="just"/>
            <a:br>
              <a:rPr lang="en-US" altLang="en-US"/>
            </a:br>
            <a:r>
              <a:rPr lang="en-US" altLang="en-US" sz="1800"/>
              <a:t>Q1:</a:t>
            </a:r>
            <a:r>
              <a:rPr lang="en-IN" altLang="en-US" sz="1800"/>
              <a:t>Overload the Cuboid class with all 3 types of constructors and create 3 objects each invoking a different type of constructor from the main methodofDemoclass.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4FBB-F16D-4191-9571-77A5206C5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28800"/>
            <a:ext cx="8008937" cy="44719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package p1;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public class ConCuboid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 {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</a:t>
            </a:r>
            <a:r>
              <a:rPr lang="en-IN" altLang="en-US" sz="1000"/>
              <a:t>private  double l,b,h;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public ConCuboid(){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l=b=h=0;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public ConCuboid(double le, double br, double he){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l=le;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b=br;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h=he;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public ConCuboid(ConCuboid ob){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l=ob.l;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b=ob.b;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h=ob.h;}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public String toString(){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String output="Length = "+l+" Breadth = "+b+" Height = "+h;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000"/>
              <a:t>		return output;}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32F7-3169-45E3-96EC-98DC0DBD0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724A-C37B-4A6C-88E9-A4C9CF42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N" sz="2000" dirty="0"/>
              <a:t>     package p1;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     public class </a:t>
            </a:r>
            <a:r>
              <a:rPr lang="en-IN" sz="2000" dirty="0" err="1"/>
              <a:t>ConCuboidDemo</a:t>
            </a:r>
            <a:r>
              <a:rPr lang="en-IN" sz="2000" dirty="0"/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ConCuboid</a:t>
            </a:r>
            <a:r>
              <a:rPr lang="en-IN" sz="2000" dirty="0"/>
              <a:t> </a:t>
            </a:r>
            <a:r>
              <a:rPr lang="en-IN" sz="2000" dirty="0" err="1"/>
              <a:t>ob</a:t>
            </a:r>
            <a:r>
              <a:rPr lang="en-IN" sz="2000" dirty="0"/>
              <a:t>[] = new </a:t>
            </a:r>
            <a:r>
              <a:rPr lang="en-IN" sz="2000" dirty="0" err="1"/>
              <a:t>ConCuboid</a:t>
            </a:r>
            <a:r>
              <a:rPr lang="en-IN" sz="2000" dirty="0"/>
              <a:t>[3];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ob</a:t>
            </a:r>
            <a:r>
              <a:rPr lang="en-IN" sz="2000" dirty="0"/>
              <a:t>[0] = new </a:t>
            </a:r>
            <a:r>
              <a:rPr lang="en-IN" sz="2000" dirty="0" err="1"/>
              <a:t>ConCuboid</a:t>
            </a:r>
            <a:r>
              <a:rPr lang="en-IN" sz="2000" dirty="0"/>
              <a:t>();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ob</a:t>
            </a:r>
            <a:r>
              <a:rPr lang="en-IN" sz="2000" dirty="0"/>
              <a:t>[0]);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ob</a:t>
            </a:r>
            <a:r>
              <a:rPr lang="en-IN" sz="2000" dirty="0"/>
              <a:t>[1] = new </a:t>
            </a:r>
            <a:r>
              <a:rPr lang="en-IN" sz="2000" dirty="0" err="1"/>
              <a:t>ConCuboid</a:t>
            </a:r>
            <a:r>
              <a:rPr lang="en-IN" sz="2000" dirty="0"/>
              <a:t>(10,20,5);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ob</a:t>
            </a:r>
            <a:r>
              <a:rPr lang="en-IN" sz="2000" dirty="0"/>
              <a:t>[1]);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ob</a:t>
            </a:r>
            <a:r>
              <a:rPr lang="en-IN" sz="2000" dirty="0"/>
              <a:t>[2] = new </a:t>
            </a:r>
            <a:r>
              <a:rPr lang="en-IN" sz="2000" dirty="0" err="1"/>
              <a:t>ConCuboid</a:t>
            </a:r>
            <a:r>
              <a:rPr lang="en-IN" sz="2000" dirty="0"/>
              <a:t>(</a:t>
            </a:r>
            <a:r>
              <a:rPr lang="en-IN" sz="2000" dirty="0" err="1"/>
              <a:t>ob</a:t>
            </a:r>
            <a:r>
              <a:rPr lang="en-IN" sz="2000" dirty="0"/>
              <a:t>[1]);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ob</a:t>
            </a:r>
            <a:r>
              <a:rPr lang="en-IN" sz="2000" dirty="0"/>
              <a:t>[2]);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/>
              <a:t>		}</a:t>
            </a:r>
          </a:p>
          <a:p>
            <a:pPr>
              <a:buFont typeface="Arial" charset="0"/>
              <a:buChar char="•"/>
              <a:defRPr/>
            </a:pP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960C-D8D9-4929-8108-FB25AE5FC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4786F65-4192-40E7-8B22-751FABF3B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3288"/>
            <a:ext cx="7391400" cy="239712"/>
          </a:xfrm>
        </p:spPr>
        <p:txBody>
          <a:bodyPr/>
          <a:lstStyle/>
          <a:p>
            <a:r>
              <a:rPr lang="en-IN" altLang="en-US"/>
              <a:t>Why do we need constructor chaining ?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CADF7FA-8F5F-4840-9ED1-55AE1B8A8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8175"/>
            <a:ext cx="8229600" cy="4416425"/>
          </a:xfrm>
        </p:spPr>
        <p:txBody>
          <a:bodyPr/>
          <a:lstStyle/>
          <a:p>
            <a:pPr algn="just"/>
            <a:r>
              <a:rPr lang="en-IN" altLang="en-US" dirty="0">
                <a:solidFill>
                  <a:srgbClr val="40424E"/>
                </a:solidFill>
                <a:latin typeface="urw-din"/>
              </a:rPr>
              <a:t>This process is used when we want to perform multiple tasks in a single constructor rather than creating a code for each task in a single constructor ,we create a separate constructor for each task and make their chain which makes the program more readable.</a:t>
            </a:r>
            <a:endParaRPr lang="en-IN" altLang="en-US" dirty="0"/>
          </a:p>
          <a:p>
            <a:endParaRPr lang="en-I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C2FB-9622-430D-B242-DDBBA6764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57163" y="6308725"/>
            <a:ext cx="8724900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rgbClr val="002060"/>
                </a:solidFill>
                <a:cs typeface="Times New Roman" panose="02020603050405020304" pitchFamily="18" charset="0"/>
              </a:rPr>
              <a:t>KLEF                                                OOPS                                        BES-1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 11 constructor overloading and constructor chaining  -  Compatibility Mode" id="{B23D8631-09D5-4DF8-BE8C-7F35B1731590}" vid="{7D48FDCD-C345-4A44-B224-FED0FE22F0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 11 constructor overloading and constructor chaining</Template>
  <TotalTime>98</TotalTime>
  <Words>839</Words>
  <Application>Microsoft Office PowerPoint</Application>
  <PresentationFormat>On-screen Show (4:3)</PresentationFormat>
  <Paragraphs>130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urw-din</vt:lpstr>
      <vt:lpstr>Wingdings</vt:lpstr>
      <vt:lpstr>klu</vt:lpstr>
      <vt:lpstr>Constructor overloading and Constructor chaining </vt:lpstr>
      <vt:lpstr>Session Outcome</vt:lpstr>
      <vt:lpstr>Why constructor overloading ?</vt:lpstr>
      <vt:lpstr>Constructor Overloading </vt:lpstr>
      <vt:lpstr>Example of constructor overloading</vt:lpstr>
      <vt:lpstr>Class Diagram</vt:lpstr>
      <vt:lpstr> Q1:Overload the Cuboid class with all 3 types of constructors and create 3 objects each invoking a different type of constructor from the main methodofDemoclass. </vt:lpstr>
      <vt:lpstr>PowerPoint Presentation</vt:lpstr>
      <vt:lpstr>Why do we need constructor chaining ?</vt:lpstr>
      <vt:lpstr>Constructor chaining</vt:lpstr>
      <vt:lpstr>Example:</vt:lpstr>
      <vt:lpstr>Predict the output of the following. </vt:lpstr>
      <vt:lpstr>PowerPoint Presentation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overloading and Constructor chaining</dc:title>
  <dc:creator>AYYAPPA</dc:creator>
  <cp:lastModifiedBy>Rajesh Kumar Eswaran</cp:lastModifiedBy>
  <cp:revision>17</cp:revision>
  <cp:lastPrinted>1999-01-11T10:11:19Z</cp:lastPrinted>
  <dcterms:created xsi:type="dcterms:W3CDTF">2021-01-21T07:31:16Z</dcterms:created>
  <dcterms:modified xsi:type="dcterms:W3CDTF">2021-01-22T04:26:25Z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