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1"/>
  </p:notesMasterIdLst>
  <p:sldIdLst>
    <p:sldId id="435" r:id="rId2"/>
    <p:sldId id="462" r:id="rId3"/>
    <p:sldId id="360" r:id="rId4"/>
    <p:sldId id="396" r:id="rId5"/>
    <p:sldId id="436" r:id="rId6"/>
    <p:sldId id="437" r:id="rId7"/>
    <p:sldId id="438" r:id="rId8"/>
    <p:sldId id="439" r:id="rId9"/>
    <p:sldId id="454" r:id="rId10"/>
    <p:sldId id="455" r:id="rId11"/>
    <p:sldId id="442" r:id="rId12"/>
    <p:sldId id="451" r:id="rId13"/>
    <p:sldId id="456" r:id="rId14"/>
    <p:sldId id="452" r:id="rId15"/>
    <p:sldId id="463" r:id="rId16"/>
    <p:sldId id="460" r:id="rId17"/>
    <p:sldId id="464" r:id="rId18"/>
    <p:sldId id="457" r:id="rId19"/>
    <p:sldId id="446"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82" d="100"/>
          <a:sy n="82" d="100"/>
        </p:scale>
        <p:origin x="1430" y="48"/>
      </p:cViewPr>
      <p:guideLst>
        <p:guide orient="horz" pos="2160"/>
        <p:guide pos="2880"/>
      </p:guideLst>
    </p:cSldViewPr>
  </p:slideViewPr>
  <p:outlineViewPr>
    <p:cViewPr>
      <p:scale>
        <a:sx n="33" d="100"/>
        <a:sy n="33" d="100"/>
      </p:scale>
      <p:origin x="0" y="1692"/>
    </p:cViewPr>
    <p:sldLst>
      <p:sld r:id="rId1" collapse="1"/>
    </p:sldLst>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C08F098-34A8-4532-9C69-38DECEB33B3C}" type="datetimeFigureOut">
              <a:rPr lang="en-US"/>
              <a:pPr>
                <a:defRPr/>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31F2AAD-F00E-4B2B-A58E-1BBB4854317A}" type="slidenum">
              <a:rPr lang="en-US"/>
              <a:pPr>
                <a:defRPr/>
              </a:pPr>
              <a:t>‹#›</a:t>
            </a:fld>
            <a:endParaRPr lang="en-US"/>
          </a:p>
        </p:txBody>
      </p:sp>
    </p:spTree>
    <p:extLst>
      <p:ext uri="{BB962C8B-B14F-4D97-AF65-F5344CB8AC3E}">
        <p14:creationId xmlns:p14="http://schemas.microsoft.com/office/powerpoint/2010/main" val="141091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5EEEE1-9D50-486E-AE94-58728B70BC1B}"/>
              </a:ext>
            </a:extLst>
          </p:cNvPr>
          <p:cNvSpPr>
            <a:spLocks noGrp="1" noChangeArrowheads="1"/>
          </p:cNvSpPr>
          <p:nvPr>
            <p:ph type="sldNum" sz="quarter" idx="5"/>
          </p:nvPr>
        </p:nvSpPr>
        <p:spPr>
          <a:ln/>
        </p:spPr>
        <p:txBody>
          <a:bodyPr/>
          <a:lstStyle/>
          <a:p>
            <a:fld id="{662FB4A3-8E80-44DD-AD22-E14DBBA1A5D9}" type="slidenum">
              <a:rPr lang="en-US" altLang="en-US"/>
              <a:pPr/>
              <a:t>3</a:t>
            </a:fld>
            <a:endParaRPr lang="en-US" altLang="en-US"/>
          </a:p>
        </p:txBody>
      </p:sp>
      <p:sp>
        <p:nvSpPr>
          <p:cNvPr id="242690" name="Rectangle 2">
            <a:extLst>
              <a:ext uri="{FF2B5EF4-FFF2-40B4-BE49-F238E27FC236}">
                <a16:creationId xmlns:a16="http://schemas.microsoft.com/office/drawing/2014/main" id="{0CD1CD67-30C6-4F42-8E1F-895C29028FF0}"/>
              </a:ext>
            </a:extLst>
          </p:cNvPr>
          <p:cNvSpPr>
            <a:spLocks noGrp="1" noRot="1" noChangeAspect="1" noChangeArrowheads="1" noTextEdit="1"/>
          </p:cNvSpPr>
          <p:nvPr>
            <p:ph type="sldImg"/>
          </p:nvPr>
        </p:nvSpPr>
        <p:spPr>
          <a:xfrm>
            <a:off x="1144588" y="685800"/>
            <a:ext cx="4572000" cy="3429000"/>
          </a:xfrm>
          <a:ln/>
        </p:spPr>
      </p:sp>
      <p:sp>
        <p:nvSpPr>
          <p:cNvPr id="242691" name="Rectangle 3">
            <a:extLst>
              <a:ext uri="{FF2B5EF4-FFF2-40B4-BE49-F238E27FC236}">
                <a16:creationId xmlns:a16="http://schemas.microsoft.com/office/drawing/2014/main" id="{6D67BB21-59DA-4046-9500-F7324B8548C6}"/>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C0040B-9AA3-48CC-BF84-65318867F385}"/>
              </a:ext>
            </a:extLst>
          </p:cNvPr>
          <p:cNvSpPr>
            <a:spLocks noGrp="1" noChangeArrowheads="1"/>
          </p:cNvSpPr>
          <p:nvPr>
            <p:ph type="sldNum" sz="quarter" idx="5"/>
          </p:nvPr>
        </p:nvSpPr>
        <p:spPr>
          <a:ln/>
        </p:spPr>
        <p:txBody>
          <a:bodyPr/>
          <a:lstStyle/>
          <a:p>
            <a:fld id="{064E6955-6755-4BCF-89A8-472FABDFFCDC}" type="slidenum">
              <a:rPr lang="en-US" altLang="en-US"/>
              <a:pPr/>
              <a:t>4</a:t>
            </a:fld>
            <a:endParaRPr lang="en-US" altLang="en-US"/>
          </a:p>
        </p:txBody>
      </p:sp>
      <p:sp>
        <p:nvSpPr>
          <p:cNvPr id="318466" name="Rectangle 2">
            <a:extLst>
              <a:ext uri="{FF2B5EF4-FFF2-40B4-BE49-F238E27FC236}">
                <a16:creationId xmlns:a16="http://schemas.microsoft.com/office/drawing/2014/main" id="{A008CABB-1A10-498D-B540-18C476FDEDE3}"/>
              </a:ext>
            </a:extLst>
          </p:cNvPr>
          <p:cNvSpPr>
            <a:spLocks noGrp="1" noRot="1" noChangeAspect="1" noChangeArrowheads="1" noTextEdit="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18467" name="Rectangle 3">
            <a:extLst>
              <a:ext uri="{FF2B5EF4-FFF2-40B4-BE49-F238E27FC236}">
                <a16:creationId xmlns:a16="http://schemas.microsoft.com/office/drawing/2014/main" id="{DB546F21-8A37-4637-9578-C45EA45B89E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376649-B109-4CC4-A606-E336B881CB63}" type="datetime2">
              <a:rPr lang="en-US" smtClean="0"/>
              <a:t>Thursday, January 21, 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6" name="Slide Number Placeholder 5"/>
          <p:cNvSpPr>
            <a:spLocks noGrp="1"/>
          </p:cNvSpPr>
          <p:nvPr>
            <p:ph type="sldNum" sz="quarter" idx="12"/>
          </p:nvPr>
        </p:nvSpPr>
        <p:spPr/>
        <p:txBody>
          <a:bodyPr/>
          <a:lstStyle>
            <a:lvl1pPr>
              <a:defRPr/>
            </a:lvl1pPr>
          </a:lstStyle>
          <a:p>
            <a:pPr>
              <a:defRPr/>
            </a:pPr>
            <a:fld id="{48B129DB-8D41-4066-AA93-1DAF03F26E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Vertical Text Placeholder 2"/>
          <p:cNvSpPr>
            <a:spLocks noGrp="1"/>
          </p:cNvSpPr>
          <p:nvPr>
            <p:ph type="body" orient="vert" idx="1"/>
          </p:nvPr>
        </p:nvSpPr>
        <p:spPr>
          <a:xfrm>
            <a:off x="457200" y="1295400"/>
            <a:ext cx="82296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EB82DDB-DDC3-4BBB-8522-5BDF11CE60CA}" type="datetime2">
              <a:rPr lang="en-US" smtClean="0"/>
              <a:t>Thursday, January 21, 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6" name="Slide Number Placeholder 5"/>
          <p:cNvSpPr>
            <a:spLocks noGrp="1"/>
          </p:cNvSpPr>
          <p:nvPr>
            <p:ph type="sldNum" sz="quarter" idx="12"/>
          </p:nvPr>
        </p:nvSpPr>
        <p:spPr/>
        <p:txBody>
          <a:bodyPr/>
          <a:lstStyle>
            <a:lvl1pPr>
              <a:defRPr/>
            </a:lvl1pPr>
          </a:lstStyle>
          <a:p>
            <a:pPr>
              <a:defRPr/>
            </a:pPr>
            <a:fld id="{16A11CB4-3CE4-427D-9B5B-DA68271F1FF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B1A696-775D-4F03-BC51-C5B520DAE78F}" type="datetime2">
              <a:rPr lang="en-US" smtClean="0"/>
              <a:t>Thursday, January 21, 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6" name="Slide Number Placeholder 5"/>
          <p:cNvSpPr>
            <a:spLocks noGrp="1"/>
          </p:cNvSpPr>
          <p:nvPr>
            <p:ph type="sldNum" sz="quarter" idx="12"/>
          </p:nvPr>
        </p:nvSpPr>
        <p:spPr/>
        <p:txBody>
          <a:bodyPr/>
          <a:lstStyle>
            <a:lvl1pPr>
              <a:defRPr/>
            </a:lvl1pPr>
          </a:lstStyle>
          <a:p>
            <a:pPr>
              <a:defRPr/>
            </a:pPr>
            <a:fld id="{D04C8231-EDB7-4A03-BDA6-FF052D201C2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p>
            <a:r>
              <a:rPr lang="en-US"/>
              <a:t>Click to edit Master title style</a:t>
            </a:r>
          </a:p>
        </p:txBody>
      </p:sp>
      <p:sp>
        <p:nvSpPr>
          <p:cNvPr id="3" name="Content Placeholder 2"/>
          <p:cNvSpPr>
            <a:spLocks noGrp="1"/>
          </p:cNvSpPr>
          <p:nvPr>
            <p:ph idx="1"/>
          </p:nvPr>
        </p:nvSpPr>
        <p:spPr>
          <a:xfrm>
            <a:off x="457200" y="1295400"/>
            <a:ext cx="8229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8D1211-57FC-49A2-9847-D4119AEC569B}" type="datetime2">
              <a:rPr lang="en-US" smtClean="0"/>
              <a:t>Thursday, January 21, 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6" name="Slide Number Placeholder 5"/>
          <p:cNvSpPr>
            <a:spLocks noGrp="1"/>
          </p:cNvSpPr>
          <p:nvPr>
            <p:ph type="sldNum" sz="quarter" idx="12"/>
          </p:nvPr>
        </p:nvSpPr>
        <p:spPr/>
        <p:txBody>
          <a:bodyPr/>
          <a:lstStyle>
            <a:lvl1pPr>
              <a:defRPr/>
            </a:lvl1pPr>
          </a:lstStyle>
          <a:p>
            <a:pPr>
              <a:defRPr/>
            </a:pPr>
            <a:fld id="{78BFD8EC-3A04-483A-AD2E-8D598A4DA8C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31679B4-6E2A-4B83-A228-95E0E200F4DE}" type="datetime2">
              <a:rPr lang="en-US" smtClean="0"/>
              <a:t>Thursday, January 21, 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6" name="Slide Number Placeholder 5"/>
          <p:cNvSpPr>
            <a:spLocks noGrp="1"/>
          </p:cNvSpPr>
          <p:nvPr>
            <p:ph type="sldNum" sz="quarter" idx="12"/>
          </p:nvPr>
        </p:nvSpPr>
        <p:spPr/>
        <p:txBody>
          <a:bodyPr/>
          <a:lstStyle>
            <a:lvl1pPr>
              <a:defRPr/>
            </a:lvl1pPr>
          </a:lstStyle>
          <a:p>
            <a:pPr>
              <a:defRPr/>
            </a:pPr>
            <a:fld id="{86589411-C56C-40F4-B66E-D512662E7E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91400" cy="609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7521BA0-5558-4968-A3A8-85C1F31632E3}" type="datetime2">
              <a:rPr lang="en-US" smtClean="0"/>
              <a:t>Thursday, January 21, 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7" name="Slide Number Placeholder 5"/>
          <p:cNvSpPr>
            <a:spLocks noGrp="1"/>
          </p:cNvSpPr>
          <p:nvPr>
            <p:ph type="sldNum" sz="quarter" idx="12"/>
          </p:nvPr>
        </p:nvSpPr>
        <p:spPr/>
        <p:txBody>
          <a:bodyPr/>
          <a:lstStyle>
            <a:lvl1pPr>
              <a:defRPr/>
            </a:lvl1pPr>
          </a:lstStyle>
          <a:p>
            <a:pPr>
              <a:defRPr/>
            </a:pPr>
            <a:fld id="{6E29E7CF-FAD9-49DF-99E0-EAA77C32AE7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22E565-1711-47DB-8F80-64B4E45470F1}" type="datetime2">
              <a:rPr lang="en-US" smtClean="0"/>
              <a:t>Thursday, January 21, 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9" name="Slide Number Placeholder 5"/>
          <p:cNvSpPr>
            <a:spLocks noGrp="1"/>
          </p:cNvSpPr>
          <p:nvPr>
            <p:ph type="sldNum" sz="quarter" idx="12"/>
          </p:nvPr>
        </p:nvSpPr>
        <p:spPr/>
        <p:txBody>
          <a:bodyPr/>
          <a:lstStyle>
            <a:lvl1pPr>
              <a:defRPr/>
            </a:lvl1pPr>
          </a:lstStyle>
          <a:p>
            <a:pPr>
              <a:defRPr/>
            </a:pPr>
            <a:fld id="{9167AD7C-0654-469F-AEFA-E806C2E841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1394AFB-1DB0-467F-9102-EF3503753051}" type="datetime2">
              <a:rPr lang="en-US" smtClean="0"/>
              <a:t>Thursday, January 21, 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5" name="Slide Number Placeholder 5"/>
          <p:cNvSpPr>
            <a:spLocks noGrp="1"/>
          </p:cNvSpPr>
          <p:nvPr>
            <p:ph type="sldNum" sz="quarter" idx="12"/>
          </p:nvPr>
        </p:nvSpPr>
        <p:spPr/>
        <p:txBody>
          <a:bodyPr/>
          <a:lstStyle>
            <a:lvl1pPr>
              <a:defRPr/>
            </a:lvl1pPr>
          </a:lstStyle>
          <a:p>
            <a:pPr>
              <a:defRPr/>
            </a:pPr>
            <a:fld id="{947A0E5E-4093-4CD3-BA7B-F97E5E4A51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174401-949C-4D00-8054-2F55C2DE9FE9}" type="datetime2">
              <a:rPr lang="en-US" smtClean="0"/>
              <a:t>Thursday, January 21, 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4" name="Slide Number Placeholder 5"/>
          <p:cNvSpPr>
            <a:spLocks noGrp="1"/>
          </p:cNvSpPr>
          <p:nvPr>
            <p:ph type="sldNum" sz="quarter" idx="12"/>
          </p:nvPr>
        </p:nvSpPr>
        <p:spPr/>
        <p:txBody>
          <a:bodyPr/>
          <a:lstStyle>
            <a:lvl1pPr>
              <a:defRPr/>
            </a:lvl1pPr>
          </a:lstStyle>
          <a:p>
            <a:pPr>
              <a:defRPr/>
            </a:pPr>
            <a:fld id="{0EB6A58B-23FE-4F42-857E-74F19373BE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0"/>
            <a:ext cx="5111750" cy="5432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889500"/>
          </a:xfrm>
        </p:spPr>
        <p:txBody>
          <a:bodyPr/>
          <a:lstStyle>
            <a:lvl1pPr marL="0" indent="0">
              <a:buNone/>
              <a:defRPr sz="1400">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E9E1CB-BB0F-4EAB-A235-8BCC72CD072C}" type="datetime2">
              <a:rPr lang="en-US" smtClean="0"/>
              <a:t>Thursday, January 21, 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7" name="Slide Number Placeholder 5"/>
          <p:cNvSpPr>
            <a:spLocks noGrp="1"/>
          </p:cNvSpPr>
          <p:nvPr>
            <p:ph type="sldNum" sz="quarter" idx="12"/>
          </p:nvPr>
        </p:nvSpPr>
        <p:spPr/>
        <p:txBody>
          <a:bodyPr/>
          <a:lstStyle>
            <a:lvl1pPr>
              <a:defRPr/>
            </a:lvl1pPr>
          </a:lstStyle>
          <a:p>
            <a:pPr>
              <a:defRPr/>
            </a:pPr>
            <a:fld id="{86C1302C-7341-4EFD-A7BE-94A6EA3ED8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B65443-DCF1-4400-BCA2-ECA80F15D93A}" type="datetime2">
              <a:rPr lang="en-US" smtClean="0"/>
              <a:t>Thursday, January 21, 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For suggestions or queries contact  drkrk@kluniversity.in</a:t>
            </a:r>
          </a:p>
        </p:txBody>
      </p:sp>
      <p:sp>
        <p:nvSpPr>
          <p:cNvPr id="7" name="Slide Number Placeholder 5"/>
          <p:cNvSpPr>
            <a:spLocks noGrp="1"/>
          </p:cNvSpPr>
          <p:nvPr>
            <p:ph type="sldNum" sz="quarter" idx="12"/>
          </p:nvPr>
        </p:nvSpPr>
        <p:spPr/>
        <p:txBody>
          <a:bodyPr/>
          <a:lstStyle>
            <a:lvl1pPr>
              <a:defRPr/>
            </a:lvl1pPr>
          </a:lstStyle>
          <a:p>
            <a:pPr>
              <a:defRPr/>
            </a:pPr>
            <a:fld id="{C7BEE4BA-9FC8-42B3-9170-29EB1644726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7391400" cy="655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954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166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50000"/>
                  </a:schemeClr>
                </a:solidFill>
                <a:latin typeface="+mn-lt"/>
              </a:defRPr>
            </a:lvl1pPr>
          </a:lstStyle>
          <a:p>
            <a:pPr>
              <a:defRPr/>
            </a:pPr>
            <a:fld id="{5075F581-C496-4C70-A157-2885C4B25416}" type="datetime2">
              <a:rPr lang="en-US" smtClean="0"/>
              <a:t>Thursday, January 21, 2021</a:t>
            </a:fld>
            <a:endParaRPr lang="en-US"/>
          </a:p>
        </p:txBody>
      </p:sp>
      <p:sp>
        <p:nvSpPr>
          <p:cNvPr id="5" name="Footer Placeholder 4"/>
          <p:cNvSpPr>
            <a:spLocks noGrp="1"/>
          </p:cNvSpPr>
          <p:nvPr>
            <p:ph type="ftr" sz="quarter" idx="3"/>
          </p:nvPr>
        </p:nvSpPr>
        <p:spPr>
          <a:xfrm>
            <a:off x="3124200" y="64166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defRPr>
            </a:lvl1pPr>
          </a:lstStyle>
          <a:p>
            <a:pPr>
              <a:defRPr/>
            </a:pPr>
            <a:r>
              <a:rPr lang="en-US"/>
              <a:t>For suggestions or queries contact  drkrk@kluniversity.in</a:t>
            </a:r>
          </a:p>
        </p:txBody>
      </p:sp>
      <p:sp>
        <p:nvSpPr>
          <p:cNvPr id="6" name="Slide Number Placeholder 5"/>
          <p:cNvSpPr>
            <a:spLocks noGrp="1"/>
          </p:cNvSpPr>
          <p:nvPr>
            <p:ph type="sldNum" sz="quarter" idx="4"/>
          </p:nvPr>
        </p:nvSpPr>
        <p:spPr>
          <a:xfrm>
            <a:off x="6553200" y="6416675"/>
            <a:ext cx="2133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defRPr>
            </a:lvl1pPr>
          </a:lstStyle>
          <a:p>
            <a:pPr>
              <a:defRPr/>
            </a:pPr>
            <a:fld id="{F27807A9-12E1-47F0-9E96-6DDF5CA19C2D}" type="slidenum">
              <a:rPr lang="en-US"/>
              <a:pPr>
                <a:defRPr/>
              </a:pPr>
              <a:t>‹#›</a:t>
            </a:fld>
            <a:endParaRPr lang="en-US"/>
          </a:p>
        </p:txBody>
      </p:sp>
      <p:pic>
        <p:nvPicPr>
          <p:cNvPr id="1031" name="Picture 13" descr="KLU-Small-1.jpg"/>
          <p:cNvPicPr>
            <a:picLocks noChangeAspect="1"/>
          </p:cNvPicPr>
          <p:nvPr/>
        </p:nvPicPr>
        <p:blipFill>
          <a:blip r:embed="rId13" cstate="print"/>
          <a:srcRect/>
          <a:stretch>
            <a:fillRect/>
          </a:stretch>
        </p:blipFill>
        <p:spPr bwMode="auto">
          <a:xfrm>
            <a:off x="8131175" y="33338"/>
            <a:ext cx="893763" cy="901700"/>
          </a:xfrm>
          <a:prstGeom prst="rect">
            <a:avLst/>
          </a:prstGeom>
          <a:noFill/>
          <a:ln w="9525">
            <a:noFill/>
            <a:miter lim="800000"/>
            <a:headEnd/>
            <a:tailEnd/>
          </a:ln>
        </p:spPr>
      </p:pic>
      <p:cxnSp>
        <p:nvCxnSpPr>
          <p:cNvPr id="15" name="Straight Connector 14"/>
          <p:cNvCxnSpPr/>
          <p:nvPr/>
        </p:nvCxnSpPr>
        <p:spPr>
          <a:xfrm>
            <a:off x="7981950" y="977900"/>
            <a:ext cx="114300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7010400" y="444500"/>
            <a:ext cx="990600" cy="1066800"/>
          </a:xfrm>
          <a:prstGeom prst="arc">
            <a:avLst/>
          </a:prstGeom>
        </p:spPr>
        <p:style>
          <a:lnRef idx="3">
            <a:schemeClr val="accent2"/>
          </a:lnRef>
          <a:fillRef idx="0">
            <a:schemeClr val="accent2"/>
          </a:fillRef>
          <a:effectRef idx="2">
            <a:schemeClr val="accent2"/>
          </a:effectRef>
          <a:fontRef idx="minor">
            <a:schemeClr val="tx1"/>
          </a:fontRef>
        </p:style>
        <p:txBody>
          <a:bodyPr anchor="ctr"/>
          <a:lstStyle/>
          <a:p>
            <a:pPr fontAlgn="auto">
              <a:spcBef>
                <a:spcPts val="0"/>
              </a:spcBef>
              <a:spcAft>
                <a:spcPts val="0"/>
              </a:spcAft>
              <a:defRPr/>
            </a:pPr>
            <a:endParaRPr lang="en-US"/>
          </a:p>
        </p:txBody>
      </p:sp>
      <p:cxnSp>
        <p:nvCxnSpPr>
          <p:cNvPr id="17" name="Straight Connector 16"/>
          <p:cNvCxnSpPr>
            <a:stCxn id="16" idx="0"/>
          </p:cNvCxnSpPr>
          <p:nvPr/>
        </p:nvCxnSpPr>
        <p:spPr>
          <a:xfrm flipH="1">
            <a:off x="228600" y="444500"/>
            <a:ext cx="7277100" cy="0"/>
          </a:xfrm>
          <a:prstGeom prst="line">
            <a:avLst/>
          </a:prstGeom>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595959"/>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595959"/>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595959"/>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595959"/>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130425"/>
            <a:ext cx="7772400" cy="932371"/>
          </a:xfrm>
        </p:spPr>
        <p:txBody>
          <a:bodyPr/>
          <a:lstStyle/>
          <a:p>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b="1" dirty="0">
                <a:solidFill>
                  <a:schemeClr val="tx2">
                    <a:lumMod val="50000"/>
                  </a:schemeClr>
                </a:solidFill>
                <a:latin typeface="Times New Roman" panose="02020603050405020304" pitchFamily="18" charset="0"/>
                <a:cs typeface="Times New Roman" panose="02020603050405020304" pitchFamily="18" charset="0"/>
              </a:rPr>
            </a:br>
            <a:r>
              <a:rPr lang="en-IN" b="1" dirty="0">
                <a:solidFill>
                  <a:schemeClr val="tx2">
                    <a:lumMod val="50000"/>
                  </a:schemeClr>
                </a:solidFill>
                <a:latin typeface="Times New Roman" panose="02020603050405020304" pitchFamily="18" charset="0"/>
                <a:cs typeface="Times New Roman" panose="02020603050405020304" pitchFamily="18" charset="0"/>
              </a:rPr>
              <a:t>Session:12</a:t>
            </a:r>
            <a:br>
              <a:rPr lang="en-IN" b="1" dirty="0">
                <a:solidFill>
                  <a:schemeClr val="tx2">
                    <a:lumMod val="50000"/>
                  </a:schemeClr>
                </a:solidFill>
                <a:latin typeface="Times New Roman" panose="02020603050405020304" pitchFamily="18" charset="0"/>
                <a:cs typeface="Times New Roman" panose="02020603050405020304" pitchFamily="18" charset="0"/>
              </a:rPr>
            </a:br>
            <a:r>
              <a:rPr lang="en-IN" b="1" dirty="0">
                <a:solidFill>
                  <a:schemeClr val="tx2">
                    <a:lumMod val="50000"/>
                  </a:schemeClr>
                </a:solidFill>
                <a:latin typeface="Times New Roman" panose="02020603050405020304" pitchFamily="18" charset="0"/>
                <a:cs typeface="Times New Roman" panose="02020603050405020304" pitchFamily="18" charset="0"/>
              </a:rPr>
              <a:t>Parameter Passing in Java</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04E7E4E-DE89-42ED-BD50-80B063F63B55}"/>
              </a:ext>
            </a:extLst>
          </p:cNvPr>
          <p:cNvSpPr>
            <a:spLocks noGrp="1"/>
          </p:cNvSpPr>
          <p:nvPr>
            <p:ph type="title"/>
          </p:nvPr>
        </p:nvSpPr>
        <p:spPr>
          <a:xfrm>
            <a:off x="457200" y="487362"/>
            <a:ext cx="7391400" cy="655638"/>
          </a:xfrm>
        </p:spPr>
        <p:txBody>
          <a:bodyPr/>
          <a:lstStyle/>
          <a:p>
            <a:r>
              <a:rPr lang="en-US" dirty="0"/>
              <a:t>Call by Value- Example</a:t>
            </a:r>
          </a:p>
        </p:txBody>
      </p:sp>
      <p:pic>
        <p:nvPicPr>
          <p:cNvPr id="5" name="Content Placeholder 4">
            <a:extLst>
              <a:ext uri="{FF2B5EF4-FFF2-40B4-BE49-F238E27FC236}">
                <a16:creationId xmlns:a16="http://schemas.microsoft.com/office/drawing/2014/main" id="{E6D868B9-C64B-48AF-94FC-8EF81FFEDFFA}"/>
              </a:ext>
            </a:extLst>
          </p:cNvPr>
          <p:cNvPicPr>
            <a:picLocks noGrp="1" noChangeAspect="1"/>
          </p:cNvPicPr>
          <p:nvPr>
            <p:ph idx="1"/>
          </p:nvPr>
        </p:nvPicPr>
        <p:blipFill>
          <a:blip r:embed="rId2"/>
          <a:stretch>
            <a:fillRect/>
          </a:stretch>
        </p:blipFill>
        <p:spPr>
          <a:xfrm>
            <a:off x="1549893" y="1939309"/>
            <a:ext cx="6298707" cy="3543022"/>
          </a:xfrm>
          <a:noFill/>
        </p:spPr>
      </p:pic>
      <p:sp>
        <p:nvSpPr>
          <p:cNvPr id="7" name="TextBox 6">
            <a:extLst>
              <a:ext uri="{FF2B5EF4-FFF2-40B4-BE49-F238E27FC236}">
                <a16:creationId xmlns:a16="http://schemas.microsoft.com/office/drawing/2014/main" id="{891D5FA3-AC91-4F95-B202-FB316329A89C}"/>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21876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2A28-C180-4CB5-9474-74C4A3FA2C42}"/>
              </a:ext>
            </a:extLst>
          </p:cNvPr>
          <p:cNvSpPr>
            <a:spLocks noGrp="1"/>
          </p:cNvSpPr>
          <p:nvPr>
            <p:ph type="title"/>
          </p:nvPr>
        </p:nvSpPr>
        <p:spPr/>
        <p:txBody>
          <a:bodyPr/>
          <a:lstStyle/>
          <a:p>
            <a:r>
              <a:rPr lang="en-IN" sz="4000" dirty="0">
                <a:latin typeface="Times New Roman" panose="02020603050405020304" pitchFamily="18" charset="0"/>
                <a:ea typeface="Cambria" panose="02040503050406030204" pitchFamily="18" charset="0"/>
                <a:cs typeface="Times New Roman" panose="02020603050405020304" pitchFamily="18" charset="0"/>
              </a:rPr>
              <a:t>Call by Reference</a:t>
            </a:r>
          </a:p>
        </p:txBody>
      </p:sp>
      <p:sp>
        <p:nvSpPr>
          <p:cNvPr id="3" name="Content Placeholder 2">
            <a:extLst>
              <a:ext uri="{FF2B5EF4-FFF2-40B4-BE49-F238E27FC236}">
                <a16:creationId xmlns:a16="http://schemas.microsoft.com/office/drawing/2014/main" id="{C602A4E8-5E48-4902-9E11-66F1EE1EC265}"/>
              </a:ext>
            </a:extLst>
          </p:cNvPr>
          <p:cNvSpPr>
            <a:spLocks noGrp="1"/>
          </p:cNvSpPr>
          <p:nvPr>
            <p:ph idx="1"/>
          </p:nvPr>
        </p:nvSpPr>
        <p:spPr>
          <a:xfrm>
            <a:off x="457200" y="1295400"/>
            <a:ext cx="8229600" cy="4350798"/>
          </a:xfrm>
        </p:spPr>
        <p:txBody>
          <a:bodyPr/>
          <a:lstStyle/>
          <a:p>
            <a:pPr algn="just"/>
            <a:r>
              <a:rPr lang="en-US" sz="2400" dirty="0">
                <a:latin typeface="Times New Roman" panose="02020603050405020304" pitchFamily="18" charset="0"/>
                <a:cs typeface="Times New Roman" panose="02020603050405020304" pitchFamily="18" charset="0"/>
              </a:rPr>
              <a:t>Call by reference method copies the address of an argument into the formal parameter. In this method, the address is used to access the actual argument used in the function call. It means that changes made in the parameter alter the passing argument.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this method, the memory allocation is the same as the actual parameters. All the operation in the function are performed on the value stored at the address of the actual parameter, and the modified value will be stored at the same address.</a:t>
            </a:r>
          </a:p>
        </p:txBody>
      </p:sp>
      <p:sp>
        <p:nvSpPr>
          <p:cNvPr id="6" name="TextBox 5">
            <a:extLst>
              <a:ext uri="{FF2B5EF4-FFF2-40B4-BE49-F238E27FC236}">
                <a16:creationId xmlns:a16="http://schemas.microsoft.com/office/drawing/2014/main" id="{D487900C-193F-4DC2-87DD-397ED0315444}"/>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95197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2A28-C180-4CB5-9474-74C4A3FA2C42}"/>
              </a:ext>
            </a:extLst>
          </p:cNvPr>
          <p:cNvSpPr>
            <a:spLocks noGrp="1"/>
          </p:cNvSpPr>
          <p:nvPr>
            <p:ph type="title"/>
          </p:nvPr>
        </p:nvSpPr>
        <p:spPr>
          <a:xfrm>
            <a:off x="457199" y="487361"/>
            <a:ext cx="8606902" cy="1323683"/>
          </a:xfrm>
        </p:spPr>
        <p:txBody>
          <a:bodyPr/>
          <a:lstStyle/>
          <a:p>
            <a:pPr algn="just"/>
            <a:r>
              <a:rPr lang="en-IN" sz="4000" dirty="0">
                <a:latin typeface="Times New Roman" panose="02020603050405020304" pitchFamily="18" charset="0"/>
                <a:ea typeface="Cambria" panose="02040503050406030204" pitchFamily="18" charset="0"/>
                <a:cs typeface="Times New Roman" panose="02020603050405020304" pitchFamily="18" charset="0"/>
              </a:rPr>
              <a:t>Call by Reference-Class Diagram</a:t>
            </a:r>
          </a:p>
        </p:txBody>
      </p:sp>
      <p:sp>
        <p:nvSpPr>
          <p:cNvPr id="6" name="TextBox 5">
            <a:extLst>
              <a:ext uri="{FF2B5EF4-FFF2-40B4-BE49-F238E27FC236}">
                <a16:creationId xmlns:a16="http://schemas.microsoft.com/office/drawing/2014/main" id="{D487900C-193F-4DC2-87DD-397ED0315444}"/>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pic>
        <p:nvPicPr>
          <p:cNvPr id="7" name="Picture 6">
            <a:extLst>
              <a:ext uri="{FF2B5EF4-FFF2-40B4-BE49-F238E27FC236}">
                <a16:creationId xmlns:a16="http://schemas.microsoft.com/office/drawing/2014/main" id="{27D14958-D5A8-4F7E-B54D-ABF304FC7648}"/>
              </a:ext>
            </a:extLst>
          </p:cNvPr>
          <p:cNvPicPr>
            <a:picLocks noChangeAspect="1"/>
          </p:cNvPicPr>
          <p:nvPr/>
        </p:nvPicPr>
        <p:blipFill>
          <a:blip r:embed="rId2"/>
          <a:stretch>
            <a:fillRect/>
          </a:stretch>
        </p:blipFill>
        <p:spPr>
          <a:xfrm>
            <a:off x="1722268" y="1977264"/>
            <a:ext cx="5850384" cy="3828732"/>
          </a:xfrm>
          <a:prstGeom prst="rect">
            <a:avLst/>
          </a:prstGeom>
        </p:spPr>
      </p:pic>
    </p:spTree>
    <p:extLst>
      <p:ext uri="{BB962C8B-B14F-4D97-AF65-F5344CB8AC3E}">
        <p14:creationId xmlns:p14="http://schemas.microsoft.com/office/powerpoint/2010/main" val="92957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3A4E-6836-4C99-BE95-AB6FD933262C}"/>
              </a:ext>
            </a:extLst>
          </p:cNvPr>
          <p:cNvSpPr>
            <a:spLocks noGrp="1"/>
          </p:cNvSpPr>
          <p:nvPr>
            <p:ph type="title"/>
          </p:nvPr>
        </p:nvSpPr>
        <p:spPr>
          <a:xfrm>
            <a:off x="457200" y="487362"/>
            <a:ext cx="7391400" cy="655638"/>
          </a:xfrm>
        </p:spPr>
        <p:txBody>
          <a:bodyPr wrap="square" anchor="ctr">
            <a:normAutofit/>
          </a:bodyPr>
          <a:lstStyle/>
          <a:p>
            <a:pPr>
              <a:lnSpc>
                <a:spcPct val="90000"/>
              </a:lnSpc>
            </a:pPr>
            <a:r>
              <a:rPr lang="en-US" sz="4100"/>
              <a:t>Call by Reference-Example</a:t>
            </a:r>
            <a:endParaRPr lang="en-IN" sz="4100"/>
          </a:p>
        </p:txBody>
      </p:sp>
      <p:pic>
        <p:nvPicPr>
          <p:cNvPr id="5" name="Picture 4">
            <a:extLst>
              <a:ext uri="{FF2B5EF4-FFF2-40B4-BE49-F238E27FC236}">
                <a16:creationId xmlns:a16="http://schemas.microsoft.com/office/drawing/2014/main" id="{8C36E98C-9D64-49FF-AA9F-119B5382BBDC}"/>
              </a:ext>
            </a:extLst>
          </p:cNvPr>
          <p:cNvPicPr>
            <a:picLocks noChangeAspect="1"/>
          </p:cNvPicPr>
          <p:nvPr/>
        </p:nvPicPr>
        <p:blipFill>
          <a:blip r:embed="rId2"/>
          <a:stretch>
            <a:fillRect/>
          </a:stretch>
        </p:blipFill>
        <p:spPr>
          <a:xfrm>
            <a:off x="457200" y="1495424"/>
            <a:ext cx="8229600" cy="4629151"/>
          </a:xfrm>
          <a:prstGeom prst="rect">
            <a:avLst/>
          </a:prstGeom>
          <a:noFill/>
        </p:spPr>
      </p:pic>
    </p:spTree>
    <p:extLst>
      <p:ext uri="{BB962C8B-B14F-4D97-AF65-F5344CB8AC3E}">
        <p14:creationId xmlns:p14="http://schemas.microsoft.com/office/powerpoint/2010/main" val="165051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8694FA-2577-4DD0-831D-54F6FE64A515}"/>
              </a:ext>
            </a:extLst>
          </p:cNvPr>
          <p:cNvSpPr txBox="1"/>
          <p:nvPr/>
        </p:nvSpPr>
        <p:spPr>
          <a:xfrm>
            <a:off x="360890" y="1437820"/>
            <a:ext cx="8473736" cy="1938992"/>
          </a:xfrm>
          <a:prstGeom prst="rect">
            <a:avLst/>
          </a:prstGeom>
          <a:noFill/>
        </p:spPr>
        <p:txBody>
          <a:bodyPr wrap="square">
            <a:spAutoFit/>
          </a:bodyPr>
          <a:lstStyle/>
          <a:p>
            <a:pPr algn="just"/>
            <a:r>
              <a:rPr lang="en-US" b="0" i="0" dirty="0">
                <a:solidFill>
                  <a:srgbClr val="000000"/>
                </a:solidFill>
                <a:effectLst/>
                <a:ea typeface="Cambria" panose="02040503050406030204" pitchFamily="18" charset="0"/>
                <a:cs typeface="Times New Roman" panose="02020603050405020304" pitchFamily="18" charset="0"/>
              </a:rPr>
              <a:t>Object as Argument	</a:t>
            </a:r>
          </a:p>
          <a:p>
            <a:pPr algn="just"/>
            <a:endParaRPr lang="en-US" dirty="0">
              <a:solidFill>
                <a:srgbClr val="000000"/>
              </a:solidFill>
              <a:ea typeface="Cambria" panose="02040503050406030204" pitchFamily="18" charset="0"/>
              <a:cs typeface="Times New Roman" panose="02020603050405020304" pitchFamily="18" charset="0"/>
            </a:endParaRPr>
          </a:p>
          <a:p>
            <a:pPr algn="just"/>
            <a:r>
              <a:rPr lang="en-US" dirty="0"/>
              <a:t>Create a class Test with equals () method which compares two objects for equality and returns the result i.e., either true or false (Note: equals () methods should take an object as an argument)</a:t>
            </a:r>
            <a:endParaRPr lang="en-IN" dirty="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639D9C2-05F7-48F6-833D-5BA333D6A38D}"/>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
        <p:nvSpPr>
          <p:cNvPr id="5" name="Title 1">
            <a:extLst>
              <a:ext uri="{FF2B5EF4-FFF2-40B4-BE49-F238E27FC236}">
                <a16:creationId xmlns:a16="http://schemas.microsoft.com/office/drawing/2014/main" id="{92ED21C9-9382-4D0D-98ED-8B75D90E65B4}"/>
              </a:ext>
            </a:extLst>
          </p:cNvPr>
          <p:cNvSpPr txBox="1">
            <a:spLocks/>
          </p:cNvSpPr>
          <p:nvPr/>
        </p:nvSpPr>
        <p:spPr bwMode="auto">
          <a:xfrm>
            <a:off x="577048" y="577788"/>
            <a:ext cx="7360328" cy="655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a:lstStyle>
          <a:p>
            <a:r>
              <a:rPr lang="en-US" sz="4000" dirty="0">
                <a:latin typeface="Times New Roman" panose="02020603050405020304" pitchFamily="18" charset="0"/>
                <a:cs typeface="Times New Roman" panose="02020603050405020304" pitchFamily="18" charset="0"/>
              </a:rPr>
              <a:t>Practice Problem-1</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8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A31FF1-DB92-4395-898E-EA1BAB0F65DA}"/>
              </a:ext>
            </a:extLst>
          </p:cNvPr>
          <p:cNvSpPr txBox="1"/>
          <p:nvPr/>
        </p:nvSpPr>
        <p:spPr>
          <a:xfrm>
            <a:off x="206062" y="6396335"/>
            <a:ext cx="8731876" cy="461665"/>
          </a:xfrm>
          <a:prstGeom prst="rect">
            <a:avLst/>
          </a:prstGeom>
          <a:noFill/>
        </p:spPr>
        <p:txBody>
          <a:bodyPr wrap="square" rtlCol="0">
            <a:spAutoFit/>
          </a:bodyPr>
          <a:lstStyle/>
          <a:p>
            <a:r>
              <a:rPr lang="en-US" i="1" dirty="0"/>
              <a:t>KLEF                                       OOPS                                  BES-1</a:t>
            </a:r>
            <a:endParaRPr lang="en-IN" i="1" dirty="0"/>
          </a:p>
        </p:txBody>
      </p:sp>
      <p:sp>
        <p:nvSpPr>
          <p:cNvPr id="5" name="Title 1">
            <a:extLst>
              <a:ext uri="{FF2B5EF4-FFF2-40B4-BE49-F238E27FC236}">
                <a16:creationId xmlns:a16="http://schemas.microsoft.com/office/drawing/2014/main" id="{93BB6480-A683-4425-BE74-BB65909330D2}"/>
              </a:ext>
            </a:extLst>
          </p:cNvPr>
          <p:cNvSpPr txBox="1">
            <a:spLocks noGrp="1"/>
          </p:cNvSpPr>
          <p:nvPr>
            <p:ph type="title"/>
          </p:nvPr>
        </p:nvSpPr>
        <p:spPr bwMode="auto">
          <a:xfrm>
            <a:off x="457200" y="700428"/>
            <a:ext cx="7391400" cy="655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a:lstStyle>
          <a:p>
            <a:r>
              <a:rPr lang="en-US" sz="4000" dirty="0">
                <a:latin typeface="Times New Roman" panose="02020603050405020304" pitchFamily="18" charset="0"/>
                <a:cs typeface="Times New Roman" panose="02020603050405020304" pitchFamily="18" charset="0"/>
              </a:rPr>
              <a:t>Practice Problem-1</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Class Diagram</a:t>
            </a:r>
            <a:endParaRPr lang="en-IN"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AD7049E-4935-4CDF-AB76-45EA4ECBF942}"/>
              </a:ext>
            </a:extLst>
          </p:cNvPr>
          <p:cNvPicPr>
            <a:picLocks noChangeAspect="1"/>
          </p:cNvPicPr>
          <p:nvPr/>
        </p:nvPicPr>
        <p:blipFill>
          <a:blip r:embed="rId2"/>
          <a:stretch>
            <a:fillRect/>
          </a:stretch>
        </p:blipFill>
        <p:spPr>
          <a:xfrm>
            <a:off x="1251751" y="1840092"/>
            <a:ext cx="6090082" cy="4223357"/>
          </a:xfrm>
          <a:prstGeom prst="rect">
            <a:avLst/>
          </a:prstGeom>
        </p:spPr>
      </p:pic>
    </p:spTree>
    <p:extLst>
      <p:ext uri="{BB962C8B-B14F-4D97-AF65-F5344CB8AC3E}">
        <p14:creationId xmlns:p14="http://schemas.microsoft.com/office/powerpoint/2010/main" val="305020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9EBFD-550B-45F5-89DA-87944D48F9CE}"/>
              </a:ext>
            </a:extLst>
          </p:cNvPr>
          <p:cNvSpPr>
            <a:spLocks noGrp="1"/>
          </p:cNvSpPr>
          <p:nvPr>
            <p:ph idx="1"/>
          </p:nvPr>
        </p:nvSpPr>
        <p:spPr/>
        <p:txBody>
          <a:bodyPr/>
          <a:lstStyle/>
          <a:p>
            <a:pPr marL="0" indent="0" algn="just">
              <a:buNone/>
            </a:pPr>
            <a:r>
              <a:rPr lang="en-IN" sz="2400" dirty="0">
                <a:solidFill>
                  <a:srgbClr val="000000"/>
                </a:solidFill>
                <a:effectLst/>
                <a:latin typeface="Times New Roman" panose="02020603050405020304" pitchFamily="18" charset="0"/>
                <a:ea typeface="Calibri" panose="020F0502020204030204" pitchFamily="34" charset="0"/>
              </a:rPr>
              <a:t>Returning object from a method </a:t>
            </a:r>
          </a:p>
          <a:p>
            <a:pPr marL="0" indent="0" algn="just">
              <a:buNone/>
              <a:tabLst>
                <a:tab pos="3876040" algn="l"/>
              </a:tabLst>
            </a:pPr>
            <a:endParaRPr lang="en-IN" sz="2400" dirty="0">
              <a:solidFill>
                <a:srgbClr val="000000"/>
              </a:solidFill>
              <a:latin typeface="Times New Roman" panose="02020603050405020304" pitchFamily="18" charset="0"/>
              <a:ea typeface="Calibri" panose="020F0502020204030204" pitchFamily="34" charset="0"/>
              <a:cs typeface="Cordia New" panose="020B0304020202020204" pitchFamily="34" charset="-34"/>
            </a:endParaRPr>
          </a:p>
          <a:p>
            <a:pPr marL="0" indent="0" algn="just">
              <a:buNone/>
              <a:tabLst>
                <a:tab pos="3876040" algn="l"/>
              </a:tabLst>
            </a:pPr>
            <a:r>
              <a:rPr lang="en-IN" sz="2400" dirty="0">
                <a:solidFill>
                  <a:srgbClr val="000000"/>
                </a:solidFill>
                <a:effectLst/>
                <a:latin typeface="Times New Roman" panose="02020603050405020304" pitchFamily="18" charset="0"/>
                <a:ea typeface="Calibri" panose="020F0502020204030204" pitchFamily="34" charset="0"/>
              </a:rPr>
              <a:t>Create a class Test with </a:t>
            </a:r>
            <a:r>
              <a:rPr lang="en-IN" sz="2400" dirty="0" err="1">
                <a:solidFill>
                  <a:srgbClr val="000000"/>
                </a:solidFill>
                <a:effectLst/>
                <a:latin typeface="Times New Roman" panose="02020603050405020304" pitchFamily="18" charset="0"/>
                <a:ea typeface="Calibri" panose="020F0502020204030204" pitchFamily="34" charset="0"/>
              </a:rPr>
              <a:t>incrByTen</a:t>
            </a:r>
            <a:r>
              <a:rPr lang="en-IN" sz="2400" dirty="0">
                <a:solidFill>
                  <a:srgbClr val="000000"/>
                </a:solidFill>
                <a:effectLst/>
                <a:latin typeface="Times New Roman" panose="02020603050405020304" pitchFamily="18" charset="0"/>
                <a:ea typeface="Calibri" panose="020F0502020204030204" pitchFamily="34" charset="0"/>
              </a:rPr>
              <a:t> () method which returns an object after incrementing the value by 10 than the value in the invoking object. </a:t>
            </a:r>
          </a:p>
          <a:p>
            <a:endParaRPr lang="en-IN" dirty="0"/>
          </a:p>
        </p:txBody>
      </p:sp>
      <p:sp>
        <p:nvSpPr>
          <p:cNvPr id="4" name="Title 1">
            <a:extLst>
              <a:ext uri="{FF2B5EF4-FFF2-40B4-BE49-F238E27FC236}">
                <a16:creationId xmlns:a16="http://schemas.microsoft.com/office/drawing/2014/main" id="{B0CAE6EB-4F58-4182-9085-4813A4647AC9}"/>
              </a:ext>
            </a:extLst>
          </p:cNvPr>
          <p:cNvSpPr>
            <a:spLocks noGrp="1"/>
          </p:cNvSpPr>
          <p:nvPr>
            <p:ph type="title"/>
          </p:nvPr>
        </p:nvSpPr>
        <p:spPr>
          <a:xfrm>
            <a:off x="457200" y="487363"/>
            <a:ext cx="7391400" cy="655637"/>
          </a:xfrm>
        </p:spPr>
        <p:txBody>
          <a:bodyPr/>
          <a:lstStyle/>
          <a:p>
            <a:r>
              <a:rPr lang="en-US" sz="4000" dirty="0">
                <a:latin typeface="Times New Roman" panose="02020603050405020304" pitchFamily="18" charset="0"/>
                <a:cs typeface="Times New Roman" panose="02020603050405020304" pitchFamily="18" charset="0"/>
              </a:rPr>
              <a:t>Practice Problem-2</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AF1F34-B005-4DFA-9969-D1F00A461794}"/>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23114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4E6FC4-401A-49C4-945B-4F3D78CE6724}"/>
              </a:ext>
            </a:extLst>
          </p:cNvPr>
          <p:cNvSpPr txBox="1">
            <a:spLocks noGrp="1"/>
          </p:cNvSpPr>
          <p:nvPr>
            <p:ph type="title"/>
          </p:nvPr>
        </p:nvSpPr>
        <p:spPr bwMode="auto">
          <a:xfrm>
            <a:off x="457200" y="727061"/>
            <a:ext cx="7391400" cy="655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a:lstStyle>
          <a:p>
            <a:r>
              <a:rPr lang="en-US" sz="4000" dirty="0">
                <a:latin typeface="Times New Roman" panose="02020603050405020304" pitchFamily="18" charset="0"/>
                <a:cs typeface="Times New Roman" panose="02020603050405020304" pitchFamily="18" charset="0"/>
              </a:rPr>
              <a:t>Practice Problem-2</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Class Diagram</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B21561-EE10-4A25-8F00-3782AD241CAB}"/>
              </a:ext>
            </a:extLst>
          </p:cNvPr>
          <p:cNvSpPr txBox="1"/>
          <p:nvPr/>
        </p:nvSpPr>
        <p:spPr>
          <a:xfrm>
            <a:off x="206062" y="6396335"/>
            <a:ext cx="8731876" cy="461665"/>
          </a:xfrm>
          <a:prstGeom prst="rect">
            <a:avLst/>
          </a:prstGeom>
          <a:noFill/>
        </p:spPr>
        <p:txBody>
          <a:bodyPr wrap="square" rtlCol="0">
            <a:spAutoFit/>
          </a:bodyPr>
          <a:lstStyle/>
          <a:p>
            <a:r>
              <a:rPr lang="en-US" i="1" dirty="0"/>
              <a:t>KLEF                                       OOPS                                  BES-1</a:t>
            </a:r>
            <a:endParaRPr lang="en-IN" i="1" dirty="0"/>
          </a:p>
        </p:txBody>
      </p:sp>
      <p:pic>
        <p:nvPicPr>
          <p:cNvPr id="7" name="Picture 6">
            <a:extLst>
              <a:ext uri="{FF2B5EF4-FFF2-40B4-BE49-F238E27FC236}">
                <a16:creationId xmlns:a16="http://schemas.microsoft.com/office/drawing/2014/main" id="{AC39C27E-C684-4AAF-A684-9E07485EDA14}"/>
              </a:ext>
            </a:extLst>
          </p:cNvPr>
          <p:cNvPicPr>
            <a:picLocks noChangeAspect="1"/>
          </p:cNvPicPr>
          <p:nvPr/>
        </p:nvPicPr>
        <p:blipFill>
          <a:blip r:embed="rId2"/>
          <a:stretch>
            <a:fillRect/>
          </a:stretch>
        </p:blipFill>
        <p:spPr>
          <a:xfrm>
            <a:off x="1658768" y="1853259"/>
            <a:ext cx="5826464" cy="4072515"/>
          </a:xfrm>
          <a:prstGeom prst="rect">
            <a:avLst/>
          </a:prstGeom>
        </p:spPr>
      </p:pic>
    </p:spTree>
    <p:extLst>
      <p:ext uri="{BB962C8B-B14F-4D97-AF65-F5344CB8AC3E}">
        <p14:creationId xmlns:p14="http://schemas.microsoft.com/office/powerpoint/2010/main" val="52695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8828-7B4A-45E5-8F43-00095C9FBF37}"/>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Summary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7AE75E-1DF1-4870-9ADD-A5441F5AAB81}"/>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In Call by value method original value is not modified whereas, in Call by reference method, the original value is modified.</a:t>
            </a: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In Call by value, a copy of the variable is passed whereas in Call by reference, a variable itself is passed.</a:t>
            </a:r>
          </a:p>
          <a:p>
            <a:pPr algn="just">
              <a:lnSpc>
                <a:spcPct val="107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When a primitive type is passed to a function, it is done by use of call-by-value. Objects are implicitly passed by use of call-by-reference.</a:t>
            </a:r>
            <a:endParaRPr lang="en-US" sz="2400" b="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solidFill>
                  <a:srgbClr val="000000"/>
                </a:solidFill>
                <a:effectLst/>
                <a:latin typeface="Times New Roman" panose="02020603050405020304" pitchFamily="18" charset="0"/>
                <a:ea typeface="Calibri" panose="020F0502020204030204" pitchFamily="34" charset="0"/>
              </a:rPr>
              <a:t>A method can return any type of data, including class types that you create.</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A017B5C9-82B5-4579-A4C1-99DBF1F8125A}"/>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7918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2E5F-CAC1-40E9-B9DB-E05373F09B43}"/>
              </a:ext>
            </a:extLst>
          </p:cNvPr>
          <p:cNvSpPr>
            <a:spLocks noGrp="1"/>
          </p:cNvSpPr>
          <p:nvPr>
            <p:ph type="title"/>
          </p:nvPr>
        </p:nvSpPr>
        <p:spPr>
          <a:xfrm>
            <a:off x="876300" y="2618003"/>
            <a:ext cx="7391400" cy="655638"/>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4287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7862-5D59-4A8A-AD6A-B0655E741564}"/>
              </a:ext>
            </a:extLst>
          </p:cNvPr>
          <p:cNvSpPr>
            <a:spLocks noGrp="1"/>
          </p:cNvSpPr>
          <p:nvPr>
            <p:ph type="title"/>
          </p:nvPr>
        </p:nvSpPr>
        <p:spPr>
          <a:xfrm>
            <a:off x="457200" y="815836"/>
            <a:ext cx="7391400" cy="655638"/>
          </a:xfrm>
        </p:spPr>
        <p:txBody>
          <a:bodyPr/>
          <a:lstStyle/>
          <a:p>
            <a:r>
              <a:rPr lang="en-US" dirty="0">
                <a:latin typeface="Times New Roman" panose="02020603050405020304" pitchFamily="18" charset="0"/>
                <a:cs typeface="Times New Roman" panose="02020603050405020304" pitchFamily="18" charset="0"/>
              </a:rPr>
              <a:t>Session Outcomes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91DF5E-3A45-43CD-A607-D694325B5EE6}"/>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At the end of this session, </a:t>
            </a:r>
          </a:p>
          <a:p>
            <a:pPr algn="just"/>
            <a:r>
              <a:rPr lang="en-US" dirty="0">
                <a:solidFill>
                  <a:schemeClr val="tx1"/>
                </a:solidFill>
                <a:latin typeface="Times New Roman" panose="02020603050405020304" pitchFamily="18" charset="0"/>
                <a:cs typeface="Times New Roman" panose="02020603050405020304" pitchFamily="18" charset="0"/>
              </a:rPr>
              <a:t>To be able to understand how to pass an object to method and to return objects from methods. </a:t>
            </a:r>
          </a:p>
          <a:p>
            <a:pPr algn="just"/>
            <a:r>
              <a:rPr lang="en-US" dirty="0">
                <a:solidFill>
                  <a:schemeClr val="tx1"/>
                </a:solidFill>
                <a:latin typeface="Times New Roman" panose="02020603050405020304" pitchFamily="18" charset="0"/>
                <a:cs typeface="Times New Roman" panose="02020603050405020304" pitchFamily="18" charset="0"/>
              </a:rPr>
              <a:t>To be able to differentiate between call by value and call by reference.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BDB3EF-BB62-400B-A8C1-60322DEB39D0}"/>
              </a:ext>
            </a:extLst>
          </p:cNvPr>
          <p:cNvSpPr txBox="1"/>
          <p:nvPr/>
        </p:nvSpPr>
        <p:spPr>
          <a:xfrm>
            <a:off x="231820" y="6367044"/>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134352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54EDB555-636C-4580-ADE3-AEC98E430997}"/>
              </a:ext>
            </a:extLst>
          </p:cNvPr>
          <p:cNvSpPr>
            <a:spLocks noGrp="1" noChangeArrowheads="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Calling a Method</a:t>
            </a:r>
          </a:p>
        </p:txBody>
      </p:sp>
      <p:sp>
        <p:nvSpPr>
          <p:cNvPr id="241667" name="Rectangle 3">
            <a:extLst>
              <a:ext uri="{FF2B5EF4-FFF2-40B4-BE49-F238E27FC236}">
                <a16:creationId xmlns:a16="http://schemas.microsoft.com/office/drawing/2014/main" id="{59872384-1A5C-40D5-95A0-75D850A5D3F4}"/>
              </a:ext>
            </a:extLst>
          </p:cNvPr>
          <p:cNvSpPr>
            <a:spLocks noGrp="1" noChangeArrowheads="1"/>
          </p:cNvSpPr>
          <p:nvPr>
            <p:ph type="body" idx="1"/>
          </p:nvPr>
        </p:nvSpPr>
        <p:spPr>
          <a:xfrm>
            <a:off x="638175" y="1371601"/>
            <a:ext cx="7772400" cy="990600"/>
          </a:xfrm>
        </p:spPr>
        <p:txBody>
          <a:bodyPr/>
          <a:lstStyle/>
          <a:p>
            <a:pPr algn="just">
              <a:lnSpc>
                <a:spcPct val="90000"/>
              </a:lnSpc>
            </a:pPr>
            <a:r>
              <a:rPr lang="en-US" altLang="en-US" sz="2800" dirty="0">
                <a:solidFill>
                  <a:schemeClr val="tx1"/>
                </a:solidFill>
                <a:latin typeface="Times New Roman" panose="02020603050405020304" pitchFamily="18" charset="0"/>
                <a:cs typeface="Times New Roman" panose="02020603050405020304" pitchFamily="18" charset="0"/>
              </a:rPr>
              <a:t>Each time a method is called, the values of the </a:t>
            </a:r>
            <a:r>
              <a:rPr lang="en-US" altLang="en-US" sz="2800" i="1" dirty="0">
                <a:solidFill>
                  <a:srgbClr val="FF0000"/>
                </a:solidFill>
                <a:latin typeface="Times New Roman" panose="02020603050405020304" pitchFamily="18" charset="0"/>
                <a:cs typeface="Times New Roman" panose="02020603050405020304" pitchFamily="18" charset="0"/>
              </a:rPr>
              <a:t>actual arguments</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a:solidFill>
                  <a:schemeClr val="tx1"/>
                </a:solidFill>
                <a:latin typeface="Times New Roman" panose="02020603050405020304" pitchFamily="18" charset="0"/>
                <a:cs typeface="Times New Roman" panose="02020603050405020304" pitchFamily="18" charset="0"/>
              </a:rPr>
              <a:t>in the invocation are assigned to the </a:t>
            </a:r>
            <a:r>
              <a:rPr lang="en-US" altLang="en-US" sz="2800" i="1" dirty="0">
                <a:solidFill>
                  <a:srgbClr val="FF0000"/>
                </a:solidFill>
                <a:latin typeface="Times New Roman" panose="02020603050405020304" pitchFamily="18" charset="0"/>
                <a:cs typeface="Times New Roman" panose="02020603050405020304" pitchFamily="18" charset="0"/>
              </a:rPr>
              <a:t>formal arguments</a:t>
            </a:r>
          </a:p>
        </p:txBody>
      </p:sp>
      <p:grpSp>
        <p:nvGrpSpPr>
          <p:cNvPr id="241668" name="Group 4">
            <a:extLst>
              <a:ext uri="{FF2B5EF4-FFF2-40B4-BE49-F238E27FC236}">
                <a16:creationId xmlns:a16="http://schemas.microsoft.com/office/drawing/2014/main" id="{A9C17F8B-9744-4894-A6D2-F4E95791AE65}"/>
              </a:ext>
            </a:extLst>
          </p:cNvPr>
          <p:cNvGrpSpPr>
            <a:grpSpLocks/>
          </p:cNvGrpSpPr>
          <p:nvPr/>
        </p:nvGrpSpPr>
        <p:grpSpPr bwMode="auto">
          <a:xfrm>
            <a:off x="1393825" y="4001374"/>
            <a:ext cx="7277100" cy="1708150"/>
            <a:chOff x="613" y="2167"/>
            <a:chExt cx="4584" cy="1076"/>
          </a:xfrm>
        </p:grpSpPr>
        <p:sp>
          <p:nvSpPr>
            <p:cNvPr id="241669" name="Text Box 5">
              <a:extLst>
                <a:ext uri="{FF2B5EF4-FFF2-40B4-BE49-F238E27FC236}">
                  <a16:creationId xmlns:a16="http://schemas.microsoft.com/office/drawing/2014/main" id="{B6D78909-E005-4C0E-B17C-62CF02F1DE05}"/>
                </a:ext>
              </a:extLst>
            </p:cNvPr>
            <p:cNvSpPr txBox="1">
              <a:spLocks noChangeArrowheads="1"/>
            </p:cNvSpPr>
            <p:nvPr/>
          </p:nvSpPr>
          <p:spPr bwMode="auto">
            <a:xfrm>
              <a:off x="613" y="2167"/>
              <a:ext cx="34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000" b="1">
                  <a:latin typeface="Courier New" panose="02070309020205020404" pitchFamily="49" charset="0"/>
                </a:rPr>
                <a:t>static int min (int num1, int num2)</a:t>
              </a:r>
            </a:p>
          </p:txBody>
        </p:sp>
        <p:sp>
          <p:nvSpPr>
            <p:cNvPr id="241670" name="Text Box 6">
              <a:extLst>
                <a:ext uri="{FF2B5EF4-FFF2-40B4-BE49-F238E27FC236}">
                  <a16:creationId xmlns:a16="http://schemas.microsoft.com/office/drawing/2014/main" id="{B746CF68-005E-48CA-AFDD-9278B105E4B1}"/>
                </a:ext>
              </a:extLst>
            </p:cNvPr>
            <p:cNvSpPr txBox="1">
              <a:spLocks noChangeArrowheads="1"/>
            </p:cNvSpPr>
            <p:nvPr/>
          </p:nvSpPr>
          <p:spPr bwMode="auto">
            <a:xfrm>
              <a:off x="665" y="2417"/>
              <a:ext cx="453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000" b="1" dirty="0">
                  <a:latin typeface="Courier New" panose="02070309020205020404" pitchFamily="49" charset="0"/>
                </a:rPr>
                <a:t>{</a:t>
              </a:r>
            </a:p>
            <a:p>
              <a:pPr eaLnBrk="0" hangingPunct="0">
                <a:spcBef>
                  <a:spcPct val="0"/>
                </a:spcBef>
                <a:buFontTx/>
                <a:buNone/>
              </a:pPr>
              <a:r>
                <a:rPr lang="en-US" altLang="en-US" sz="2000" b="1" dirty="0">
                  <a:latin typeface="Courier New" panose="02070309020205020404" pitchFamily="49" charset="0"/>
                </a:rPr>
                <a:t>   int </a:t>
              </a:r>
              <a:r>
                <a:rPr lang="en-US" altLang="en-US" sz="2000" b="1" dirty="0" err="1">
                  <a:latin typeface="Courier New" panose="02070309020205020404" pitchFamily="49" charset="0"/>
                </a:rPr>
                <a:t>minValue</a:t>
              </a:r>
              <a:r>
                <a:rPr lang="en-US" altLang="en-US" sz="2000" b="1" dirty="0">
                  <a:latin typeface="Courier New" panose="02070309020205020404" pitchFamily="49" charset="0"/>
                </a:rPr>
                <a:t> = (num1 &lt; num2 ? num1 : num2);</a:t>
              </a:r>
            </a:p>
            <a:p>
              <a:pPr eaLnBrk="0" hangingPunct="0">
                <a:spcBef>
                  <a:spcPct val="0"/>
                </a:spcBef>
                <a:buFontTx/>
                <a:buNone/>
              </a:pPr>
              <a:r>
                <a:rPr lang="en-US" altLang="en-US" sz="2000" b="1" dirty="0">
                  <a:latin typeface="Courier New" panose="02070309020205020404" pitchFamily="49" charset="0"/>
                </a:rPr>
                <a:t>   return </a:t>
              </a:r>
              <a:r>
                <a:rPr lang="en-US" altLang="en-US" sz="2000" b="1" dirty="0" err="1">
                  <a:latin typeface="Courier New" panose="02070309020205020404" pitchFamily="49" charset="0"/>
                </a:rPr>
                <a:t>minValue</a:t>
              </a:r>
              <a:r>
                <a:rPr lang="en-US" altLang="en-US" sz="2000" b="1" dirty="0">
                  <a:latin typeface="Courier New" panose="02070309020205020404" pitchFamily="49" charset="0"/>
                </a:rPr>
                <a:t>;</a:t>
              </a:r>
            </a:p>
            <a:p>
              <a:pPr eaLnBrk="0" hangingPunct="0">
                <a:spcBef>
                  <a:spcPct val="0"/>
                </a:spcBef>
                <a:buFontTx/>
                <a:buNone/>
              </a:pPr>
              <a:r>
                <a:rPr lang="en-US" altLang="en-US" sz="2000" b="1" dirty="0">
                  <a:latin typeface="Courier New" panose="02070309020205020404" pitchFamily="49" charset="0"/>
                </a:rPr>
                <a:t>}</a:t>
              </a:r>
            </a:p>
          </p:txBody>
        </p:sp>
      </p:grpSp>
      <p:sp>
        <p:nvSpPr>
          <p:cNvPr id="241671" name="Text Box 7">
            <a:extLst>
              <a:ext uri="{FF2B5EF4-FFF2-40B4-BE49-F238E27FC236}">
                <a16:creationId xmlns:a16="http://schemas.microsoft.com/office/drawing/2014/main" id="{A4F0C839-5A63-4023-8150-3484B176E1ED}"/>
              </a:ext>
            </a:extLst>
          </p:cNvPr>
          <p:cNvSpPr txBox="1">
            <a:spLocks noChangeArrowheads="1"/>
          </p:cNvSpPr>
          <p:nvPr/>
        </p:nvSpPr>
        <p:spPr bwMode="auto">
          <a:xfrm>
            <a:off x="2755900" y="2727325"/>
            <a:ext cx="353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000" b="1" dirty="0">
                <a:latin typeface="Courier New" panose="02070309020205020404" pitchFamily="49" charset="0"/>
              </a:rPr>
              <a:t>int  num = min (2, 3);</a:t>
            </a:r>
          </a:p>
        </p:txBody>
      </p:sp>
      <p:sp>
        <p:nvSpPr>
          <p:cNvPr id="241672" name="Line 8">
            <a:extLst>
              <a:ext uri="{FF2B5EF4-FFF2-40B4-BE49-F238E27FC236}">
                <a16:creationId xmlns:a16="http://schemas.microsoft.com/office/drawing/2014/main" id="{0991A71F-0C1F-4539-9201-7402B2298C06}"/>
              </a:ext>
            </a:extLst>
          </p:cNvPr>
          <p:cNvSpPr>
            <a:spLocks noChangeShapeType="1"/>
          </p:cNvSpPr>
          <p:nvPr/>
        </p:nvSpPr>
        <p:spPr bwMode="auto">
          <a:xfrm>
            <a:off x="762000" y="3276600"/>
            <a:ext cx="8001000" cy="0"/>
          </a:xfrm>
          <a:prstGeom prst="line">
            <a:avLst/>
          </a:prstGeom>
          <a:noFill/>
          <a:ln w="317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TextBox 13">
            <a:extLst>
              <a:ext uri="{FF2B5EF4-FFF2-40B4-BE49-F238E27FC236}">
                <a16:creationId xmlns:a16="http://schemas.microsoft.com/office/drawing/2014/main" id="{5523B523-08C6-4419-ABDF-EEE873599756}"/>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cxnSp>
        <p:nvCxnSpPr>
          <p:cNvPr id="3" name="Straight Arrow Connector 2">
            <a:extLst>
              <a:ext uri="{FF2B5EF4-FFF2-40B4-BE49-F238E27FC236}">
                <a16:creationId xmlns:a16="http://schemas.microsoft.com/office/drawing/2014/main" id="{927492A2-9623-4177-AD76-78C1C96602E8}"/>
              </a:ext>
            </a:extLst>
          </p:cNvPr>
          <p:cNvCxnSpPr/>
          <p:nvPr/>
        </p:nvCxnSpPr>
        <p:spPr>
          <a:xfrm flipH="1">
            <a:off x="4927107" y="3045041"/>
            <a:ext cx="381740" cy="95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F35FF1C-5862-43DB-826C-6A3A3F6A254B}"/>
              </a:ext>
            </a:extLst>
          </p:cNvPr>
          <p:cNvCxnSpPr>
            <a:cxnSpLocks/>
          </p:cNvCxnSpPr>
          <p:nvPr/>
        </p:nvCxnSpPr>
        <p:spPr>
          <a:xfrm>
            <a:off x="5844790" y="3086974"/>
            <a:ext cx="448060" cy="98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fade">
                                      <p:cBhvr>
                                        <p:cTn id="7" dur="500"/>
                                        <p:tgtEl>
                                          <p:spTgt spid="241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1671">
                                            <p:txEl>
                                              <p:pRg st="0" end="0"/>
                                            </p:txEl>
                                          </p:spTgt>
                                        </p:tgtEl>
                                        <p:attrNameLst>
                                          <p:attrName>style.visibility</p:attrName>
                                        </p:attrNameLst>
                                      </p:cBhvr>
                                      <p:to>
                                        <p:strVal val="visible"/>
                                      </p:to>
                                    </p:set>
                                    <p:anim calcmode="lin" valueType="num">
                                      <p:cBhvr additive="base">
                                        <p:cTn id="12" dur="500" fill="hold"/>
                                        <p:tgtEl>
                                          <p:spTgt spid="24167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16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41672"/>
                                        </p:tgtEl>
                                        <p:attrNameLst>
                                          <p:attrName>style.visibility</p:attrName>
                                        </p:attrNameLst>
                                      </p:cBhvr>
                                      <p:to>
                                        <p:strVal val="visible"/>
                                      </p:to>
                                    </p:set>
                                    <p:animEffect transition="in" filter="circle(in)">
                                      <p:cBhvr>
                                        <p:cTn id="18" dur="2000"/>
                                        <p:tgtEl>
                                          <p:spTgt spid="2416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1668"/>
                                        </p:tgtEl>
                                        <p:attrNameLst>
                                          <p:attrName>style.visibility</p:attrName>
                                        </p:attrNameLst>
                                      </p:cBhvr>
                                      <p:to>
                                        <p:strVal val="visible"/>
                                      </p:to>
                                    </p:set>
                                    <p:animEffect transition="in" filter="fade">
                                      <p:cBhvr>
                                        <p:cTn id="23" dur="500"/>
                                        <p:tgtEl>
                                          <p:spTgt spid="2416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C4E53A69-6DEF-40CF-A94C-EB37387671A6}"/>
              </a:ext>
            </a:extLst>
          </p:cNvPr>
          <p:cNvSpPr>
            <a:spLocks noGrp="1" noChangeArrowheads="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 Method Control Flow</a:t>
            </a:r>
          </a:p>
        </p:txBody>
      </p:sp>
      <p:sp>
        <p:nvSpPr>
          <p:cNvPr id="317443" name="Rectangle 3">
            <a:extLst>
              <a:ext uri="{FF2B5EF4-FFF2-40B4-BE49-F238E27FC236}">
                <a16:creationId xmlns:a16="http://schemas.microsoft.com/office/drawing/2014/main" id="{B7AB38CB-92D4-4EC1-AF74-4B4827595768}"/>
              </a:ext>
            </a:extLst>
          </p:cNvPr>
          <p:cNvSpPr>
            <a:spLocks noGrp="1" noChangeArrowheads="1"/>
          </p:cNvSpPr>
          <p:nvPr>
            <p:ph type="body" idx="1"/>
          </p:nvPr>
        </p:nvSpPr>
        <p:spPr>
          <a:xfrm>
            <a:off x="609600" y="1524000"/>
            <a:ext cx="7772400" cy="4648200"/>
          </a:xfrm>
        </p:spPr>
        <p:txBody>
          <a:bodyPr/>
          <a:lstStyle/>
          <a:p>
            <a:pPr marL="0" indent="0">
              <a:buNone/>
            </a:pPr>
            <a:r>
              <a:rPr lang="en-US" altLang="en-US" sz="2400" dirty="0">
                <a:solidFill>
                  <a:schemeClr val="tx1"/>
                </a:solidFill>
                <a:latin typeface="Times New Roman" panose="02020603050405020304" pitchFamily="18" charset="0"/>
                <a:cs typeface="Times New Roman" panose="02020603050405020304" pitchFamily="18" charset="0"/>
              </a:rPr>
              <a:t>A method can call another method, who can call another method, …</a:t>
            </a:r>
          </a:p>
        </p:txBody>
      </p:sp>
      <p:sp>
        <p:nvSpPr>
          <p:cNvPr id="317444" name="AutoShape 4">
            <a:extLst>
              <a:ext uri="{FF2B5EF4-FFF2-40B4-BE49-F238E27FC236}">
                <a16:creationId xmlns:a16="http://schemas.microsoft.com/office/drawing/2014/main" id="{3126BF52-9DCB-4B33-BBD1-A3BD93997939}"/>
              </a:ext>
            </a:extLst>
          </p:cNvPr>
          <p:cNvSpPr>
            <a:spLocks noChangeArrowheads="1"/>
          </p:cNvSpPr>
          <p:nvPr/>
        </p:nvSpPr>
        <p:spPr bwMode="auto">
          <a:xfrm>
            <a:off x="3581400" y="2819400"/>
            <a:ext cx="4724400" cy="3352800"/>
          </a:xfrm>
          <a:prstGeom prst="flowChartAlternateProcess">
            <a:avLst/>
          </a:prstGeom>
          <a:solidFill>
            <a:srgbClr val="CC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a:latin typeface="Times New Roman" panose="02020603050405020304" pitchFamily="18" charset="0"/>
            </a:endParaRPr>
          </a:p>
        </p:txBody>
      </p:sp>
      <p:sp>
        <p:nvSpPr>
          <p:cNvPr id="317445" name="Text Box 5">
            <a:extLst>
              <a:ext uri="{FF2B5EF4-FFF2-40B4-BE49-F238E27FC236}">
                <a16:creationId xmlns:a16="http://schemas.microsoft.com/office/drawing/2014/main" id="{84E210CF-D314-4E0A-BE41-31F100F2FD09}"/>
              </a:ext>
            </a:extLst>
          </p:cNvPr>
          <p:cNvSpPr txBox="1">
            <a:spLocks noChangeArrowheads="1"/>
          </p:cNvSpPr>
          <p:nvPr/>
        </p:nvSpPr>
        <p:spPr bwMode="auto">
          <a:xfrm>
            <a:off x="3540125" y="3200400"/>
            <a:ext cx="27511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600" b="1">
                <a:solidFill>
                  <a:schemeClr val="accent2"/>
                </a:solidFill>
                <a:latin typeface="Courier New" panose="02070309020205020404" pitchFamily="49" charset="0"/>
              </a:rPr>
              <a:t>min(num1, num2, num3)</a:t>
            </a:r>
          </a:p>
        </p:txBody>
      </p:sp>
      <p:sp>
        <p:nvSpPr>
          <p:cNvPr id="317446" name="Rectangle 6">
            <a:extLst>
              <a:ext uri="{FF2B5EF4-FFF2-40B4-BE49-F238E27FC236}">
                <a16:creationId xmlns:a16="http://schemas.microsoft.com/office/drawing/2014/main" id="{4C97F255-2BB1-415A-9543-869C53A91C4F}"/>
              </a:ext>
            </a:extLst>
          </p:cNvPr>
          <p:cNvSpPr>
            <a:spLocks noChangeArrowheads="1"/>
          </p:cNvSpPr>
          <p:nvPr/>
        </p:nvSpPr>
        <p:spPr bwMode="auto">
          <a:xfrm>
            <a:off x="3886200" y="3581400"/>
            <a:ext cx="1820863" cy="2133600"/>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a:latin typeface="Times New Roman" panose="02020603050405020304" pitchFamily="18" charset="0"/>
            </a:endParaRPr>
          </a:p>
        </p:txBody>
      </p:sp>
      <p:sp>
        <p:nvSpPr>
          <p:cNvPr id="317447" name="Rectangle 7">
            <a:extLst>
              <a:ext uri="{FF2B5EF4-FFF2-40B4-BE49-F238E27FC236}">
                <a16:creationId xmlns:a16="http://schemas.microsoft.com/office/drawing/2014/main" id="{D7E5182D-1CDF-4999-A4D4-9373B52E2D57}"/>
              </a:ext>
            </a:extLst>
          </p:cNvPr>
          <p:cNvSpPr>
            <a:spLocks noChangeArrowheads="1"/>
          </p:cNvSpPr>
          <p:nvPr/>
        </p:nvSpPr>
        <p:spPr bwMode="auto">
          <a:xfrm>
            <a:off x="6257925" y="3581400"/>
            <a:ext cx="1654175" cy="1600200"/>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a:latin typeface="Times New Roman" panose="02020603050405020304" pitchFamily="18" charset="0"/>
            </a:endParaRPr>
          </a:p>
        </p:txBody>
      </p:sp>
      <p:sp>
        <p:nvSpPr>
          <p:cNvPr id="317448" name="Text Box 8">
            <a:extLst>
              <a:ext uri="{FF2B5EF4-FFF2-40B4-BE49-F238E27FC236}">
                <a16:creationId xmlns:a16="http://schemas.microsoft.com/office/drawing/2014/main" id="{61C0FAA4-DD3A-429F-AA9C-4A92EF6018AF}"/>
              </a:ext>
            </a:extLst>
          </p:cNvPr>
          <p:cNvSpPr txBox="1">
            <a:spLocks noChangeArrowheads="1"/>
          </p:cNvSpPr>
          <p:nvPr/>
        </p:nvSpPr>
        <p:spPr bwMode="auto">
          <a:xfrm>
            <a:off x="4756150" y="3581400"/>
            <a:ext cx="2476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sp>
        <p:nvSpPr>
          <p:cNvPr id="317449" name="Text Box 9">
            <a:extLst>
              <a:ext uri="{FF2B5EF4-FFF2-40B4-BE49-F238E27FC236}">
                <a16:creationId xmlns:a16="http://schemas.microsoft.com/office/drawing/2014/main" id="{1F63EFCE-CAAE-4DF1-8BD2-78E81E36A0CE}"/>
              </a:ext>
            </a:extLst>
          </p:cNvPr>
          <p:cNvSpPr txBox="1">
            <a:spLocks noChangeArrowheads="1"/>
          </p:cNvSpPr>
          <p:nvPr/>
        </p:nvSpPr>
        <p:spPr bwMode="auto">
          <a:xfrm>
            <a:off x="4772025" y="5486400"/>
            <a:ext cx="2159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sp>
        <p:nvSpPr>
          <p:cNvPr id="317450" name="Text Box 10">
            <a:extLst>
              <a:ext uri="{FF2B5EF4-FFF2-40B4-BE49-F238E27FC236}">
                <a16:creationId xmlns:a16="http://schemas.microsoft.com/office/drawing/2014/main" id="{1221965A-B82E-4456-A07C-9C4806C595EE}"/>
              </a:ext>
            </a:extLst>
          </p:cNvPr>
          <p:cNvSpPr txBox="1">
            <a:spLocks noChangeArrowheads="1"/>
          </p:cNvSpPr>
          <p:nvPr/>
        </p:nvSpPr>
        <p:spPr bwMode="auto">
          <a:xfrm>
            <a:off x="6467475" y="3200400"/>
            <a:ext cx="12842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600" b="1">
                <a:solidFill>
                  <a:schemeClr val="accent2"/>
                </a:solidFill>
                <a:latin typeface="Courier New" panose="02070309020205020404" pitchFamily="49" charset="0"/>
              </a:rPr>
              <a:t>println()</a:t>
            </a:r>
          </a:p>
        </p:txBody>
      </p:sp>
      <p:sp>
        <p:nvSpPr>
          <p:cNvPr id="317451" name="Text Box 11">
            <a:extLst>
              <a:ext uri="{FF2B5EF4-FFF2-40B4-BE49-F238E27FC236}">
                <a16:creationId xmlns:a16="http://schemas.microsoft.com/office/drawing/2014/main" id="{64ADA3BF-FBA0-4D00-B217-6E361C896A47}"/>
              </a:ext>
            </a:extLst>
          </p:cNvPr>
          <p:cNvSpPr txBox="1">
            <a:spLocks noChangeArrowheads="1"/>
          </p:cNvSpPr>
          <p:nvPr/>
        </p:nvSpPr>
        <p:spPr bwMode="auto">
          <a:xfrm>
            <a:off x="4140200" y="4343400"/>
            <a:ext cx="15287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600" b="1">
                <a:solidFill>
                  <a:schemeClr val="accent2"/>
                </a:solidFill>
                <a:latin typeface="Courier New" panose="02070309020205020404" pitchFamily="49" charset="0"/>
              </a:rPr>
              <a:t>…println(…)</a:t>
            </a:r>
          </a:p>
        </p:txBody>
      </p:sp>
      <p:sp>
        <p:nvSpPr>
          <p:cNvPr id="317452" name="Text Box 12">
            <a:extLst>
              <a:ext uri="{FF2B5EF4-FFF2-40B4-BE49-F238E27FC236}">
                <a16:creationId xmlns:a16="http://schemas.microsoft.com/office/drawing/2014/main" id="{E8E2FB7B-B1EB-49A4-BEB4-3ACEB46A1041}"/>
              </a:ext>
            </a:extLst>
          </p:cNvPr>
          <p:cNvSpPr txBox="1">
            <a:spLocks noChangeArrowheads="1"/>
          </p:cNvSpPr>
          <p:nvPr/>
        </p:nvSpPr>
        <p:spPr bwMode="auto">
          <a:xfrm>
            <a:off x="6977063" y="4953000"/>
            <a:ext cx="2159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sp>
        <p:nvSpPr>
          <p:cNvPr id="317453" name="Text Box 13">
            <a:extLst>
              <a:ext uri="{FF2B5EF4-FFF2-40B4-BE49-F238E27FC236}">
                <a16:creationId xmlns:a16="http://schemas.microsoft.com/office/drawing/2014/main" id="{A038F35B-858C-4317-8FCE-F7591CC519BE}"/>
              </a:ext>
            </a:extLst>
          </p:cNvPr>
          <p:cNvSpPr txBox="1">
            <a:spLocks noChangeArrowheads="1"/>
          </p:cNvSpPr>
          <p:nvPr/>
        </p:nvSpPr>
        <p:spPr bwMode="auto">
          <a:xfrm>
            <a:off x="6961188" y="3581400"/>
            <a:ext cx="2476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sp>
        <p:nvSpPr>
          <p:cNvPr id="317454" name="Text Box 14">
            <a:extLst>
              <a:ext uri="{FF2B5EF4-FFF2-40B4-BE49-F238E27FC236}">
                <a16:creationId xmlns:a16="http://schemas.microsoft.com/office/drawing/2014/main" id="{F0734C0C-B3CE-40B2-AE5B-A42ECD4E7DCC}"/>
              </a:ext>
            </a:extLst>
          </p:cNvPr>
          <p:cNvSpPr txBox="1">
            <a:spLocks noChangeArrowheads="1"/>
          </p:cNvSpPr>
          <p:nvPr/>
        </p:nvSpPr>
        <p:spPr bwMode="auto">
          <a:xfrm>
            <a:off x="4883150" y="4648200"/>
            <a:ext cx="2159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grpSp>
        <p:nvGrpSpPr>
          <p:cNvPr id="317455" name="Group 15">
            <a:extLst>
              <a:ext uri="{FF2B5EF4-FFF2-40B4-BE49-F238E27FC236}">
                <a16:creationId xmlns:a16="http://schemas.microsoft.com/office/drawing/2014/main" id="{CA101B1D-C7E7-4929-8937-31E716535571}"/>
              </a:ext>
            </a:extLst>
          </p:cNvPr>
          <p:cNvGrpSpPr>
            <a:grpSpLocks/>
          </p:cNvGrpSpPr>
          <p:nvPr/>
        </p:nvGrpSpPr>
        <p:grpSpPr bwMode="auto">
          <a:xfrm>
            <a:off x="457200" y="2590800"/>
            <a:ext cx="2667000" cy="3657600"/>
            <a:chOff x="816" y="1296"/>
            <a:chExt cx="1488" cy="2304"/>
          </a:xfrm>
        </p:grpSpPr>
        <p:sp>
          <p:nvSpPr>
            <p:cNvPr id="317456" name="AutoShape 16">
              <a:extLst>
                <a:ext uri="{FF2B5EF4-FFF2-40B4-BE49-F238E27FC236}">
                  <a16:creationId xmlns:a16="http://schemas.microsoft.com/office/drawing/2014/main" id="{7F53FDA2-C9EC-4A33-B6A7-131250299313}"/>
                </a:ext>
              </a:extLst>
            </p:cNvPr>
            <p:cNvSpPr>
              <a:spLocks noChangeArrowheads="1"/>
            </p:cNvSpPr>
            <p:nvPr/>
          </p:nvSpPr>
          <p:spPr bwMode="auto">
            <a:xfrm>
              <a:off x="816" y="1296"/>
              <a:ext cx="1488" cy="2304"/>
            </a:xfrm>
            <a:prstGeom prst="flowChartAlternateProcess">
              <a:avLst/>
            </a:prstGeom>
            <a:solidFill>
              <a:srgbClr val="CC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a:latin typeface="Times New Roman" panose="02020603050405020304" pitchFamily="18" charset="0"/>
              </a:endParaRPr>
            </a:p>
          </p:txBody>
        </p:sp>
        <p:sp>
          <p:nvSpPr>
            <p:cNvPr id="317457" name="Rectangle 17">
              <a:extLst>
                <a:ext uri="{FF2B5EF4-FFF2-40B4-BE49-F238E27FC236}">
                  <a16:creationId xmlns:a16="http://schemas.microsoft.com/office/drawing/2014/main" id="{81B92487-A332-490B-9055-6FBC739FDC44}"/>
                </a:ext>
              </a:extLst>
            </p:cNvPr>
            <p:cNvSpPr>
              <a:spLocks noChangeArrowheads="1"/>
            </p:cNvSpPr>
            <p:nvPr/>
          </p:nvSpPr>
          <p:spPr bwMode="auto">
            <a:xfrm>
              <a:off x="1059" y="1776"/>
              <a:ext cx="1008" cy="1488"/>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a:latin typeface="Times New Roman" panose="02020603050405020304" pitchFamily="18" charset="0"/>
              </a:endParaRPr>
            </a:p>
          </p:txBody>
        </p:sp>
        <p:sp>
          <p:nvSpPr>
            <p:cNvPr id="317458" name="Text Box 18">
              <a:extLst>
                <a:ext uri="{FF2B5EF4-FFF2-40B4-BE49-F238E27FC236}">
                  <a16:creationId xmlns:a16="http://schemas.microsoft.com/office/drawing/2014/main" id="{C59DB750-75CE-45EB-83AB-639FD8776D0C}"/>
                </a:ext>
              </a:extLst>
            </p:cNvPr>
            <p:cNvSpPr txBox="1">
              <a:spLocks noChangeArrowheads="1"/>
            </p:cNvSpPr>
            <p:nvPr/>
          </p:nvSpPr>
          <p:spPr bwMode="auto">
            <a:xfrm>
              <a:off x="1076" y="2304"/>
              <a:ext cx="9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600" b="1">
                  <a:solidFill>
                    <a:schemeClr val="accent2"/>
                  </a:solidFill>
                  <a:latin typeface="Courier New" panose="02070309020205020404" pitchFamily="49" charset="0"/>
                </a:rPr>
                <a:t>min(1, 2, 3);</a:t>
              </a:r>
            </a:p>
          </p:txBody>
        </p:sp>
        <p:sp>
          <p:nvSpPr>
            <p:cNvPr id="317459" name="Text Box 19">
              <a:extLst>
                <a:ext uri="{FF2B5EF4-FFF2-40B4-BE49-F238E27FC236}">
                  <a16:creationId xmlns:a16="http://schemas.microsoft.com/office/drawing/2014/main" id="{B3856F45-6C85-42CF-8084-886159BB2BAE}"/>
                </a:ext>
              </a:extLst>
            </p:cNvPr>
            <p:cNvSpPr txBox="1">
              <a:spLocks noChangeArrowheads="1"/>
            </p:cNvSpPr>
            <p:nvPr/>
          </p:nvSpPr>
          <p:spPr bwMode="auto">
            <a:xfrm>
              <a:off x="1416" y="1536"/>
              <a:ext cx="37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600" b="1">
                  <a:solidFill>
                    <a:schemeClr val="accent2"/>
                  </a:solidFill>
                  <a:latin typeface="Courier New" panose="02070309020205020404" pitchFamily="49" charset="0"/>
                </a:rPr>
                <a:t>main</a:t>
              </a:r>
            </a:p>
          </p:txBody>
        </p:sp>
        <p:sp>
          <p:nvSpPr>
            <p:cNvPr id="317460" name="Text Box 20">
              <a:extLst>
                <a:ext uri="{FF2B5EF4-FFF2-40B4-BE49-F238E27FC236}">
                  <a16:creationId xmlns:a16="http://schemas.microsoft.com/office/drawing/2014/main" id="{00244019-5BDD-4B14-AAE9-844DE76B7ABF}"/>
                </a:ext>
              </a:extLst>
            </p:cNvPr>
            <p:cNvSpPr txBox="1">
              <a:spLocks noChangeArrowheads="1"/>
            </p:cNvSpPr>
            <p:nvPr/>
          </p:nvSpPr>
          <p:spPr bwMode="auto">
            <a:xfrm>
              <a:off x="1502" y="2496"/>
              <a:ext cx="12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buFontTx/>
                <a:buNone/>
              </a:pPr>
              <a:r>
                <a:rPr lang="en-US" altLang="en-US" sz="1000">
                  <a:latin typeface="Times New Roman" panose="02020603050405020304" pitchFamily="18" charset="0"/>
                </a:rPr>
                <a:t> </a:t>
              </a:r>
            </a:p>
          </p:txBody>
        </p:sp>
      </p:grpSp>
      <p:cxnSp>
        <p:nvCxnSpPr>
          <p:cNvPr id="317461" name="AutoShape 21">
            <a:extLst>
              <a:ext uri="{FF2B5EF4-FFF2-40B4-BE49-F238E27FC236}">
                <a16:creationId xmlns:a16="http://schemas.microsoft.com/office/drawing/2014/main" id="{B383DB41-038A-41BD-88B6-EED08C53EEB9}"/>
              </a:ext>
            </a:extLst>
          </p:cNvPr>
          <p:cNvCxnSpPr>
            <a:cxnSpLocks noChangeShapeType="1"/>
            <a:stCxn id="317457" idx="0"/>
            <a:endCxn id="317458" idx="0"/>
          </p:cNvCxnSpPr>
          <p:nvPr/>
        </p:nvCxnSpPr>
        <p:spPr bwMode="auto">
          <a:xfrm>
            <a:off x="1795463" y="3352800"/>
            <a:ext cx="15875" cy="838200"/>
          </a:xfrm>
          <a:prstGeom prst="straightConnector1">
            <a:avLst/>
          </a:prstGeom>
          <a:noFill/>
          <a:ln w="317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2" name="AutoShape 22">
            <a:extLst>
              <a:ext uri="{FF2B5EF4-FFF2-40B4-BE49-F238E27FC236}">
                <a16:creationId xmlns:a16="http://schemas.microsoft.com/office/drawing/2014/main" id="{FAC72A90-1648-43CF-8382-18124AAE2A7E}"/>
              </a:ext>
            </a:extLst>
          </p:cNvPr>
          <p:cNvCxnSpPr>
            <a:cxnSpLocks noChangeShapeType="1"/>
            <a:stCxn id="317460" idx="2"/>
            <a:endCxn id="317457" idx="2"/>
          </p:cNvCxnSpPr>
          <p:nvPr/>
        </p:nvCxnSpPr>
        <p:spPr bwMode="auto">
          <a:xfrm>
            <a:off x="1795463" y="4740275"/>
            <a:ext cx="0" cy="974725"/>
          </a:xfrm>
          <a:prstGeom prst="straightConnector1">
            <a:avLst/>
          </a:prstGeom>
          <a:noFill/>
          <a:ln w="317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3" name="AutoShape 23">
            <a:extLst>
              <a:ext uri="{FF2B5EF4-FFF2-40B4-BE49-F238E27FC236}">
                <a16:creationId xmlns:a16="http://schemas.microsoft.com/office/drawing/2014/main" id="{F4BE2217-4C29-48D7-AAEA-5EE29831EB38}"/>
              </a:ext>
            </a:extLst>
          </p:cNvPr>
          <p:cNvCxnSpPr>
            <a:cxnSpLocks noChangeShapeType="1"/>
            <a:stCxn id="317449" idx="1"/>
            <a:endCxn id="317460" idx="3"/>
          </p:cNvCxnSpPr>
          <p:nvPr/>
        </p:nvCxnSpPr>
        <p:spPr bwMode="auto">
          <a:xfrm rot="10800000">
            <a:off x="1903413" y="4618038"/>
            <a:ext cx="2868612" cy="990600"/>
          </a:xfrm>
          <a:prstGeom prst="bentConnector3">
            <a:avLst>
              <a:gd name="adj1" fmla="val 49972"/>
            </a:avLst>
          </a:prstGeom>
          <a:noFill/>
          <a:ln w="31750">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4" name="AutoShape 24">
            <a:extLst>
              <a:ext uri="{FF2B5EF4-FFF2-40B4-BE49-F238E27FC236}">
                <a16:creationId xmlns:a16="http://schemas.microsoft.com/office/drawing/2014/main" id="{0EE8417F-97C0-4D7B-AA0F-BF0C0559155D}"/>
              </a:ext>
            </a:extLst>
          </p:cNvPr>
          <p:cNvCxnSpPr>
            <a:cxnSpLocks noChangeShapeType="1"/>
            <a:stCxn id="317453" idx="2"/>
            <a:endCxn id="317452" idx="0"/>
          </p:cNvCxnSpPr>
          <p:nvPr/>
        </p:nvCxnSpPr>
        <p:spPr bwMode="auto">
          <a:xfrm>
            <a:off x="7085013" y="3825875"/>
            <a:ext cx="0" cy="1127125"/>
          </a:xfrm>
          <a:prstGeom prst="straightConnector1">
            <a:avLst/>
          </a:prstGeom>
          <a:noFill/>
          <a:ln w="317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5" name="AutoShape 25">
            <a:extLst>
              <a:ext uri="{FF2B5EF4-FFF2-40B4-BE49-F238E27FC236}">
                <a16:creationId xmlns:a16="http://schemas.microsoft.com/office/drawing/2014/main" id="{A8B85E77-3F28-4D9F-84B3-0EED725D43E4}"/>
              </a:ext>
            </a:extLst>
          </p:cNvPr>
          <p:cNvCxnSpPr>
            <a:cxnSpLocks noChangeShapeType="1"/>
            <a:stCxn id="317448" idx="2"/>
            <a:endCxn id="317451" idx="0"/>
          </p:cNvCxnSpPr>
          <p:nvPr/>
        </p:nvCxnSpPr>
        <p:spPr bwMode="auto">
          <a:xfrm>
            <a:off x="4879975" y="3825875"/>
            <a:ext cx="25400" cy="517525"/>
          </a:xfrm>
          <a:prstGeom prst="straightConnector1">
            <a:avLst/>
          </a:prstGeom>
          <a:noFill/>
          <a:ln w="317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6" name="AutoShape 26">
            <a:extLst>
              <a:ext uri="{FF2B5EF4-FFF2-40B4-BE49-F238E27FC236}">
                <a16:creationId xmlns:a16="http://schemas.microsoft.com/office/drawing/2014/main" id="{787A4A28-C3EB-42E1-B644-CF03A245CC72}"/>
              </a:ext>
            </a:extLst>
          </p:cNvPr>
          <p:cNvCxnSpPr>
            <a:cxnSpLocks noChangeShapeType="1"/>
            <a:stCxn id="317454" idx="2"/>
            <a:endCxn id="317449" idx="0"/>
          </p:cNvCxnSpPr>
          <p:nvPr/>
        </p:nvCxnSpPr>
        <p:spPr bwMode="auto">
          <a:xfrm flipH="1">
            <a:off x="4879975" y="4892675"/>
            <a:ext cx="111125" cy="593725"/>
          </a:xfrm>
          <a:prstGeom prst="straightConnector1">
            <a:avLst/>
          </a:prstGeom>
          <a:noFill/>
          <a:ln w="317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7" name="AutoShape 27">
            <a:extLst>
              <a:ext uri="{FF2B5EF4-FFF2-40B4-BE49-F238E27FC236}">
                <a16:creationId xmlns:a16="http://schemas.microsoft.com/office/drawing/2014/main" id="{6B1ACA13-2645-4B01-977C-839C1153DD9E}"/>
              </a:ext>
            </a:extLst>
          </p:cNvPr>
          <p:cNvCxnSpPr>
            <a:cxnSpLocks noChangeShapeType="1"/>
            <a:stCxn id="317451" idx="3"/>
            <a:endCxn id="317453" idx="1"/>
          </p:cNvCxnSpPr>
          <p:nvPr/>
        </p:nvCxnSpPr>
        <p:spPr bwMode="auto">
          <a:xfrm flipV="1">
            <a:off x="5668963" y="3703638"/>
            <a:ext cx="1292225" cy="808037"/>
          </a:xfrm>
          <a:prstGeom prst="bentConnector3">
            <a:avLst>
              <a:gd name="adj1" fmla="val 50000"/>
            </a:avLst>
          </a:prstGeom>
          <a:noFill/>
          <a:ln w="31750">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8" name="AutoShape 28">
            <a:extLst>
              <a:ext uri="{FF2B5EF4-FFF2-40B4-BE49-F238E27FC236}">
                <a16:creationId xmlns:a16="http://schemas.microsoft.com/office/drawing/2014/main" id="{681A6FE7-348D-4893-AC38-92B955F010D6}"/>
              </a:ext>
            </a:extLst>
          </p:cNvPr>
          <p:cNvCxnSpPr>
            <a:cxnSpLocks noChangeShapeType="1"/>
            <a:stCxn id="317448" idx="1"/>
            <a:endCxn id="317458" idx="3"/>
          </p:cNvCxnSpPr>
          <p:nvPr/>
        </p:nvCxnSpPr>
        <p:spPr bwMode="auto">
          <a:xfrm rot="10800000" flipV="1">
            <a:off x="2697163" y="3703638"/>
            <a:ext cx="2058987" cy="655637"/>
          </a:xfrm>
          <a:prstGeom prst="bentConnector3">
            <a:avLst>
              <a:gd name="adj1" fmla="val 49963"/>
            </a:avLst>
          </a:prstGeom>
          <a:noFill/>
          <a:ln w="31750">
            <a:solidFill>
              <a:srgbClr val="FF0000"/>
            </a:solidFill>
            <a:miter lim="800000"/>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469" name="AutoShape 29">
            <a:extLst>
              <a:ext uri="{FF2B5EF4-FFF2-40B4-BE49-F238E27FC236}">
                <a16:creationId xmlns:a16="http://schemas.microsoft.com/office/drawing/2014/main" id="{46FE1A7C-C3CF-4AA9-A75E-8564F3EC7610}"/>
              </a:ext>
            </a:extLst>
          </p:cNvPr>
          <p:cNvCxnSpPr>
            <a:cxnSpLocks noChangeShapeType="1"/>
            <a:stCxn id="317452" idx="1"/>
            <a:endCxn id="317454" idx="3"/>
          </p:cNvCxnSpPr>
          <p:nvPr/>
        </p:nvCxnSpPr>
        <p:spPr bwMode="auto">
          <a:xfrm rot="10800000">
            <a:off x="5099050" y="4770438"/>
            <a:ext cx="1878013" cy="304800"/>
          </a:xfrm>
          <a:prstGeom prst="bentConnector3">
            <a:avLst>
              <a:gd name="adj1" fmla="val 49958"/>
            </a:avLst>
          </a:prstGeom>
          <a:noFill/>
          <a:ln w="31750">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05C5A6A6-6AD9-4264-90E0-8A3B183901A3}"/>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461"/>
                                        </p:tgtEl>
                                        <p:attrNameLst>
                                          <p:attrName>style.visibility</p:attrName>
                                        </p:attrNameLst>
                                      </p:cBhvr>
                                      <p:to>
                                        <p:strVal val="visible"/>
                                      </p:to>
                                    </p:set>
                                    <p:animEffect transition="in" filter="wipe(up)">
                                      <p:cBhvr>
                                        <p:cTn id="7" dur="500"/>
                                        <p:tgtEl>
                                          <p:spTgt spid="317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68"/>
                                        </p:tgtEl>
                                        <p:attrNameLst>
                                          <p:attrName>style.visibility</p:attrName>
                                        </p:attrNameLst>
                                      </p:cBhvr>
                                      <p:to>
                                        <p:strVal val="visible"/>
                                      </p:to>
                                    </p:set>
                                    <p:animEffect transition="in" filter="wipe(left)">
                                      <p:cBhvr>
                                        <p:cTn id="12" dur="500"/>
                                        <p:tgtEl>
                                          <p:spTgt spid="31746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17465"/>
                                        </p:tgtEl>
                                        <p:attrNameLst>
                                          <p:attrName>style.visibility</p:attrName>
                                        </p:attrNameLst>
                                      </p:cBhvr>
                                      <p:to>
                                        <p:strVal val="visible"/>
                                      </p:to>
                                    </p:set>
                                    <p:animEffect transition="in" filter="wipe(up)">
                                      <p:cBhvr>
                                        <p:cTn id="16" dur="500"/>
                                        <p:tgtEl>
                                          <p:spTgt spid="3174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17467"/>
                                        </p:tgtEl>
                                        <p:attrNameLst>
                                          <p:attrName>style.visibility</p:attrName>
                                        </p:attrNameLst>
                                      </p:cBhvr>
                                      <p:to>
                                        <p:strVal val="visible"/>
                                      </p:to>
                                    </p:set>
                                    <p:animEffect transition="in" filter="wipe(left)">
                                      <p:cBhvr>
                                        <p:cTn id="21" dur="500"/>
                                        <p:tgtEl>
                                          <p:spTgt spid="317467"/>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317464"/>
                                        </p:tgtEl>
                                        <p:attrNameLst>
                                          <p:attrName>style.visibility</p:attrName>
                                        </p:attrNameLst>
                                      </p:cBhvr>
                                      <p:to>
                                        <p:strVal val="visible"/>
                                      </p:to>
                                    </p:set>
                                    <p:animEffect transition="in" filter="wipe(up)">
                                      <p:cBhvr>
                                        <p:cTn id="25" dur="500"/>
                                        <p:tgtEl>
                                          <p:spTgt spid="317464"/>
                                        </p:tgtEl>
                                      </p:cBhvr>
                                    </p:animEffect>
                                  </p:childTnLst>
                                </p:cTn>
                              </p:par>
                            </p:childTnLst>
                          </p:cTn>
                        </p:par>
                        <p:par>
                          <p:cTn id="26" fill="hold" nodeType="afterGroup">
                            <p:stCondLst>
                              <p:cond delay="1000"/>
                            </p:stCondLst>
                            <p:childTnLst>
                              <p:par>
                                <p:cTn id="27" presetID="22" presetClass="entr" presetSubtype="2" fill="hold" nodeType="afterEffect">
                                  <p:stCondLst>
                                    <p:cond delay="0"/>
                                  </p:stCondLst>
                                  <p:childTnLst>
                                    <p:set>
                                      <p:cBhvr>
                                        <p:cTn id="28" dur="1" fill="hold">
                                          <p:stCondLst>
                                            <p:cond delay="0"/>
                                          </p:stCondLst>
                                        </p:cTn>
                                        <p:tgtEl>
                                          <p:spTgt spid="317469"/>
                                        </p:tgtEl>
                                        <p:attrNameLst>
                                          <p:attrName>style.visibility</p:attrName>
                                        </p:attrNameLst>
                                      </p:cBhvr>
                                      <p:to>
                                        <p:strVal val="visible"/>
                                      </p:to>
                                    </p:set>
                                    <p:animEffect transition="in" filter="wipe(right)">
                                      <p:cBhvr>
                                        <p:cTn id="29" dur="500"/>
                                        <p:tgtEl>
                                          <p:spTgt spid="3174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17466"/>
                                        </p:tgtEl>
                                        <p:attrNameLst>
                                          <p:attrName>style.visibility</p:attrName>
                                        </p:attrNameLst>
                                      </p:cBhvr>
                                      <p:to>
                                        <p:strVal val="visible"/>
                                      </p:to>
                                    </p:set>
                                    <p:animEffect transition="in" filter="wipe(up)">
                                      <p:cBhvr>
                                        <p:cTn id="34" dur="500"/>
                                        <p:tgtEl>
                                          <p:spTgt spid="317466"/>
                                        </p:tgtEl>
                                      </p:cBhvr>
                                    </p:animEffect>
                                  </p:childTnLst>
                                </p:cTn>
                              </p:par>
                            </p:childTnLst>
                          </p:cTn>
                        </p:par>
                        <p:par>
                          <p:cTn id="35" fill="hold" nodeType="afterGroup">
                            <p:stCondLst>
                              <p:cond delay="500"/>
                            </p:stCondLst>
                            <p:childTnLst>
                              <p:par>
                                <p:cTn id="36" presetID="22" presetClass="entr" presetSubtype="2" fill="hold" nodeType="afterEffect">
                                  <p:stCondLst>
                                    <p:cond delay="0"/>
                                  </p:stCondLst>
                                  <p:childTnLst>
                                    <p:set>
                                      <p:cBhvr>
                                        <p:cTn id="37" dur="1" fill="hold">
                                          <p:stCondLst>
                                            <p:cond delay="0"/>
                                          </p:stCondLst>
                                        </p:cTn>
                                        <p:tgtEl>
                                          <p:spTgt spid="317463"/>
                                        </p:tgtEl>
                                        <p:attrNameLst>
                                          <p:attrName>style.visibility</p:attrName>
                                        </p:attrNameLst>
                                      </p:cBhvr>
                                      <p:to>
                                        <p:strVal val="visible"/>
                                      </p:to>
                                    </p:set>
                                    <p:animEffect transition="in" filter="wipe(right)">
                                      <p:cBhvr>
                                        <p:cTn id="38" dur="500"/>
                                        <p:tgtEl>
                                          <p:spTgt spid="317463"/>
                                        </p:tgtEl>
                                      </p:cBhvr>
                                    </p:animEffect>
                                  </p:childTnLst>
                                </p:cTn>
                              </p:par>
                            </p:childTnLst>
                          </p:cTn>
                        </p:par>
                        <p:par>
                          <p:cTn id="39" fill="hold" nodeType="afterGroup">
                            <p:stCondLst>
                              <p:cond delay="1000"/>
                            </p:stCondLst>
                            <p:childTnLst>
                              <p:par>
                                <p:cTn id="40" presetID="22" presetClass="entr" presetSubtype="1" fill="hold" nodeType="afterEffect">
                                  <p:stCondLst>
                                    <p:cond delay="0"/>
                                  </p:stCondLst>
                                  <p:childTnLst>
                                    <p:set>
                                      <p:cBhvr>
                                        <p:cTn id="41" dur="1" fill="hold">
                                          <p:stCondLst>
                                            <p:cond delay="0"/>
                                          </p:stCondLst>
                                        </p:cTn>
                                        <p:tgtEl>
                                          <p:spTgt spid="317462"/>
                                        </p:tgtEl>
                                        <p:attrNameLst>
                                          <p:attrName>style.visibility</p:attrName>
                                        </p:attrNameLst>
                                      </p:cBhvr>
                                      <p:to>
                                        <p:strVal val="visible"/>
                                      </p:to>
                                    </p:set>
                                    <p:animEffect transition="in" filter="wipe(up)">
                                      <p:cBhvr>
                                        <p:cTn id="42" dur="500"/>
                                        <p:tgtEl>
                                          <p:spTgt spid="31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4A3C-E0F7-4E02-995C-AC7A0F99AE38}"/>
              </a:ext>
            </a:extLst>
          </p:cNvPr>
          <p:cNvSpPr>
            <a:spLocks noGrp="1"/>
          </p:cNvSpPr>
          <p:nvPr>
            <p:ph type="title"/>
          </p:nvPr>
        </p:nvSpPr>
        <p:spPr/>
        <p:txBody>
          <a:bodyPr/>
          <a:lstStyle/>
          <a:p>
            <a:r>
              <a:rPr lang="en-IN" sz="4000" dirty="0">
                <a:latin typeface="Times New Roman" panose="02020603050405020304" pitchFamily="18" charset="0"/>
                <a:ea typeface="Cambria" panose="02040503050406030204" pitchFamily="18" charset="0"/>
                <a:cs typeface="Times New Roman" panose="02020603050405020304" pitchFamily="18" charset="0"/>
              </a:rPr>
              <a:t>Parameter Passing in Java</a:t>
            </a:r>
          </a:p>
        </p:txBody>
      </p:sp>
      <p:sp>
        <p:nvSpPr>
          <p:cNvPr id="3" name="Content Placeholder 2">
            <a:extLst>
              <a:ext uri="{FF2B5EF4-FFF2-40B4-BE49-F238E27FC236}">
                <a16:creationId xmlns:a16="http://schemas.microsoft.com/office/drawing/2014/main" id="{21EBA363-C6F1-437C-ABA0-C191F2BDBCED}"/>
              </a:ext>
            </a:extLst>
          </p:cNvPr>
          <p:cNvSpPr>
            <a:spLocks noGrp="1"/>
          </p:cNvSpPr>
          <p:nvPr>
            <p:ph idx="1"/>
          </p:nvPr>
        </p:nvSpPr>
        <p:spPr/>
        <p:txBody>
          <a:bodyPr/>
          <a:lstStyle/>
          <a:p>
            <a:pPr algn="just"/>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There are different ways in which parameter data can be passed into and out of </a:t>
            </a: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methods and functions.</a:t>
            </a:r>
            <a:endParaRPr lang="en-US" sz="2400" b="0" i="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Let us assume that a method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B()</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is called from another method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In this case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is called the </a:t>
            </a:r>
            <a:r>
              <a:rPr lang="en-US" sz="2400" b="1"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“caller method”</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and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B</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is called the </a:t>
            </a:r>
            <a:r>
              <a:rPr lang="en-US" sz="2400" b="1"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“called method or callee method”</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t>
            </a:r>
          </a:p>
          <a:p>
            <a:pPr algn="just"/>
            <a:endPar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solidFill>
                  <a:srgbClr val="40424E"/>
                </a:solidFill>
                <a:latin typeface="Times New Roman" panose="02020603050405020304" pitchFamily="18" charset="0"/>
                <a:ea typeface="Cambria" panose="02040503050406030204" pitchFamily="18" charset="0"/>
                <a:cs typeface="Times New Roman" panose="02020603050405020304" pitchFamily="18" charset="0"/>
              </a:rPr>
              <a:t>The </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arguments which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sends to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B</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are called </a:t>
            </a:r>
            <a:r>
              <a:rPr lang="en-US" sz="2400" b="1"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actual arguments</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and the parameters of </a:t>
            </a:r>
            <a:r>
              <a:rPr lang="en-US" sz="2400" b="0"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B</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 are called </a:t>
            </a:r>
            <a:r>
              <a:rPr lang="en-US" sz="2400" b="1" i="1"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formal arguments</a:t>
            </a:r>
            <a:r>
              <a:rPr lang="en-US" sz="2400" b="0" i="0" dirty="0">
                <a:solidFill>
                  <a:srgbClr val="40424E"/>
                </a:solidFill>
                <a:effectLst/>
                <a:latin typeface="Times New Roman" panose="02020603050405020304" pitchFamily="18" charset="0"/>
                <a:ea typeface="Cambria" panose="02040503050406030204" pitchFamily="18" charset="0"/>
                <a:cs typeface="Times New Roman" panose="02020603050405020304" pitchFamily="18" charset="0"/>
              </a:rPr>
              <a:t>.</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2E4106-4EC3-45CF-82AD-2598D9A161AD}"/>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15606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402F-A8FD-4B8B-B60A-662FB38AE789}"/>
              </a:ext>
            </a:extLst>
          </p:cNvPr>
          <p:cNvSpPr>
            <a:spLocks noGrp="1"/>
          </p:cNvSpPr>
          <p:nvPr>
            <p:ph type="title"/>
          </p:nvPr>
        </p:nvSpPr>
        <p:spPr>
          <a:xfrm>
            <a:off x="457200" y="799560"/>
            <a:ext cx="7391400" cy="655638"/>
          </a:xfrm>
        </p:spPr>
        <p:txBody>
          <a:bodyPr/>
          <a:lstStyle/>
          <a:p>
            <a:r>
              <a:rPr lang="en-US" sz="4000" dirty="0">
                <a:latin typeface="Times New Roman" panose="02020603050405020304" pitchFamily="18" charset="0"/>
                <a:ea typeface="Cambria" panose="02040503050406030204" pitchFamily="18" charset="0"/>
                <a:cs typeface="Times New Roman" panose="02020603050405020304" pitchFamily="18" charset="0"/>
              </a:rPr>
              <a:t>Types of parameters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B7022-3850-472A-B43F-4D7EC81EEDE3}"/>
              </a:ext>
            </a:extLst>
          </p:cNvPr>
          <p:cNvSpPr>
            <a:spLocks noGrp="1"/>
          </p:cNvSpPr>
          <p:nvPr>
            <p:ph idx="1"/>
          </p:nvPr>
        </p:nvSpPr>
        <p:spPr>
          <a:xfrm>
            <a:off x="457200" y="1127379"/>
            <a:ext cx="8229600" cy="5029200"/>
          </a:xfrm>
        </p:spPr>
        <p:txBody>
          <a:bodyPr/>
          <a:lstStyle/>
          <a:p>
            <a:endParaRPr lang="en-US"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Actual Parameter : </a:t>
            </a:r>
            <a:r>
              <a:rPr lang="en-US" sz="2400" dirty="0">
                <a:latin typeface="Times New Roman" panose="02020603050405020304" pitchFamily="18" charset="0"/>
                <a:ea typeface="Cambria" panose="02040503050406030204" pitchFamily="18" charset="0"/>
                <a:cs typeface="Times New Roman" panose="02020603050405020304" pitchFamily="18" charset="0"/>
              </a:rPr>
              <a:t>The variable or expression corresponding to a formal parameter that appears in the function or method call in the calling environment.</a:t>
            </a:r>
          </a:p>
          <a:p>
            <a:pPr marL="0" indent="0">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    Syntax:</a:t>
            </a:r>
          </a:p>
          <a:p>
            <a:pPr marL="0" indent="0">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            </a:t>
            </a:r>
            <a:r>
              <a:rPr lang="en-US" sz="2400" b="1" i="1" dirty="0" err="1">
                <a:latin typeface="Times New Roman" panose="02020603050405020304" pitchFamily="18" charset="0"/>
                <a:ea typeface="Cambria" panose="02040503050406030204" pitchFamily="18" charset="0"/>
                <a:cs typeface="Times New Roman" panose="02020603050405020304" pitchFamily="18" charset="0"/>
              </a:rPr>
              <a:t>function_name</a:t>
            </a:r>
            <a:r>
              <a:rPr lang="en-US" sz="2400" b="1" i="1" dirty="0">
                <a:latin typeface="Times New Roman" panose="02020603050405020304" pitchFamily="18" charset="0"/>
                <a:ea typeface="Cambria" panose="02040503050406030204" pitchFamily="18" charset="0"/>
                <a:cs typeface="Times New Roman" panose="02020603050405020304" pitchFamily="18" charset="0"/>
              </a:rPr>
              <a:t>(variable name);</a:t>
            </a:r>
            <a:endParaRPr lang="en-IN" sz="2400" b="1" i="1" dirty="0">
              <a:latin typeface="Times New Roman" panose="02020603050405020304" pitchFamily="18" charset="0"/>
              <a:ea typeface="Cambria" panose="02040503050406030204" pitchFamily="18" charset="0"/>
              <a:cs typeface="Times New Roman" panose="02020603050405020304" pitchFamily="18" charset="0"/>
            </a:endParaRPr>
          </a:p>
          <a:p>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Formal Parameter : </a:t>
            </a:r>
            <a:r>
              <a:rPr lang="en-US" sz="2400" dirty="0">
                <a:latin typeface="Times New Roman" panose="02020603050405020304" pitchFamily="18" charset="0"/>
                <a:ea typeface="Cambria" panose="02040503050406030204" pitchFamily="18" charset="0"/>
                <a:cs typeface="Times New Roman" panose="02020603050405020304" pitchFamily="18" charset="0"/>
              </a:rPr>
              <a:t>A variable and its type as they appear in the prototype of the function or method.</a:t>
            </a:r>
          </a:p>
          <a:p>
            <a:pPr marL="0" indent="0">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     Syntax:</a:t>
            </a:r>
          </a:p>
          <a:p>
            <a:pPr marL="0" indent="0">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	</a:t>
            </a:r>
            <a:r>
              <a:rPr lang="en-US" sz="2400" b="1" i="1" dirty="0" err="1">
                <a:latin typeface="Times New Roman" panose="02020603050405020304" pitchFamily="18" charset="0"/>
                <a:ea typeface="Cambria" panose="02040503050406030204" pitchFamily="18" charset="0"/>
                <a:cs typeface="Times New Roman" panose="02020603050405020304" pitchFamily="18" charset="0"/>
              </a:rPr>
              <a:t>function_name</a:t>
            </a:r>
            <a:r>
              <a:rPr lang="en-US" sz="2400" b="1" i="1" dirty="0">
                <a:latin typeface="Times New Roman" panose="02020603050405020304" pitchFamily="18" charset="0"/>
                <a:ea typeface="Cambria" panose="02040503050406030204" pitchFamily="18" charset="0"/>
                <a:cs typeface="Times New Roman" panose="02020603050405020304" pitchFamily="18" charset="0"/>
              </a:rPr>
              <a:t>(datatype </a:t>
            </a:r>
            <a:r>
              <a:rPr lang="en-US" sz="2400" b="1" i="1" dirty="0" err="1">
                <a:latin typeface="Times New Roman" panose="02020603050405020304" pitchFamily="18" charset="0"/>
                <a:ea typeface="Cambria" panose="02040503050406030204" pitchFamily="18" charset="0"/>
                <a:cs typeface="Times New Roman" panose="02020603050405020304" pitchFamily="18" charset="0"/>
              </a:rPr>
              <a:t>variable_name</a:t>
            </a:r>
            <a:r>
              <a:rPr lang="en-US" sz="2400" b="1" i="1" dirty="0">
                <a:latin typeface="Times New Roman" panose="02020603050405020304" pitchFamily="18" charset="0"/>
                <a:ea typeface="Cambria" panose="020405030504060302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3E474EDF-3609-4CA2-80C7-2307637C91CE}"/>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309321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368-0A10-4CA2-B2E6-130594763900}"/>
              </a:ext>
            </a:extLst>
          </p:cNvPr>
          <p:cNvSpPr>
            <a:spLocks noGrp="1"/>
          </p:cNvSpPr>
          <p:nvPr>
            <p:ph type="title"/>
          </p:nvPr>
        </p:nvSpPr>
        <p:spPr>
          <a:xfrm>
            <a:off x="386179" y="760584"/>
            <a:ext cx="7391400" cy="655638"/>
          </a:xfrm>
        </p:spPr>
        <p:txBody>
          <a:bodyPr/>
          <a:lstStyle/>
          <a:p>
            <a:r>
              <a:rPr lang="en-IN" sz="3200" b="1" i="0" dirty="0">
                <a:solidFill>
                  <a:schemeClr val="accent6">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rPr>
              <a:t>Parameter</a:t>
            </a:r>
            <a:r>
              <a:rPr lang="en-IN" sz="3200" b="1" i="0" dirty="0">
                <a:solidFill>
                  <a:schemeClr val="accent6">
                    <a:lumMod val="75000"/>
                  </a:schemeClr>
                </a:solidFill>
                <a:effectLst/>
                <a:latin typeface="Cambria" panose="02040503050406030204" pitchFamily="18" charset="0"/>
                <a:ea typeface="Cambria" panose="02040503050406030204" pitchFamily="18" charset="0"/>
              </a:rPr>
              <a:t> Passing Techniques in Java</a:t>
            </a:r>
            <a:endParaRPr lang="en-IN" sz="3200" dirty="0">
              <a:solidFill>
                <a:schemeClr val="accent6">
                  <a:lumMod val="75000"/>
                </a:schemeClr>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E5B8273-64A8-499F-8731-5A3CBD6FCC70}"/>
              </a:ext>
            </a:extLst>
          </p:cNvPr>
          <p:cNvSpPr>
            <a:spLocks noGrp="1"/>
          </p:cNvSpPr>
          <p:nvPr>
            <p:ph idx="1"/>
          </p:nvPr>
        </p:nvSpPr>
        <p:spPr>
          <a:xfrm>
            <a:off x="639191" y="2377297"/>
            <a:ext cx="8065363" cy="4433656"/>
          </a:xfrm>
        </p:spPr>
        <p:txBody>
          <a:bodyPr/>
          <a:lstStyle/>
          <a:p>
            <a:r>
              <a:rPr lang="en-IN" dirty="0">
                <a:latin typeface="Times New Roman" panose="02020603050405020304" pitchFamily="18" charset="0"/>
                <a:ea typeface="Cambria" panose="02040503050406030204" pitchFamily="18" charset="0"/>
                <a:cs typeface="Times New Roman" panose="02020603050405020304" pitchFamily="18" charset="0"/>
              </a:rPr>
              <a:t>Call by value</a:t>
            </a:r>
          </a:p>
          <a:p>
            <a:pPr marL="0" indent="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r>
              <a:rPr lang="en-IN" dirty="0">
                <a:latin typeface="Times New Roman" panose="02020603050405020304" pitchFamily="18" charset="0"/>
                <a:ea typeface="Cambria" panose="02040503050406030204" pitchFamily="18" charset="0"/>
                <a:cs typeface="Times New Roman" panose="02020603050405020304" pitchFamily="18" charset="0"/>
              </a:rPr>
              <a:t>Call by reference</a:t>
            </a:r>
          </a:p>
        </p:txBody>
      </p:sp>
      <p:sp>
        <p:nvSpPr>
          <p:cNvPr id="6" name="TextBox 5">
            <a:extLst>
              <a:ext uri="{FF2B5EF4-FFF2-40B4-BE49-F238E27FC236}">
                <a16:creationId xmlns:a16="http://schemas.microsoft.com/office/drawing/2014/main" id="{A2EF1AAA-BB7D-45EC-A07E-C8D8B9A235F1}"/>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pic>
        <p:nvPicPr>
          <p:cNvPr id="5" name="Picture 4" descr="A picture containing shape&#10;&#10;Description automatically generated">
            <a:extLst>
              <a:ext uri="{FF2B5EF4-FFF2-40B4-BE49-F238E27FC236}">
                <a16:creationId xmlns:a16="http://schemas.microsoft.com/office/drawing/2014/main" id="{52C01C76-378B-4E7F-859F-8D392B22E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25" y="1341776"/>
            <a:ext cx="5553075" cy="4600575"/>
          </a:xfrm>
          <a:prstGeom prst="rect">
            <a:avLst/>
          </a:prstGeom>
        </p:spPr>
      </p:pic>
    </p:spTree>
    <p:extLst>
      <p:ext uri="{BB962C8B-B14F-4D97-AF65-F5344CB8AC3E}">
        <p14:creationId xmlns:p14="http://schemas.microsoft.com/office/powerpoint/2010/main" val="351911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C2F8-3861-4FF7-9902-03E8956C5435}"/>
              </a:ext>
            </a:extLst>
          </p:cNvPr>
          <p:cNvSpPr>
            <a:spLocks noGrp="1"/>
          </p:cNvSpPr>
          <p:nvPr>
            <p:ph type="title"/>
          </p:nvPr>
        </p:nvSpPr>
        <p:spPr>
          <a:xfrm>
            <a:off x="457200" y="533400"/>
            <a:ext cx="7391400" cy="655638"/>
          </a:xfrm>
        </p:spPr>
        <p:txBody>
          <a:bodyPr/>
          <a:lstStyle/>
          <a:p>
            <a:r>
              <a:rPr lang="en-US"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Call</a:t>
            </a:r>
            <a:r>
              <a:rPr lang="en-US" i="0" dirty="0">
                <a:solidFill>
                  <a:schemeClr val="accent6">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rPr>
              <a:t> by Value</a:t>
            </a:r>
            <a:endParaRPr lang="en-IN"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DA298C-4A86-4353-B5F5-5F1A3F305A2A}"/>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Call by value method copies the value of an argument into the formal parameter of that method. Therefore, changes made to the parameter of the main function do not affect the argument.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this parameter passing method, values of actual parameters are copied to function's formal parameters, and the parameters are stored in different memory locations. So any changes made inside functions are not reflected in actual parameters of the caller.</a:t>
            </a:r>
          </a:p>
        </p:txBody>
      </p:sp>
      <p:sp>
        <p:nvSpPr>
          <p:cNvPr id="6" name="TextBox 5">
            <a:extLst>
              <a:ext uri="{FF2B5EF4-FFF2-40B4-BE49-F238E27FC236}">
                <a16:creationId xmlns:a16="http://schemas.microsoft.com/office/drawing/2014/main" id="{8A839E30-B59E-4D84-AAE6-5D823DBBEF91}"/>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spTree>
    <p:extLst>
      <p:ext uri="{BB962C8B-B14F-4D97-AF65-F5344CB8AC3E}">
        <p14:creationId xmlns:p14="http://schemas.microsoft.com/office/powerpoint/2010/main" val="189352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0C26-4BA0-4443-BE92-27905CCDE7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Call by Value-Class Diagram</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811E165-12B0-4338-A75A-AC92626658B5}"/>
              </a:ext>
            </a:extLst>
          </p:cNvPr>
          <p:cNvPicPr>
            <a:picLocks noGrp="1" noChangeAspect="1"/>
          </p:cNvPicPr>
          <p:nvPr>
            <p:ph idx="1"/>
          </p:nvPr>
        </p:nvPicPr>
        <p:blipFill>
          <a:blip r:embed="rId2"/>
          <a:stretch>
            <a:fillRect/>
          </a:stretch>
        </p:blipFill>
        <p:spPr>
          <a:xfrm>
            <a:off x="820444" y="1491448"/>
            <a:ext cx="7095421" cy="4354801"/>
          </a:xfrm>
        </p:spPr>
      </p:pic>
      <p:sp>
        <p:nvSpPr>
          <p:cNvPr id="4" name="TextBox 3">
            <a:extLst>
              <a:ext uri="{FF2B5EF4-FFF2-40B4-BE49-F238E27FC236}">
                <a16:creationId xmlns:a16="http://schemas.microsoft.com/office/drawing/2014/main" id="{52F98EE9-1D23-4212-8175-5E117E734CA8}"/>
              </a:ext>
            </a:extLst>
          </p:cNvPr>
          <p:cNvSpPr txBox="1"/>
          <p:nvPr/>
        </p:nvSpPr>
        <p:spPr>
          <a:xfrm>
            <a:off x="231820" y="6349288"/>
            <a:ext cx="8731876" cy="461665"/>
          </a:xfrm>
          <a:prstGeom prst="rect">
            <a:avLst/>
          </a:prstGeom>
          <a:noFill/>
        </p:spPr>
        <p:txBody>
          <a:bodyPr wrap="square" rtlCol="0">
            <a:spAutoFit/>
          </a:bodyPr>
          <a:lstStyle/>
          <a:p>
            <a:r>
              <a:rPr lang="en-US" i="1" dirty="0"/>
              <a:t>KLEF                                       OOPS                                  BES-1</a:t>
            </a:r>
            <a:endParaRPr lang="en-IN" i="1" dirty="0"/>
          </a:p>
        </p:txBody>
      </p:sp>
      <p:cxnSp>
        <p:nvCxnSpPr>
          <p:cNvPr id="5" name="Straight Arrow Connector 4">
            <a:extLst>
              <a:ext uri="{FF2B5EF4-FFF2-40B4-BE49-F238E27FC236}">
                <a16:creationId xmlns:a16="http://schemas.microsoft.com/office/drawing/2014/main" id="{6ED823BA-DF0F-4FEF-B970-3C6125CB9D8C}"/>
              </a:ext>
            </a:extLst>
          </p:cNvPr>
          <p:cNvCxnSpPr/>
          <p:nvPr/>
        </p:nvCxnSpPr>
        <p:spPr>
          <a:xfrm>
            <a:off x="-674703" y="1509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3C9C54A-5DAF-4A45-A873-6A8F25FFFCA9}"/>
              </a:ext>
            </a:extLst>
          </p:cNvPr>
          <p:cNvCxnSpPr>
            <a:cxnSpLocks/>
          </p:cNvCxnSpPr>
          <p:nvPr/>
        </p:nvCxnSpPr>
        <p:spPr>
          <a:xfrm>
            <a:off x="3915052" y="4048217"/>
            <a:ext cx="1296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545836"/>
      </p:ext>
    </p:extLst>
  </p:cSld>
  <p:clrMapOvr>
    <a:masterClrMapping/>
  </p:clrMapOvr>
</p:sld>
</file>

<file path=ppt/theme/theme1.xml><?xml version="1.0" encoding="utf-8"?>
<a:theme xmlns:a="http://schemas.openxmlformats.org/drawingml/2006/main" name="klu">
  <a:themeElements>
    <a:clrScheme name="Custom 4">
      <a:dk1>
        <a:sysClr val="windowText" lastClr="000000"/>
      </a:dk1>
      <a:lt1>
        <a:sysClr val="window" lastClr="FFFFFF"/>
      </a:lt1>
      <a:dk2>
        <a:srgbClr val="1F497D"/>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761</Words>
  <Application>Microsoft Office PowerPoint</Application>
  <PresentationFormat>On-screen Show (4:3)</PresentationFormat>
  <Paragraphs>93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Courier New</vt:lpstr>
      <vt:lpstr>Times New Roman</vt:lpstr>
      <vt:lpstr>klu</vt:lpstr>
      <vt:lpstr>   Session:12 Parameter Passing in Java   </vt:lpstr>
      <vt:lpstr>Session Outcomes </vt:lpstr>
      <vt:lpstr>Calling a Method</vt:lpstr>
      <vt:lpstr> Method Control Flow</vt:lpstr>
      <vt:lpstr>Parameter Passing in Java</vt:lpstr>
      <vt:lpstr>Types of parameters </vt:lpstr>
      <vt:lpstr>Parameter Passing Techniques in Java</vt:lpstr>
      <vt:lpstr>Call by Value</vt:lpstr>
      <vt:lpstr>Call by Value-Class Diagram</vt:lpstr>
      <vt:lpstr>Call by Value- Example</vt:lpstr>
      <vt:lpstr>Call by Reference</vt:lpstr>
      <vt:lpstr>Call by Reference-Class Diagram</vt:lpstr>
      <vt:lpstr>Call by Reference-Example</vt:lpstr>
      <vt:lpstr>PowerPoint Presentation</vt:lpstr>
      <vt:lpstr>Practice Problem-1 Class Diagram</vt:lpstr>
      <vt:lpstr>Practice Problem-2</vt:lpstr>
      <vt:lpstr>Practice Problem-2 Class Diagram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Session:12 Parameter Passing in Java</dc:title>
  <dc:creator>Ashok Bekkanti</dc:creator>
  <cp:lastModifiedBy>Rajesh Kumar Eswaran</cp:lastModifiedBy>
  <cp:revision>19</cp:revision>
  <dcterms:created xsi:type="dcterms:W3CDTF">2021-01-19T06:04:09Z</dcterms:created>
  <dcterms:modified xsi:type="dcterms:W3CDTF">2021-01-21T09:42:07Z</dcterms:modified>
</cp:coreProperties>
</file>