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89" r:id="rId2"/>
    <p:sldId id="317" r:id="rId3"/>
    <p:sldId id="276" r:id="rId4"/>
    <p:sldId id="320" r:id="rId5"/>
    <p:sldId id="321" r:id="rId6"/>
    <p:sldId id="322" r:id="rId7"/>
    <p:sldId id="309" r:id="rId8"/>
    <p:sldId id="306" r:id="rId9"/>
    <p:sldId id="315" r:id="rId10"/>
    <p:sldId id="349" r:id="rId11"/>
    <p:sldId id="348" r:id="rId12"/>
    <p:sldId id="345" r:id="rId13"/>
    <p:sldId id="346" r:id="rId14"/>
    <p:sldId id="347" r:id="rId15"/>
    <p:sldId id="338" r:id="rId16"/>
    <p:sldId id="341" r:id="rId17"/>
    <p:sldId id="342" r:id="rId18"/>
    <p:sldId id="350" r:id="rId19"/>
    <p:sldId id="277" r:id="rId20"/>
    <p:sldId id="279" r:id="rId21"/>
    <p:sldId id="278" r:id="rId22"/>
    <p:sldId id="280" r:id="rId23"/>
    <p:sldId id="281" r:id="rId24"/>
    <p:sldId id="351" r:id="rId25"/>
    <p:sldId id="355" r:id="rId26"/>
    <p:sldId id="352" r:id="rId27"/>
    <p:sldId id="353" r:id="rId28"/>
    <p:sldId id="354" r:id="rId29"/>
    <p:sldId id="356" r:id="rId30"/>
    <p:sldId id="357" r:id="rId31"/>
    <p:sldId id="358" r:id="rId32"/>
    <p:sldId id="359" r:id="rId33"/>
    <p:sldId id="36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2EDF-9D4C-4951-AB5A-18C70665F772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 L University, BES-I,   Problem Solving in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E82C-51B0-4D8F-90AE-B4A9E5A17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26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K L University, BES-I,   Problem Solving in Computer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96553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233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602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019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443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357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750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010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319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748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31BE0E4-8D6E-A446-96C7-16E90CE218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8CA10F1A-CC7F-814C-88B2-46F0FB159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2D8EC215-4144-7F40-9E83-6E85465DE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1894E5-6422-0940-8E53-0A514DE73E15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41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3738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55505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20586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53E75BA4-4EDF-7346-B14E-69AE44221E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41DC51B7-6241-6A4E-87FF-728EFBE17A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C04334F7-4737-6040-977D-ABD0B34E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297334-ED08-CB4D-B780-A1D94D9F625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D4D69065-254B-564E-8900-9DDCB44FFF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9761CDD6-B899-FA40-99B3-C3770592C0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F8478EC5-B243-1340-8AD8-9600CD538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E63136-9388-5441-BA0D-F313997C18D6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13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C19773A2-76AF-E041-B827-E54633EBE8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910C9865-83C8-5142-802B-70C434AF29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A1EA357B-B487-4646-BA33-EE8F7DAC1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A1BD86-9EE7-5343-B89B-3486E75B30A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72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0BC6615F-0ED1-A94C-A63C-5631D9C87B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0705A179-E038-0046-B2BA-6ABF964949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9675B420-121E-8D49-80D0-E96685B20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66EF9-66AB-2148-8AF8-716CFF08E5CF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08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BC41BFB1-FE39-484A-BC5B-83E8E32543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5B4E4D07-1082-5E4B-88CD-8FAC969443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D30A7B03-8EA6-2E48-9DF3-07776C655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118F7-DCC5-154A-B5C2-1C731E7D4A09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87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9067A-EAA1-4627-84B5-FE0A6C1A1B18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9AE9-D5B2-467A-9E11-5E3F32AECA1E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A678F-5F3E-4BB1-B5BE-6E996975CD8B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140B0-0043-464B-A0D8-C9F7FBE7330F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FA76D-FE96-4F7D-94FC-30C46E59C061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19F51-1F43-47BD-A2DF-2B9F871B19DD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FC46-CF9E-43D8-8A46-8772B40BB427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DADB-BA00-4974-8F3D-D63D094B04BA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FFB0-D884-461A-89FB-3DE9446C8A2F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8E2E-6087-4536-900F-2AD9D3EA6D9D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6996-E3FE-407A-8AF8-2BB59A49A8B9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B50EFD-BB46-460F-8504-1230248E0AAF}" type="datetime2">
              <a:rPr lang="en-US" smtClean="0"/>
              <a:pPr>
                <a:defRPr/>
              </a:pPr>
              <a:t>Thursday, January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75" y="920932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Session 15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 Buffer &amp; String Tokenizer &amp; Calendar class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CE9F50B-5308-6E4B-BC66-C7279D8B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41300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4271-30A7-B346-8CB4-2AF8884C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Operations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DDDB-3634-8147-9B7E-8836A83C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capacity()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 can find the capacity of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this method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capacity ?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is the amount of storage available for the characters that have just been inserted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int capacity()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to find the character at a particular index position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char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index)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05D52C-A0FD-864D-B3B0-7559F152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425529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B02A-D169-E744-B46C-E33371A1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9AA6-7692-E947-A38B-FC8035C9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02920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 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surname="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Mallapudi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sb.append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(surname);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("Name: "+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n=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surname.length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sb.insert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n,lastname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("Full name: "+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	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 reverse = "+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sb.reverse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5BF8BF-71E4-F842-8A24-3D51145D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58736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5F5B-38A1-2548-B109-50B6F4A7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2FF6-D930-6745-A224-7418864C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FatherAndSon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mutable string Father Name and generate Son Name using surname Father Name. Ensure to use mutable string and its methods.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EF0289-4BAD-6046-8AB9-45E1EB1E9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2381250"/>
            <a:ext cx="2641600" cy="2095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3135-A962-034C-BF45-E46D477D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402955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1595-8B81-F843-9C2B-71C364E7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707E-723F-EE40-AEA5-3D316243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fed;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FatherAndSon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father;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static void main(String[]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father = 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("James Potter");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father.replace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father.indexOf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"), "Harry");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(son);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4389C1-9526-2E4F-A822-65D48857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28124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995F-3A99-B54B-A6E4-2CE54295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D884-5B31-AE42-B682-A75232CF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StringBuilderExample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create a mutable string with value “Hello World ” print its size and capacity. Use append() and insert() to append previous year followed by a space and ”Welcome to XXXX” where XXXX is current year. 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598918-5701-5142-9DB8-57656994C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49" y="2381250"/>
            <a:ext cx="3193287" cy="27300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2B70-2302-DB44-A1FA-4FA61524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52714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2B56-ED84-1944-B4ED-56A5D8F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1E03-8AC3-7E49-BAEA-1B01E01E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fed;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StringBufferExample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 "); 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sbLength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sb.length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(); 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sbCapacity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sb.capacity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(); 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("String Length of 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is 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sbLength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("Capacity of 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is 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sbCapacity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400050" lvl="1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sb.append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(2020); 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00050" lvl="1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sb.insert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" "); 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sb.insert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sb.length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“ Welcome to 2021”); 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C12840-A7E3-A343-8180-F3E53898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73238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383B-B721-E04D-BE53-F3A0B8D2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A5F3-D67D-C945-A69E-C421740F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class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ReverseString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method reverse(String) which prints the string in reverse.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9EF67A-FF7E-CF46-9B2C-C749F377C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381250"/>
            <a:ext cx="2514600" cy="2095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C769-41A2-B243-809C-3E7E7A2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55150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209B-70FF-7043-9048-FDB95C1B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A81D-C0C1-8B4B-B45E-4D6D087D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str = new String("KL University");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reverse(str);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reverse(String str){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[]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str.toCharArray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start, end;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= arr.length-1;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for(start=0; start&lt;end; start++, end--){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char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[start];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[start]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[end];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[end]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 char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A4267D-63AC-AB4E-8A68-7C18599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16686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852EA9B-EC61-2545-B434-368C0DD2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alt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1CC0B95-6BA8-B549-BE2F-E065447F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part of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tokenizer class breaks a string into tokens and returns the tokens.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can be defined according to delimiter.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Delimiters are the characters that separate tokens.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Suppose we have the string  “the day is Friday, the week is the third, the year is 2008”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define the delimiter to be the character  comma (,)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then we have the following tokens: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token: “the day is Friday”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token: “the week is the third”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token: “the year is 2008”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EDF16-15CA-6444-A044-BD11394E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BACA09-9B3C-C247-9C98-B1DEF00AA94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3C2A-8A2F-7049-AD8C-261DE7CF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41509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8650882-9889-7A47-B74C-466F9ADA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alt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Constructors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67CCD35B-6F49-F142-BEF9-3D3D1B48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str) 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string tokenizer for the specified string. 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tokenizer uses the default delimiter set, which is " \t\n\r\f": the space character, the tab character, the newline character, the carriage-return character, and the form-feed character. 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characters themselves will not be treated as tokens. </a:t>
            </a:r>
          </a:p>
          <a:p>
            <a:pPr lvl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string 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parsed.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07DA-0171-D645-8E73-8E42C555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1A399A-30BF-F549-AF76-0295BBF4BA4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1D380-A6FD-5943-9407-FCE19E3D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96434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Students will be able to </a:t>
            </a:r>
            <a:r>
              <a:rPr lang="en-IN" sz="2800" spc="-5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 difference</a:t>
            </a:r>
            <a:br>
              <a:rPr lang="en-IN" sz="2800" spc="-5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sz="2800" spc="-5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</a:t>
            </a: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between String and </a:t>
            </a:r>
            <a:r>
              <a:rPr lang="en-IN" sz="28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StringBuffer</a:t>
            </a: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Usage of </a:t>
            </a:r>
            <a:r>
              <a:rPr lang="en-IN" sz="28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StringTokenizer</a:t>
            </a: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class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Usage Calendar class</a:t>
            </a:r>
          </a:p>
          <a:p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3D1E704-9736-1342-8ABD-1F1966F5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alt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Constructors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59CBFD8-3747-A14B-9E76-526ADA54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constructor: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str, String 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string tokenizer for the specified string. 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characters in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is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separating tokens. 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characters themselves will not be treated as tokens. </a:t>
            </a:r>
          </a:p>
          <a:p>
            <a:pPr lvl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string to be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parsed.delim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delimiters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7ED54-42D7-FA40-9A2C-944F1F84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FAD60B-D714-3B47-94DA-38FDDA14A6A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46EE-EA57-2B43-9596-0318C394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2315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54B5937-D556-9D4D-8CE8-5EBF3D2B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US" alt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StringTokenizer</a:t>
            </a:r>
            <a:endParaRPr lang="en-US" alt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49E25A5-35CC-2549-9E38-593344D5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hasMoreTokens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Tests if there are more tokens available from this tokenizer's string.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method returns true, then a subsequent call to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nextToken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 argument will successfully return a token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Returns: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and only if there is at least one token in the string after the current position; false otherwise.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this method within an if structure as a condition to be evaluated.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263AE-50BB-9F44-A7AA-E65A9394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EFABAB-84D2-1A42-9F3C-F1E70970D01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AF3C-DF1C-B34A-BEFB-E5174C5B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81627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C1C58E3-CFBC-2342-8444-4EB87BD8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US" alt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StringTokenizer</a:t>
            </a:r>
            <a:endParaRPr lang="en-US" alt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9A40DC4-4047-DD47-B3C0-258A6619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nextToken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the next token from this string tokenizer.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0680A-7AAD-8448-8BF2-568038EC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471D37-1A60-2144-85AB-A98B961025D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D9CA-9E0F-FC4C-BA1F-51C1108C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618650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Tokenize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`public static void main(String[]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tokenizeit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stk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tokenizeit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",");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counttok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stk.countTokens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stk.hasMoreTokens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	//get the first token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String token=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stk.nextToken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token is:"+token);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stk.hasMoreTokens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//get the second token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String token=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stk.nextToken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token is:"+token);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//actually we would need a loop to capture all the tokens the easy way!!!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92835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Calendar Class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java.util.calendar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the calendar functions in Java</a:t>
            </a:r>
          </a:p>
          <a:p>
            <a:pPr>
              <a:buFont typeface="Arial" panose="020B0604020202020204" pitchFamily="34" charset="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abstract class that provides methods for converting between a specific instant in time and a set of calendar fields such as YEAR, MONTH, DAY_OF_MONTH, HOUR, and </a:t>
            </a:r>
          </a:p>
          <a:p>
            <a:pPr>
              <a:buFont typeface="Arial" panose="020B0604020202020204" pitchFamily="34" charset="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manipulating the calendar fields, such as getting the date of the next week.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36536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Calendar Instance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is an Abstract class, so we cannot use a constructor to create an instance. Instead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static method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Calendar.getInstance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Calendar.getInstance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Calendar.getInstance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zone)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Calendar.getInstance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aLocale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Calendar.getInstance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zone, Locale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aLocale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0295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Compare Calendar Instance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Calendar.equals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method compares this Calendar to the specified Object 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85128-3A0D-444E-B33A-019FB3634127}"/>
              </a:ext>
            </a:extLst>
          </p:cNvPr>
          <p:cNvSpPr txBox="1"/>
          <p:nvPr/>
        </p:nvSpPr>
        <p:spPr>
          <a:xfrm>
            <a:off x="550985" y="2309447"/>
            <a:ext cx="70807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 </a:t>
            </a:r>
          </a:p>
          <a:p>
            <a:r>
              <a:rPr lang="en-IN" sz="2000" dirty="0"/>
              <a:t>public class Demo {    </a:t>
            </a:r>
          </a:p>
          <a:p>
            <a:r>
              <a:rPr lang="en-IN" sz="2000" dirty="0"/>
              <a:t>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       </a:t>
            </a:r>
          </a:p>
          <a:p>
            <a:r>
              <a:rPr lang="en-IN" sz="2000" dirty="0"/>
              <a:t>// create two calendars       </a:t>
            </a:r>
          </a:p>
          <a:p>
            <a:r>
              <a:rPr lang="en-IN" sz="2000" dirty="0"/>
              <a:t>Calendar </a:t>
            </a:r>
            <a:r>
              <a:rPr lang="en-IN" sz="2000" dirty="0" err="1"/>
              <a:t>cal</a:t>
            </a:r>
            <a:r>
              <a:rPr lang="en-IN" sz="2000" dirty="0"/>
              <a:t> = </a:t>
            </a:r>
            <a:r>
              <a:rPr lang="en-IN" sz="2000" dirty="0" err="1"/>
              <a:t>Calendar.getInstance</a:t>
            </a:r>
            <a:r>
              <a:rPr lang="en-IN" sz="2000" dirty="0"/>
              <a:t>();       </a:t>
            </a:r>
          </a:p>
          <a:p>
            <a:r>
              <a:rPr lang="en-IN" sz="2000" dirty="0"/>
              <a:t>// specify a date for one of them       </a:t>
            </a:r>
          </a:p>
          <a:p>
            <a:r>
              <a:rPr lang="en-IN" sz="2000" dirty="0"/>
              <a:t>Calendar cal2 = new </a:t>
            </a:r>
            <a:r>
              <a:rPr lang="en-IN" sz="2000" dirty="0" err="1"/>
              <a:t>GregorianCalendar</a:t>
            </a:r>
            <a:r>
              <a:rPr lang="en-IN" sz="2000" dirty="0"/>
              <a:t>(2011, 04, 29);       </a:t>
            </a:r>
          </a:p>
          <a:p>
            <a:r>
              <a:rPr lang="en-IN" sz="2000" dirty="0"/>
              <a:t>// compare the two calendars.       </a:t>
            </a:r>
          </a:p>
          <a:p>
            <a:r>
              <a:rPr lang="en-IN" sz="2000" dirty="0" err="1"/>
              <a:t>boolean</a:t>
            </a:r>
            <a:r>
              <a:rPr lang="en-IN" sz="2000" dirty="0"/>
              <a:t> b = </a:t>
            </a:r>
            <a:r>
              <a:rPr lang="en-IN" sz="2000" dirty="0" err="1"/>
              <a:t>cal.equals</a:t>
            </a:r>
            <a:r>
              <a:rPr lang="en-IN" sz="2000" dirty="0"/>
              <a:t>(cal2);       </a:t>
            </a:r>
          </a:p>
          <a:p>
            <a:r>
              <a:rPr lang="en-IN" sz="2000" dirty="0"/>
              <a:t>// print result       </a:t>
            </a:r>
          </a:p>
          <a:p>
            <a:r>
              <a:rPr lang="en-IN" sz="2000" dirty="0" err="1"/>
              <a:t>System.out.println</a:t>
            </a:r>
            <a:r>
              <a:rPr lang="en-IN" sz="2000" dirty="0"/>
              <a:t>("Calendars are equal :" + b);    </a:t>
            </a:r>
          </a:p>
          <a:p>
            <a:r>
              <a:rPr lang="en-IN" sz="2000" dirty="0"/>
              <a:t>	} </a:t>
            </a:r>
          </a:p>
          <a:p>
            <a:r>
              <a:rPr lang="en-IN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0744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Calendar.getFirstDayOfWeek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returns the first day of the week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85128-3A0D-444E-B33A-019FB3634127}"/>
              </a:ext>
            </a:extLst>
          </p:cNvPr>
          <p:cNvSpPr txBox="1"/>
          <p:nvPr/>
        </p:nvSpPr>
        <p:spPr>
          <a:xfrm>
            <a:off x="550985" y="2309447"/>
            <a:ext cx="7080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 </a:t>
            </a:r>
          </a:p>
          <a:p>
            <a:r>
              <a:rPr lang="en-IN" sz="2000" dirty="0"/>
              <a:t>public class Demo {    </a:t>
            </a:r>
          </a:p>
          <a:p>
            <a:r>
              <a:rPr lang="en-IN" sz="2000" dirty="0"/>
              <a:t>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       </a:t>
            </a:r>
          </a:p>
          <a:p>
            <a:r>
              <a:rPr lang="en-IN" sz="2000" dirty="0"/>
              <a:t>// create a new calendar       </a:t>
            </a:r>
          </a:p>
          <a:p>
            <a:r>
              <a:rPr lang="en-IN" sz="2000" dirty="0"/>
              <a:t>Calendar </a:t>
            </a:r>
            <a:r>
              <a:rPr lang="en-IN" sz="2000" dirty="0" err="1"/>
              <a:t>cal</a:t>
            </a:r>
            <a:r>
              <a:rPr lang="en-IN" sz="2000" dirty="0"/>
              <a:t> = </a:t>
            </a:r>
            <a:r>
              <a:rPr lang="en-IN" sz="2000" dirty="0" err="1"/>
              <a:t>Calendar.getInstance</a:t>
            </a:r>
            <a:r>
              <a:rPr lang="en-IN" sz="2000" dirty="0"/>
              <a:t>();       </a:t>
            </a:r>
          </a:p>
          <a:p>
            <a:r>
              <a:rPr lang="en-IN" sz="2000" dirty="0"/>
              <a:t>// print the first day of the week       </a:t>
            </a:r>
          </a:p>
          <a:p>
            <a:r>
              <a:rPr lang="en-IN" sz="2000" dirty="0" err="1"/>
              <a:t>System.out.println</a:t>
            </a:r>
            <a:r>
              <a:rPr lang="en-IN" sz="2000" dirty="0"/>
              <a:t>("First day is :" + </a:t>
            </a:r>
            <a:r>
              <a:rPr lang="en-IN" sz="2000" dirty="0" err="1"/>
              <a:t>cal.getFirstDayOfWeek</a:t>
            </a:r>
            <a:r>
              <a:rPr lang="en-IN" sz="2000" dirty="0"/>
              <a:t>());       </a:t>
            </a:r>
          </a:p>
          <a:p>
            <a:r>
              <a:rPr lang="en-IN" sz="2000" dirty="0"/>
              <a:t>int day = </a:t>
            </a:r>
            <a:r>
              <a:rPr lang="en-IN" sz="2000" dirty="0" err="1"/>
              <a:t>cal.getFirstDayOfWeek</a:t>
            </a:r>
            <a:r>
              <a:rPr lang="en-IN" sz="2000" dirty="0"/>
              <a:t>();       </a:t>
            </a:r>
          </a:p>
        </p:txBody>
      </p:sp>
    </p:spTree>
    <p:extLst>
      <p:ext uri="{BB962C8B-B14F-4D97-AF65-F5344CB8AC3E}">
        <p14:creationId xmlns:p14="http://schemas.microsoft.com/office/powerpoint/2010/main" val="3707613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85128-3A0D-444E-B33A-019FB3634127}"/>
              </a:ext>
            </a:extLst>
          </p:cNvPr>
          <p:cNvSpPr txBox="1"/>
          <p:nvPr/>
        </p:nvSpPr>
        <p:spPr>
          <a:xfrm>
            <a:off x="550985" y="2309447"/>
            <a:ext cx="7080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switch (day) {          </a:t>
            </a:r>
          </a:p>
          <a:p>
            <a:r>
              <a:rPr lang="en-IN" sz="2000" dirty="0"/>
              <a:t>case 1: </a:t>
            </a:r>
            <a:r>
              <a:rPr lang="en-IN" sz="2000" dirty="0" err="1"/>
              <a:t>System.out.println</a:t>
            </a:r>
            <a:r>
              <a:rPr lang="en-IN" sz="2000" dirty="0"/>
              <a:t>("Sunday"); break;          </a:t>
            </a:r>
          </a:p>
          <a:p>
            <a:r>
              <a:rPr lang="en-IN" sz="2000" dirty="0"/>
              <a:t>case 2: </a:t>
            </a:r>
            <a:r>
              <a:rPr lang="en-IN" sz="2000" dirty="0" err="1"/>
              <a:t>System.out.println</a:t>
            </a:r>
            <a:r>
              <a:rPr lang="en-IN" sz="2000" dirty="0"/>
              <a:t>("Monday"); break;          </a:t>
            </a:r>
          </a:p>
          <a:p>
            <a:r>
              <a:rPr lang="en-IN" sz="2000" dirty="0"/>
              <a:t>case 3: </a:t>
            </a:r>
            <a:r>
              <a:rPr lang="en-IN" sz="2000" dirty="0" err="1"/>
              <a:t>System.out.println</a:t>
            </a:r>
            <a:r>
              <a:rPr lang="en-IN" sz="2000" dirty="0"/>
              <a:t>("Tuesday"); break;          </a:t>
            </a:r>
          </a:p>
          <a:p>
            <a:r>
              <a:rPr lang="en-IN" sz="2000" dirty="0"/>
              <a:t>case 4: </a:t>
            </a:r>
            <a:r>
              <a:rPr lang="en-IN" sz="2000" dirty="0" err="1"/>
              <a:t>System.out.println</a:t>
            </a:r>
            <a:r>
              <a:rPr lang="en-IN" sz="2000" dirty="0"/>
              <a:t>("Wednesday"); break;          </a:t>
            </a:r>
          </a:p>
          <a:p>
            <a:r>
              <a:rPr lang="en-IN" sz="2000" dirty="0"/>
              <a:t>case 5: </a:t>
            </a:r>
            <a:r>
              <a:rPr lang="en-IN" sz="2000" dirty="0" err="1"/>
              <a:t>System.out.println</a:t>
            </a:r>
            <a:r>
              <a:rPr lang="en-IN" sz="2000" dirty="0"/>
              <a:t>("</a:t>
            </a:r>
            <a:r>
              <a:rPr lang="en-IN" sz="2000" dirty="0" err="1"/>
              <a:t>Thrusday</a:t>
            </a:r>
            <a:r>
              <a:rPr lang="en-IN" sz="2000" dirty="0"/>
              <a:t>");  break;          </a:t>
            </a:r>
          </a:p>
          <a:p>
            <a:r>
              <a:rPr lang="en-IN" sz="2000" dirty="0"/>
              <a:t>case 6: </a:t>
            </a:r>
            <a:r>
              <a:rPr lang="en-IN" sz="2000" dirty="0" err="1"/>
              <a:t>System.out.println</a:t>
            </a:r>
            <a:r>
              <a:rPr lang="en-IN" sz="2000" dirty="0"/>
              <a:t>("Friday"); break;          </a:t>
            </a:r>
          </a:p>
          <a:p>
            <a:r>
              <a:rPr lang="en-IN" sz="2000" dirty="0"/>
              <a:t>case 7: </a:t>
            </a:r>
            <a:r>
              <a:rPr lang="en-IN" sz="2000" dirty="0" err="1"/>
              <a:t>System.out.println</a:t>
            </a:r>
            <a:r>
              <a:rPr lang="en-IN" sz="2000" dirty="0"/>
              <a:t>("Saturday"); break;       </a:t>
            </a:r>
          </a:p>
          <a:p>
            <a:r>
              <a:rPr lang="en-IN" sz="2000" dirty="0"/>
              <a:t>		}    </a:t>
            </a:r>
          </a:p>
          <a:p>
            <a:r>
              <a:rPr lang="en-IN" sz="2000" dirty="0"/>
              <a:t>	} </a:t>
            </a:r>
          </a:p>
          <a:p>
            <a:r>
              <a:rPr lang="en-IN" sz="20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24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85128-3A0D-444E-B33A-019FB3634127}"/>
              </a:ext>
            </a:extLst>
          </p:cNvPr>
          <p:cNvSpPr txBox="1"/>
          <p:nvPr/>
        </p:nvSpPr>
        <p:spPr>
          <a:xfrm>
            <a:off x="457200" y="1295400"/>
            <a:ext cx="70807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// Program to demonstrate get() method </a:t>
            </a:r>
          </a:p>
          <a:p>
            <a:r>
              <a:rPr lang="en-IN" sz="1400" dirty="0"/>
              <a:t>// of Calendar class </a:t>
            </a:r>
          </a:p>
          <a:p>
            <a:endParaRPr lang="en-IN" sz="1400" dirty="0"/>
          </a:p>
          <a:p>
            <a:r>
              <a:rPr lang="en-IN" sz="1400" dirty="0"/>
              <a:t>import </a:t>
            </a:r>
            <a:r>
              <a:rPr lang="en-IN" sz="1400" dirty="0" err="1"/>
              <a:t>java.util</a:t>
            </a:r>
            <a:r>
              <a:rPr lang="en-IN" sz="1400" dirty="0"/>
              <a:t>.*; </a:t>
            </a:r>
          </a:p>
          <a:p>
            <a:r>
              <a:rPr lang="en-IN" sz="1400" dirty="0"/>
              <a:t>public class Calendar2 { </a:t>
            </a:r>
          </a:p>
          <a:p>
            <a:r>
              <a:rPr lang="en-IN" sz="1400" dirty="0"/>
              <a:t> 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</a:t>
            </a:r>
          </a:p>
          <a:p>
            <a:r>
              <a:rPr lang="en-IN" sz="1400" dirty="0"/>
              <a:t>     { </a:t>
            </a:r>
          </a:p>
          <a:p>
            <a:r>
              <a:rPr lang="en-IN" sz="1400" dirty="0"/>
              <a:t>            // creating Calendar object </a:t>
            </a:r>
          </a:p>
          <a:p>
            <a:r>
              <a:rPr lang="en-IN" sz="1400" dirty="0"/>
              <a:t>            Calendar calendar = </a:t>
            </a:r>
            <a:r>
              <a:rPr lang="en-IN" sz="1400" dirty="0" err="1"/>
              <a:t>Calendar.getInstance</a:t>
            </a:r>
            <a:r>
              <a:rPr lang="en-IN" sz="1400" dirty="0"/>
              <a:t>(); </a:t>
            </a:r>
          </a:p>
          <a:p>
            <a:r>
              <a:rPr lang="en-IN" sz="1400" dirty="0"/>
              <a:t>		</a:t>
            </a:r>
          </a:p>
          <a:p>
            <a:r>
              <a:rPr lang="en-IN" sz="1400" dirty="0"/>
              <a:t>            // Demonstrate Calendar's get()method 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System.out.println</a:t>
            </a:r>
            <a:r>
              <a:rPr lang="en-IN" sz="1400" dirty="0"/>
              <a:t>("Current Calendar's Year: " + </a:t>
            </a:r>
            <a:r>
              <a:rPr lang="en-IN" sz="1400" dirty="0" err="1"/>
              <a:t>calendar.get</a:t>
            </a:r>
            <a:r>
              <a:rPr lang="en-IN" sz="1400" dirty="0"/>
              <a:t>(</a:t>
            </a:r>
            <a:r>
              <a:rPr lang="en-IN" sz="1400" dirty="0" err="1"/>
              <a:t>Calendar.YEAR</a:t>
            </a:r>
            <a:r>
              <a:rPr lang="en-IN" sz="1400" dirty="0"/>
              <a:t>)); 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System.out.println</a:t>
            </a:r>
            <a:r>
              <a:rPr lang="en-IN" sz="1400" dirty="0"/>
              <a:t>("Current Calendar's Day: " + </a:t>
            </a:r>
            <a:r>
              <a:rPr lang="en-IN" sz="1400" dirty="0" err="1"/>
              <a:t>calendar.get</a:t>
            </a:r>
            <a:r>
              <a:rPr lang="en-IN" sz="1400" dirty="0"/>
              <a:t>(</a:t>
            </a:r>
            <a:r>
              <a:rPr lang="en-IN" sz="1400" dirty="0" err="1"/>
              <a:t>Calendar.DATE</a:t>
            </a:r>
            <a:r>
              <a:rPr lang="en-IN" sz="1400" dirty="0"/>
              <a:t>)); 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System.out.println</a:t>
            </a:r>
            <a:r>
              <a:rPr lang="en-IN" sz="1400" dirty="0"/>
              <a:t>("Current MINUTE: " + </a:t>
            </a:r>
            <a:r>
              <a:rPr lang="en-IN" sz="1400" dirty="0" err="1"/>
              <a:t>calendar.get</a:t>
            </a:r>
            <a:r>
              <a:rPr lang="en-IN" sz="1400" dirty="0"/>
              <a:t>(</a:t>
            </a:r>
            <a:r>
              <a:rPr lang="en-IN" sz="1400" dirty="0" err="1"/>
              <a:t>Calendar.MINUTE</a:t>
            </a:r>
            <a:r>
              <a:rPr lang="en-IN" sz="1400" dirty="0"/>
              <a:t>)); 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System.out.println</a:t>
            </a:r>
            <a:r>
              <a:rPr lang="en-IN" sz="1400" dirty="0"/>
              <a:t>("Current SECOND: " + </a:t>
            </a:r>
            <a:r>
              <a:rPr lang="en-IN" sz="1400" dirty="0" err="1"/>
              <a:t>calendar.get</a:t>
            </a:r>
            <a:r>
              <a:rPr lang="en-IN" sz="1400" dirty="0"/>
              <a:t>(</a:t>
            </a:r>
            <a:r>
              <a:rPr lang="en-IN" sz="1400" dirty="0" err="1"/>
              <a:t>Calendar.SECOND</a:t>
            </a:r>
            <a:r>
              <a:rPr lang="en-IN" sz="1400" dirty="0"/>
              <a:t>)); </a:t>
            </a:r>
          </a:p>
          <a:p>
            <a:r>
              <a:rPr lang="en-IN" sz="1400" dirty="0"/>
              <a:t>       } </a:t>
            </a:r>
          </a:p>
          <a:p>
            <a:r>
              <a:rPr lang="en-IN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2661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52" y="490021"/>
            <a:ext cx="7391400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</a:t>
            </a:r>
            <a:r>
              <a:rPr lang="en-US" b="1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153" y="1353849"/>
            <a:ext cx="7421824" cy="3885159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StringBuffer</a:t>
            </a: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 vs </a:t>
            </a:r>
            <a:r>
              <a:rPr lang="en-US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StringBuffer</a:t>
            </a: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Mutable vs Immutable</a:t>
            </a: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 Constant Pool</a:t>
            </a: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StringBuffer</a:t>
            </a: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Constructor</a:t>
            </a: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Methods of </a:t>
            </a:r>
            <a:r>
              <a:rPr lang="en-US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StringBuffer</a:t>
            </a: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Examples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StringTokenizer</a:t>
            </a: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StringTokenizer</a:t>
            </a: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Constructor</a:t>
            </a: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Methods of </a:t>
            </a:r>
            <a:r>
              <a:rPr lang="en-US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StringTokenizer</a:t>
            </a: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Examples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Calendar </a:t>
            </a: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Calendar Instance</a:t>
            </a: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Methods of Calendar</a:t>
            </a:r>
          </a:p>
          <a:p>
            <a:pPr marL="400050" marR="196850" lvl="1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Examples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16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1397-1768-894D-A968-93198619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4187047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85128-3A0D-444E-B33A-019FB3634127}"/>
              </a:ext>
            </a:extLst>
          </p:cNvPr>
          <p:cNvSpPr txBox="1"/>
          <p:nvPr/>
        </p:nvSpPr>
        <p:spPr>
          <a:xfrm>
            <a:off x="457200" y="1295400"/>
            <a:ext cx="70807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// Program to demonstrate </a:t>
            </a:r>
            <a:r>
              <a:rPr lang="en-IN" sz="1400" dirty="0" err="1"/>
              <a:t>getMaximum</a:t>
            </a:r>
            <a:r>
              <a:rPr lang="en-IN" sz="1400" dirty="0"/>
              <a:t>() method </a:t>
            </a:r>
          </a:p>
          <a:p>
            <a:r>
              <a:rPr lang="en-IN" sz="1400" dirty="0"/>
              <a:t>// of Calendar class </a:t>
            </a:r>
          </a:p>
          <a:p>
            <a:endParaRPr lang="en-IN" sz="1400" dirty="0"/>
          </a:p>
          <a:p>
            <a:r>
              <a:rPr lang="en-IN" sz="1400" dirty="0"/>
              <a:t>import </a:t>
            </a:r>
            <a:r>
              <a:rPr lang="en-IN" sz="1400" dirty="0" err="1"/>
              <a:t>java.util</a:t>
            </a:r>
            <a:r>
              <a:rPr lang="en-IN" sz="1400" dirty="0"/>
              <a:t>.*; </a:t>
            </a:r>
          </a:p>
          <a:p>
            <a:r>
              <a:rPr lang="en-IN" sz="1400" dirty="0"/>
              <a:t>public class Calendar3 { </a:t>
            </a:r>
          </a:p>
          <a:p>
            <a:r>
              <a:rPr lang="en-IN" sz="1400" dirty="0"/>
              <a:t>	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</a:t>
            </a:r>
          </a:p>
          <a:p>
            <a:r>
              <a:rPr lang="en-IN" sz="1400" dirty="0"/>
              <a:t>	{ </a:t>
            </a:r>
          </a:p>
          <a:p>
            <a:r>
              <a:rPr lang="en-IN" sz="1400" dirty="0"/>
              <a:t>		// creating calendar object </a:t>
            </a:r>
          </a:p>
          <a:p>
            <a:r>
              <a:rPr lang="en-IN" sz="1400" dirty="0"/>
              <a:t>		Calendar calendar = </a:t>
            </a:r>
            <a:r>
              <a:rPr lang="en-IN" sz="1400" dirty="0" err="1"/>
              <a:t>Calendar.getInstance</a:t>
            </a:r>
            <a:r>
              <a:rPr lang="en-IN" sz="1400" dirty="0"/>
              <a:t>(); 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		int max = </a:t>
            </a:r>
            <a:r>
              <a:rPr lang="en-IN" sz="1400" dirty="0" err="1"/>
              <a:t>calendar.getMaximum</a:t>
            </a:r>
            <a:r>
              <a:rPr lang="en-IN" sz="1400" dirty="0"/>
              <a:t>(</a:t>
            </a:r>
            <a:r>
              <a:rPr lang="en-IN" sz="1400" dirty="0" err="1"/>
              <a:t>Calendar.DAY_OF_WEEK</a:t>
            </a:r>
            <a:r>
              <a:rPr lang="en-IN" sz="1400" dirty="0"/>
              <a:t>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("Maximum number of days in a week: " + max); </a:t>
            </a:r>
          </a:p>
          <a:p>
            <a:r>
              <a:rPr lang="en-IN" sz="1400" dirty="0"/>
              <a:t>		</a:t>
            </a:r>
          </a:p>
          <a:p>
            <a:r>
              <a:rPr lang="en-IN" sz="1400" dirty="0"/>
              <a:t>		max = </a:t>
            </a:r>
            <a:r>
              <a:rPr lang="en-IN" sz="1400" dirty="0" err="1"/>
              <a:t>calendar.getMaximum</a:t>
            </a:r>
            <a:r>
              <a:rPr lang="en-IN" sz="1400" dirty="0"/>
              <a:t>(</a:t>
            </a:r>
            <a:r>
              <a:rPr lang="en-IN" sz="1400" dirty="0" err="1"/>
              <a:t>Calendar.WEEK_OF_YEAR</a:t>
            </a:r>
            <a:r>
              <a:rPr lang="en-IN" sz="1400" dirty="0"/>
              <a:t>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("Maximum number of weeks in a year: " + max); </a:t>
            </a:r>
          </a:p>
          <a:p>
            <a:r>
              <a:rPr lang="en-IN" sz="1400" dirty="0"/>
              <a:t>	} 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942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85128-3A0D-444E-B33A-019FB3634127}"/>
              </a:ext>
            </a:extLst>
          </p:cNvPr>
          <p:cNvSpPr txBox="1"/>
          <p:nvPr/>
        </p:nvSpPr>
        <p:spPr>
          <a:xfrm>
            <a:off x="457200" y="1295400"/>
            <a:ext cx="70807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// Program to demonstrate </a:t>
            </a:r>
            <a:r>
              <a:rPr lang="en-IN" sz="1400" dirty="0" err="1"/>
              <a:t>getMinimum</a:t>
            </a:r>
            <a:r>
              <a:rPr lang="en-IN" sz="1400" dirty="0"/>
              <a:t>() method </a:t>
            </a:r>
          </a:p>
          <a:p>
            <a:r>
              <a:rPr lang="en-IN" sz="1400" dirty="0"/>
              <a:t>// of Calendar class </a:t>
            </a:r>
          </a:p>
          <a:p>
            <a:endParaRPr lang="en-IN" sz="1400" dirty="0"/>
          </a:p>
          <a:p>
            <a:r>
              <a:rPr lang="en-IN" sz="1400" dirty="0"/>
              <a:t>import </a:t>
            </a:r>
            <a:r>
              <a:rPr lang="en-IN" sz="1400" dirty="0" err="1"/>
              <a:t>java.util</a:t>
            </a:r>
            <a:r>
              <a:rPr lang="en-IN" sz="1400" dirty="0"/>
              <a:t>.*; </a:t>
            </a:r>
          </a:p>
          <a:p>
            <a:r>
              <a:rPr lang="en-IN" sz="1400" dirty="0"/>
              <a:t>public class Calendar4 { </a:t>
            </a:r>
          </a:p>
          <a:p>
            <a:r>
              <a:rPr lang="en-IN" sz="1400" dirty="0"/>
              <a:t>	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</a:t>
            </a:r>
          </a:p>
          <a:p>
            <a:r>
              <a:rPr lang="en-IN" sz="1400" dirty="0"/>
              <a:t>	{ </a:t>
            </a:r>
          </a:p>
          <a:p>
            <a:r>
              <a:rPr lang="en-IN" sz="1400" dirty="0"/>
              <a:t>		// creating calendar object </a:t>
            </a:r>
          </a:p>
          <a:p>
            <a:r>
              <a:rPr lang="en-IN" sz="1400" dirty="0"/>
              <a:t>		Calendar calendar = </a:t>
            </a:r>
            <a:r>
              <a:rPr lang="en-IN" sz="1400" dirty="0" err="1"/>
              <a:t>Calendar.getInstance</a:t>
            </a:r>
            <a:r>
              <a:rPr lang="en-IN" sz="1400" dirty="0"/>
              <a:t>(); </a:t>
            </a:r>
          </a:p>
          <a:p>
            <a:r>
              <a:rPr lang="en-IN" sz="1400" dirty="0"/>
              <a:t>		</a:t>
            </a:r>
          </a:p>
          <a:p>
            <a:r>
              <a:rPr lang="en-IN" sz="1400" dirty="0"/>
              <a:t>		int min = </a:t>
            </a:r>
            <a:r>
              <a:rPr lang="en-IN" sz="1400" dirty="0" err="1"/>
              <a:t>calendar.getMinimum</a:t>
            </a:r>
            <a:r>
              <a:rPr lang="en-IN" sz="1400" dirty="0"/>
              <a:t>(</a:t>
            </a:r>
            <a:r>
              <a:rPr lang="en-IN" sz="1400" dirty="0" err="1"/>
              <a:t>Calendar.DAY_OF_WEEK</a:t>
            </a:r>
            <a:r>
              <a:rPr lang="en-IN" sz="1400" dirty="0"/>
              <a:t>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("Minimum number of days in week: " + min); </a:t>
            </a:r>
          </a:p>
          <a:p>
            <a:r>
              <a:rPr lang="en-IN" sz="1400" dirty="0"/>
              <a:t>		</a:t>
            </a:r>
          </a:p>
          <a:p>
            <a:r>
              <a:rPr lang="en-IN" sz="1400" dirty="0"/>
              <a:t>		min = </a:t>
            </a:r>
            <a:r>
              <a:rPr lang="en-IN" sz="1400" dirty="0" err="1"/>
              <a:t>calendar.getMinimum</a:t>
            </a:r>
            <a:r>
              <a:rPr lang="en-IN" sz="1400" dirty="0"/>
              <a:t>(</a:t>
            </a:r>
            <a:r>
              <a:rPr lang="en-IN" sz="1400" dirty="0" err="1"/>
              <a:t>Calendar.WEEK_OF_YEAR</a:t>
            </a:r>
            <a:r>
              <a:rPr lang="en-IN" sz="1400" dirty="0"/>
              <a:t>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("Minimum number of weeks in year: " + min); </a:t>
            </a:r>
          </a:p>
          <a:p>
            <a:r>
              <a:rPr lang="en-IN" sz="1400" dirty="0"/>
              <a:t>	} </a:t>
            </a:r>
          </a:p>
          <a:p>
            <a:r>
              <a:rPr lang="en-IN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0718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1F72DB6-3C7C-F843-91A0-924E459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17EE83-64E6-4747-A985-B3984359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B3ED-0C33-034D-8F0F-3AD94815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308ADF-11BB-F74B-94A5-477F76E3B3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B8E2-65FC-4340-BE36-44C21EC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85128-3A0D-444E-B33A-019FB3634127}"/>
              </a:ext>
            </a:extLst>
          </p:cNvPr>
          <p:cNvSpPr txBox="1"/>
          <p:nvPr/>
        </p:nvSpPr>
        <p:spPr>
          <a:xfrm>
            <a:off x="457200" y="1295400"/>
            <a:ext cx="70807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// Program to demonstrate add() method </a:t>
            </a:r>
          </a:p>
          <a:p>
            <a:r>
              <a:rPr lang="en-IN" sz="1400" dirty="0"/>
              <a:t>// of Calendar class </a:t>
            </a:r>
          </a:p>
          <a:p>
            <a:endParaRPr lang="en-IN" sz="1400" dirty="0"/>
          </a:p>
          <a:p>
            <a:r>
              <a:rPr lang="en-IN" sz="1400" dirty="0"/>
              <a:t>import </a:t>
            </a:r>
            <a:r>
              <a:rPr lang="en-IN" sz="1400" dirty="0" err="1"/>
              <a:t>java.util</a:t>
            </a:r>
            <a:r>
              <a:rPr lang="en-IN" sz="1400" dirty="0"/>
              <a:t>.*; </a:t>
            </a:r>
          </a:p>
          <a:p>
            <a:r>
              <a:rPr lang="en-IN" sz="1400" dirty="0"/>
              <a:t>public class Calendar5 { </a:t>
            </a:r>
          </a:p>
          <a:p>
            <a:r>
              <a:rPr lang="en-IN" sz="1400" dirty="0"/>
              <a:t>	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</a:t>
            </a:r>
          </a:p>
          <a:p>
            <a:r>
              <a:rPr lang="en-IN" sz="1400" dirty="0"/>
              <a:t>	{ </a:t>
            </a:r>
          </a:p>
          <a:p>
            <a:r>
              <a:rPr lang="en-IN" sz="1400" dirty="0"/>
              <a:t>		// creating calendar object </a:t>
            </a:r>
          </a:p>
          <a:p>
            <a:r>
              <a:rPr lang="en-IN" sz="1400" dirty="0"/>
              <a:t>		Calendar calendar = </a:t>
            </a:r>
            <a:r>
              <a:rPr lang="en-IN" sz="1400" dirty="0" err="1"/>
              <a:t>Calendar.getInstance</a:t>
            </a:r>
            <a:r>
              <a:rPr lang="en-IN" sz="1400" dirty="0"/>
              <a:t>();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calendar.add</a:t>
            </a:r>
            <a:r>
              <a:rPr lang="en-IN" sz="1400" dirty="0"/>
              <a:t>(</a:t>
            </a:r>
            <a:r>
              <a:rPr lang="en-IN" sz="1400" dirty="0" err="1"/>
              <a:t>Calendar.DATE</a:t>
            </a:r>
            <a:r>
              <a:rPr lang="en-IN" sz="1400" dirty="0"/>
              <a:t>, -15);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("15 days ago: " + </a:t>
            </a:r>
            <a:r>
              <a:rPr lang="en-IN" sz="1400" dirty="0" err="1"/>
              <a:t>calendar.getTime</a:t>
            </a:r>
            <a:r>
              <a:rPr lang="en-IN" sz="1400" dirty="0"/>
              <a:t>());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calendar.add</a:t>
            </a:r>
            <a:r>
              <a:rPr lang="en-IN" sz="1400" dirty="0"/>
              <a:t>(</a:t>
            </a:r>
            <a:r>
              <a:rPr lang="en-IN" sz="1400" dirty="0" err="1"/>
              <a:t>Calendar.MONTH</a:t>
            </a:r>
            <a:r>
              <a:rPr lang="en-IN" sz="1400" dirty="0"/>
              <a:t>, 4);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("4 months later: " + </a:t>
            </a:r>
            <a:r>
              <a:rPr lang="en-IN" sz="1400" dirty="0" err="1"/>
              <a:t>calendar.getTime</a:t>
            </a:r>
            <a:r>
              <a:rPr lang="en-IN" sz="1400" dirty="0"/>
              <a:t>());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calendar.add</a:t>
            </a:r>
            <a:r>
              <a:rPr lang="en-IN" sz="1400" dirty="0"/>
              <a:t>(</a:t>
            </a:r>
            <a:r>
              <a:rPr lang="en-IN" sz="1400" dirty="0" err="1"/>
              <a:t>Calendar.YEAR</a:t>
            </a:r>
            <a:r>
              <a:rPr lang="en-IN" sz="1400" dirty="0"/>
              <a:t>, 2); 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("2 years later: " + </a:t>
            </a:r>
            <a:r>
              <a:rPr lang="en-IN" sz="1400" dirty="0" err="1"/>
              <a:t>calendar.getTime</a:t>
            </a:r>
            <a:r>
              <a:rPr lang="en-IN" sz="1400" dirty="0"/>
              <a:t>()); </a:t>
            </a:r>
          </a:p>
          <a:p>
            <a:r>
              <a:rPr lang="en-IN" sz="1400" dirty="0"/>
              <a:t>	} </a:t>
            </a:r>
          </a:p>
          <a:p>
            <a:r>
              <a:rPr lang="en-IN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9461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FDB5-2471-6F47-ACB2-CB34BCBF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3482181"/>
            <a:ext cx="7391400" cy="655638"/>
          </a:xfrm>
        </p:spPr>
        <p:txBody>
          <a:bodyPr/>
          <a:lstStyle/>
          <a:p>
            <a:r>
              <a:rPr lang="en-US" dirty="0"/>
              <a:t>End of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E654-B4A4-8844-8FD6-00E246BC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4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a String object is created it cannot be changed. Strings are Immutable. 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endParaRPr lang="en-IN" sz="2800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get changeable strings we use the class called </a:t>
            </a:r>
            <a:r>
              <a:rPr lang="en-IN" sz="28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StringBuffer</a:t>
            </a: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endParaRPr lang="en-IN" sz="2800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 and </a:t>
            </a:r>
            <a:r>
              <a:rPr lang="en-IN" sz="28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StringBuffer</a:t>
            </a: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classes are declared as final class, so there cannot be subclasses of these classes. 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endParaRPr lang="en-IN" sz="2800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default constructor creates an empty string. 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String s = new String();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3474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4FC9-32D6-F140-A643-E282FA20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Heap &amp; String Constant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D987-0098-6B45-819D-63790087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IN" sz="2800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 str1 = "Hello";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                                             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str1 = "Hello";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String str2 = "Hello";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B3D014-0EBB-A241-A6D6-FDA93576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8321"/>
            <a:ext cx="4572000" cy="25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985EAB-F56B-2C42-AE2A-5A622391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8" y="3682568"/>
            <a:ext cx="4888524" cy="27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070344-4268-0640-A6BF-17D11ED1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36443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String class but it is mutable (changeable).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Constructors: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empty content and 16 reserved characters by default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StringBuffer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 sb = new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StringBuffer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();</a:t>
            </a:r>
          </a:p>
          <a:p>
            <a:pPr marL="40005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passed argument as the size of the empty buffer.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StringBuffer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 sb = new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StringBuffer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(20);</a:t>
            </a:r>
          </a:p>
          <a:p>
            <a:pPr marL="40005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passed String as the initial content of the buffer. 16 contingent memory characters are pre-allocated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StringBuffer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 sb = new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StringBuffer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("Hello World!");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08745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70" y="480647"/>
            <a:ext cx="7719645" cy="63304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Mutable</a:t>
            </a:r>
            <a:r>
              <a:rPr lang="en-US" dirty="0"/>
              <a:t> </a:t>
            </a:r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vs Immutable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BFB700-B0EA-354D-8AE6-9E7C9A90136A}"/>
              </a:ext>
            </a:extLst>
          </p:cNvPr>
          <p:cNvSpPr txBox="1">
            <a:spLocks/>
          </p:cNvSpPr>
          <p:nvPr/>
        </p:nvSpPr>
        <p:spPr bwMode="auto">
          <a:xfrm>
            <a:off x="457200" y="1348153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sb = new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klu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algn="l"/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 = “kl University”; //error</a:t>
            </a:r>
          </a:p>
          <a:p>
            <a:pPr algn="l"/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sb.append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(“kl University”); //ok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2E9C49-2B3F-EF4B-A890-B3B5C0D7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10732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70" y="480647"/>
            <a:ext cx="7895492" cy="633045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Difference between String and </a:t>
            </a:r>
            <a:r>
              <a:rPr lang="en-IN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BFB700-B0EA-354D-8AE6-9E7C9A90136A}"/>
              </a:ext>
            </a:extLst>
          </p:cNvPr>
          <p:cNvSpPr txBox="1">
            <a:spLocks/>
          </p:cNvSpPr>
          <p:nvPr/>
        </p:nvSpPr>
        <p:spPr bwMode="auto">
          <a:xfrm>
            <a:off x="457200" y="1348153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THIS IS TEXT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63AFCF-457A-924D-B5C1-AAA7D0054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78407"/>
              </p:ext>
            </p:extLst>
          </p:nvPr>
        </p:nvGraphicFramePr>
        <p:xfrm>
          <a:off x="457200" y="1418796"/>
          <a:ext cx="8229600" cy="4704235"/>
        </p:xfrm>
        <a:graphic>
          <a:graphicData uri="http://schemas.openxmlformats.org/drawingml/2006/table">
            <a:tbl>
              <a:tblPr/>
              <a:tblGrid>
                <a:gridCol w="586154">
                  <a:extLst>
                    <a:ext uri="{9D8B030D-6E8A-4147-A177-3AD203B41FA5}">
                      <a16:colId xmlns:a16="http://schemas.microsoft.com/office/drawing/2014/main" val="2569422530"/>
                    </a:ext>
                  </a:extLst>
                </a:gridCol>
                <a:gridCol w="4044461">
                  <a:extLst>
                    <a:ext uri="{9D8B030D-6E8A-4147-A177-3AD203B41FA5}">
                      <a16:colId xmlns:a16="http://schemas.microsoft.com/office/drawing/2014/main" val="757925808"/>
                    </a:ext>
                  </a:extLst>
                </a:gridCol>
                <a:gridCol w="3598985">
                  <a:extLst>
                    <a:ext uri="{9D8B030D-6E8A-4147-A177-3AD203B41FA5}">
                      <a16:colId xmlns:a16="http://schemas.microsoft.com/office/drawing/2014/main" val="3133351054"/>
                    </a:ext>
                  </a:extLst>
                </a:gridCol>
              </a:tblGrid>
              <a:tr h="46722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06188" marR="106188" marT="106188" marB="106188">
                    <a:lnL w="9525" cap="flat" cmpd="sng" algn="ctr">
                      <a:solidFill>
                        <a:srgbClr val="207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7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06188" marR="106188" marT="106188" marB="106188">
                    <a:lnL w="9525" cap="flat" cmpd="sng" algn="ctr">
                      <a:solidFill>
                        <a:srgbClr val="207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7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StringBuffer</a:t>
                      </a:r>
                    </a:p>
                  </a:txBody>
                  <a:tcPr marL="106188" marR="106188" marT="106188" marB="106188">
                    <a:lnL w="9525" cap="flat" cmpd="sng" algn="ctr">
                      <a:solidFill>
                        <a:srgbClr val="207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7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05839"/>
                  </a:ext>
                </a:extLst>
              </a:tr>
              <a:tr h="89138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</a:p>
                  </a:txBody>
                  <a:tcPr marL="70792" marR="70792" marT="70792" marB="7079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class is immutable.</a:t>
                      </a:r>
                    </a:p>
                  </a:txBody>
                  <a:tcPr marL="70792" marR="70792" marT="70792" marB="7079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StringBuffer class is mutable.</a:t>
                      </a:r>
                    </a:p>
                  </a:txBody>
                  <a:tcPr marL="70792" marR="70792" marT="70792" marB="7079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81209"/>
                  </a:ext>
                </a:extLst>
              </a:tr>
              <a:tr h="167069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</a:p>
                  </a:txBody>
                  <a:tcPr marL="70792" marR="70792" marT="70792" marB="7079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is slow and consumes more memory when you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 many strings because every time it creates new instance.</a:t>
                      </a:r>
                    </a:p>
                  </a:txBody>
                  <a:tcPr marL="70792" marR="70792" marT="70792" marB="7079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fast and consumes less memory when you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cancat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strings.</a:t>
                      </a:r>
                    </a:p>
                  </a:txBody>
                  <a:tcPr marL="70792" marR="70792" marT="70792" marB="7079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305637"/>
                  </a:ext>
                </a:extLst>
              </a:tr>
              <a:tr h="167069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 marL="70792" marR="70792" marT="70792" marB="7079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class overrides the equals() method of Object class. So you can compare the contents of two strings by equals() method.</a:t>
                      </a:r>
                    </a:p>
                  </a:txBody>
                  <a:tcPr marL="70792" marR="70792" marT="70792" marB="7079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 doesn't override the equals() method of Object class.</a:t>
                      </a:r>
                    </a:p>
                  </a:txBody>
                  <a:tcPr marL="70792" marR="70792" marT="70792" marB="7079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84168"/>
                  </a:ext>
                </a:extLst>
              </a:tr>
            </a:tbl>
          </a:graphicData>
        </a:graphic>
      </p:graphicFrame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31F099-D6BD-4E4B-A3DA-6E195327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59722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D4EB-0CE7-6B49-B0F4-DE2A73DE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487362"/>
            <a:ext cx="7913077" cy="655638"/>
          </a:xfrm>
        </p:spPr>
        <p:txBody>
          <a:bodyPr/>
          <a:lstStyle/>
          <a:p>
            <a:r>
              <a:rPr lang="en-IN" sz="36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Operations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5CC5-D55A-624F-8F82-687F3752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method is used to delete specified substring within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delete(int start, int end) </a:t>
            </a:r>
          </a:p>
          <a:p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method is used to replace part of this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(substring) with another substring </a:t>
            </a:r>
          </a:p>
          <a:p>
            <a:pPr marL="400050" lvl="1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replace(int start, int end, String str) </a:t>
            </a:r>
          </a:p>
          <a:p>
            <a:endParaRPr lang="en-I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method returns a new string which is actually a substring of this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extracts characters starting from the specified index all the way till the end of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 the name suggests, the character sequence is reversed with this method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reverse()</a:t>
            </a:r>
          </a:p>
          <a:p>
            <a:pPr marL="0" indent="0">
              <a:buNone/>
            </a:pPr>
            <a:endParaRPr lang="en-I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to find the length of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int length()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substring(int start)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70EE12-CE93-BE40-9AA7-8FFC2EA3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069" y="6204858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OOP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153479120"/>
      </p:ext>
    </p:extLst>
  </p:cSld>
  <p:clrMapOvr>
    <a:masterClrMapping/>
  </p:clrMapOvr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53128</TotalTime>
  <Words>2733</Words>
  <Application>Microsoft Office PowerPoint</Application>
  <PresentationFormat>On-screen Show (4:3)</PresentationFormat>
  <Paragraphs>416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klu</vt:lpstr>
      <vt:lpstr> Session 15  String Buffer &amp; String Tokenizer &amp; Calendar class</vt:lpstr>
      <vt:lpstr>Outcomes</vt:lpstr>
      <vt:lpstr>    Agenda</vt:lpstr>
      <vt:lpstr>Why StringBuffer?</vt:lpstr>
      <vt:lpstr>Heap &amp; String Constant Pool</vt:lpstr>
      <vt:lpstr>StringBuffer Constructor</vt:lpstr>
      <vt:lpstr>Mutable vs Immutable</vt:lpstr>
      <vt:lpstr>Difference between String and StringBuffer </vt:lpstr>
      <vt:lpstr>StringBuffer Operations</vt:lpstr>
      <vt:lpstr>StringBuffer Operations</vt:lpstr>
      <vt:lpstr>PowerPoint Presentation</vt:lpstr>
      <vt:lpstr>Example 1</vt:lpstr>
      <vt:lpstr>PowerPoint Presentation</vt:lpstr>
      <vt:lpstr>Example 2</vt:lpstr>
      <vt:lpstr>PowerPoint Presentation</vt:lpstr>
      <vt:lpstr>Example 3</vt:lpstr>
      <vt:lpstr>PowerPoint Presentation</vt:lpstr>
      <vt:lpstr>StringTokenizer class</vt:lpstr>
      <vt:lpstr>StringTokenizer Constructors</vt:lpstr>
      <vt:lpstr>StringTokenizer Constructors</vt:lpstr>
      <vt:lpstr>Methods of StringTokenizer</vt:lpstr>
      <vt:lpstr>Methods of StringTokenizer</vt:lpstr>
      <vt:lpstr>Example</vt:lpstr>
      <vt:lpstr>Calendar Class</vt:lpstr>
      <vt:lpstr>Calendar Instance</vt:lpstr>
      <vt:lpstr>Compare Calendar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Session</vt:lpstr>
    </vt:vector>
  </TitlesOfParts>
  <Company>FAMU-FSU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Rajesh Kumar Eswaran</cp:lastModifiedBy>
  <cp:revision>1140</cp:revision>
  <cp:lastPrinted>1999-01-11T10:11:19Z</cp:lastPrinted>
  <dcterms:created xsi:type="dcterms:W3CDTF">1999-01-07T21:51:57Z</dcterms:created>
  <dcterms:modified xsi:type="dcterms:W3CDTF">2021-01-21T09:46:53Z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