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9" r:id="rId2"/>
    <p:sldId id="317" r:id="rId3"/>
    <p:sldId id="276" r:id="rId4"/>
    <p:sldId id="291" r:id="rId5"/>
    <p:sldId id="308" r:id="rId6"/>
    <p:sldId id="309" r:id="rId7"/>
    <p:sldId id="311" r:id="rId8"/>
    <p:sldId id="312" r:id="rId9"/>
    <p:sldId id="313" r:id="rId10"/>
    <p:sldId id="322" r:id="rId11"/>
    <p:sldId id="314" r:id="rId12"/>
    <p:sldId id="310" r:id="rId13"/>
    <p:sldId id="315" r:id="rId14"/>
    <p:sldId id="316" r:id="rId15"/>
    <p:sldId id="318" r:id="rId16"/>
    <p:sldId id="320" r:id="rId17"/>
    <p:sldId id="319" r:id="rId18"/>
    <p:sldId id="325" r:id="rId19"/>
    <p:sldId id="326" r:id="rId20"/>
    <p:sldId id="327" r:id="rId21"/>
    <p:sldId id="328" r:id="rId22"/>
    <p:sldId id="329" r:id="rId23"/>
    <p:sldId id="32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20-Jan-21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96553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131986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Java language is a high-level language, but Java bytecode is a low-level language. The bytecode is similar to machine instructions but is architecture neutral and can run on any platform that has a Java Virtual Machine (JVM), the virtual machine is a program that interprets Java </a:t>
            </a:r>
            <a:r>
              <a:rPr lang="en-GB" dirty="0" err="1"/>
              <a:t>bytecode.JVM</a:t>
            </a:r>
            <a:r>
              <a:rPr lang="en-GB" dirty="0"/>
              <a:t> is an interpreter, It translates the individual instructions in the bytecode into the target machine language code one at a time rather than the whole program as a single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B2480-0B44-4D46-9059-5946A3BBAC6A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678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9067A-EAA1-4627-84B5-FE0A6C1A1B18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9AE9-D5B2-467A-9E11-5E3F32AECA1E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2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2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78F-5F3E-4BB1-B5BE-6E996975CD8B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140B0-0043-464B-A0D8-C9F7FBE7330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A76D-FE96-4F7D-94FC-30C46E59C061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9F51-1F43-47BD-A2DF-2B9F871B19DD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2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5402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FC46-CF9E-43D8-8A46-8772B40BB427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DADB-BA00-4974-8F3D-D63D094B04BA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FFB0-D884-461A-89FB-3DE9446C8A2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8E2E-6087-4536-900F-2AD9D3EA6D9D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6996-E3FE-407A-8AF8-2BB59A49A8B9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Wednesday, January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5" y="92093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 Oriented Paradigm</a:t>
            </a:r>
            <a:b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b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Procedural Paradigm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349" y="2782391"/>
            <a:ext cx="6622868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300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" y="992778"/>
            <a:ext cx="2168436" cy="206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6423" y="1423852"/>
            <a:ext cx="406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overcome that we can implement using structures concept ?????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504" y="4384767"/>
            <a:ext cx="443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No Data Security available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OOP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2786" y="1091432"/>
            <a:ext cx="28670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88274" y="2742882"/>
            <a:ext cx="1580606" cy="4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B0F0"/>
                </a:solidFill>
                <a:ea typeface="+mj-ea"/>
                <a:cs typeface="Times New Roman" pitchFamily="18" charset="0"/>
              </a:rPr>
              <a:t>model1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647405" y="4332196"/>
            <a:ext cx="1580606" cy="4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B0F0"/>
                </a:solidFill>
                <a:ea typeface="+mj-ea"/>
                <a:cs typeface="Times New Roman" pitchFamily="18" charset="0"/>
              </a:rPr>
              <a:t>model2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801187" y="5777819"/>
            <a:ext cx="1580606" cy="4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B0F0"/>
                </a:solidFill>
                <a:ea typeface="+mj-ea"/>
                <a:cs typeface="Times New Roman" pitchFamily="18" charset="0"/>
              </a:rPr>
              <a:t>model3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29629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7551" y="1965143"/>
            <a:ext cx="1476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0271" y="3582489"/>
            <a:ext cx="1581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9158" y="5060905"/>
            <a:ext cx="1533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774745"/>
            <a:ext cx="3605349" cy="655638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1489165"/>
            <a:ext cx="3775166" cy="4506686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paradigm is based on the concept of procedures or functions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 follows Top-Down approach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Overloading is not possible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 needs less memory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doesn't have any access specifiers.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data Security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Ex: C,FORTRAN,PASCAL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371703" y="718140"/>
            <a:ext cx="3605349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OOP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06834" y="1497874"/>
            <a:ext cx="3775166" cy="44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paradigm is based on the concept of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classes/objects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smtClean="0">
                <a:cs typeface="Times New Roman" pitchFamily="18" charset="0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 follows Bottom-Up approach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Overloading is possible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smtClean="0">
                <a:cs typeface="Times New Roman" pitchFamily="18" charset="0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 needs more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smtClean="0">
                <a:cs typeface="Times New Roman" pitchFamily="18" charset="0"/>
              </a:rPr>
              <a:t>OOP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have access specifiers.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800" dirty="0" smtClean="0">
                <a:cs typeface="Times New Roman" pitchFamily="18" charset="0"/>
              </a:rPr>
              <a:t>private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800" dirty="0" smtClean="0">
                <a:cs typeface="Times New Roman" pitchFamily="18" charset="0"/>
              </a:rPr>
              <a:t>public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800" dirty="0" smtClean="0">
                <a:cs typeface="Times New Roman" pitchFamily="18" charset="0"/>
              </a:rPr>
              <a:t>protected	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OOP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provide data hiding so it provides more security.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Ex: C++,JAVA,PYTHON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OOPS CONCEPTS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5" y="1959431"/>
            <a:ext cx="2651759" cy="195942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651" y="1593669"/>
            <a:ext cx="5290458" cy="35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Inheritance is a mechanism of extracting the properties and  methods of one class to another class.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for example let us consider a problem to implement program for two watches one is normal watch and the another is digital watch.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703" y="3801292"/>
            <a:ext cx="1110344" cy="197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259875" y="3291522"/>
            <a:ext cx="158060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displayDate()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ea typeface="+mj-ea"/>
                <a:cs typeface="Times New Roman" pitchFamily="18" charset="0"/>
              </a:rPr>
              <a:t>displayTime()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displayDay()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394962" y="4232367"/>
            <a:ext cx="1667692" cy="136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displayDate()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ea typeface="+mj-ea"/>
                <a:cs typeface="Times New Roman" pitchFamily="18" charset="0"/>
              </a:rPr>
              <a:t>displayTime()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diaplayDay()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ea typeface="+mj-ea"/>
                <a:cs typeface="Times New Roman" pitchFamily="18" charset="0"/>
              </a:rPr>
              <a:t>setAlarm()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setTimer()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894115" y="4911634"/>
            <a:ext cx="3278777" cy="757646"/>
          </a:xfrm>
          <a:prstGeom prst="bentConnector3">
            <a:avLst>
              <a:gd name="adj1" fmla="val -5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7441" y="4558938"/>
            <a:ext cx="2508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Instead of  writing the 3 methods again in DigitalWatch class we can inherit them from NormalWatch class</a:t>
            </a:r>
            <a:endParaRPr lang="en-US" sz="1400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5555" y="3390496"/>
            <a:ext cx="13239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463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Polymorphism means “many forms". It refers to differentiate between entities with the same name efficiently.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9875" y="2481945"/>
            <a:ext cx="4624252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22424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9027" y="3265715"/>
            <a:ext cx="5172075" cy="212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10343" y="1705433"/>
            <a:ext cx="7210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Encapsulation</a:t>
            </a:r>
            <a:r>
              <a:rPr lang="en-US" dirty="0" smtClean="0"/>
              <a:t> is a process of wrapping of data and methods in a single unit is called encapsulation.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10" y="1907179"/>
            <a:ext cx="4153988" cy="2677887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Abstraction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 process of  hiding the implementation details and showing only functionality to the user.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149" y="1815737"/>
            <a:ext cx="3004457" cy="36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6A54D-0C38-41B1-A077-1720E88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 Byte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042F1D-326B-4B9F-A910-A132C988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Java Bytecode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Compiler class supports the creation of Java environments in which Java bytecode is compiled into executable code rather than interpreted. </a:t>
            </a:r>
            <a:endParaRPr lang="en-GB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highly optimized set of instructions designed to be executed by the Java run-time system, which is called the Java Virtual Machine (JVM). In essence, the original JVM was designed as an interpreter for bytecode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  <p:extLst>
      <p:ext uri="{BB962C8B-B14F-4D97-AF65-F5344CB8AC3E}">
        <p14:creationId xmlns="" xmlns:p14="http://schemas.microsoft.com/office/powerpoint/2010/main" val="59068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EF48C-AEE7-4F0F-8504-BAD0CA3B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6320"/>
          </a:xfrm>
        </p:spPr>
        <p:txBody>
          <a:bodyPr>
            <a:normAutofit fontScale="90000"/>
          </a:bodyPr>
          <a:lstStyle/>
          <a:p>
            <a:r>
              <a:rPr lang="en-GB"/>
              <a:t>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EBA92BE-643F-4925-AA89-E5C7BCA24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442" y="1005840"/>
            <a:ext cx="8691652" cy="53296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  <p:extLst>
      <p:ext uri="{BB962C8B-B14F-4D97-AF65-F5344CB8AC3E}">
        <p14:creationId xmlns="" xmlns:p14="http://schemas.microsoft.com/office/powerpoint/2010/main" val="12360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Paradigm shifted from Procedural Oriented Programming towards Object Oriented Programming. 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Oriented Principles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70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4DF47-21E8-4359-9B49-8658730C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5419725"/>
            <a:ext cx="770382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972E92C-D6EA-40BE-94E0-7E8FBDF4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6" r="2" b="2"/>
          <a:stretch/>
        </p:blipFill>
        <p:spPr>
          <a:xfrm>
            <a:off x="404947" y="1018902"/>
            <a:ext cx="8321041" cy="5330651"/>
          </a:xfrm>
          <a:prstGeom prst="rect">
            <a:avLst/>
          </a:prstGeom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  <p:extLst>
      <p:ext uri="{BB962C8B-B14F-4D97-AF65-F5344CB8AC3E}">
        <p14:creationId xmlns="" xmlns:p14="http://schemas.microsoft.com/office/powerpoint/2010/main" val="208146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C7C537-3FF9-4892-97C9-FE7815F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2050" name="Picture 2" descr="Java Bytecode">
            <a:extLst>
              <a:ext uri="{FF2B5EF4-FFF2-40B4-BE49-F238E27FC236}">
                <a16:creationId xmlns="" xmlns:a16="http://schemas.microsoft.com/office/drawing/2014/main" id="{6781809F-4966-44E3-A53F-3280A23F20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3" y="1280161"/>
            <a:ext cx="7886700" cy="502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  <p:extLst>
      <p:ext uri="{BB962C8B-B14F-4D97-AF65-F5344CB8AC3E}">
        <p14:creationId xmlns="" xmlns:p14="http://schemas.microsoft.com/office/powerpoint/2010/main" val="59513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12684E-B84C-44B4-8BF4-139B6B21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Architectural neutrality and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486609-9F38-4959-92E4-BE689C7B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many other programming languages including C and C++, when Java is compiled, it is not compiled into platform specific machine, rather into platform-independent byte code. 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byte code is distributed over the web and interpreted by the Virtual Machine (JVM) on whichever platform it is being run on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short, Java compiler generates an architecture-neutral object file format, which makes the compiled code executable on many processors, with the presence of Java runtime system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  <p:extLst>
      <p:ext uri="{BB962C8B-B14F-4D97-AF65-F5344CB8AC3E}">
        <p14:creationId xmlns="" xmlns:p14="http://schemas.microsoft.com/office/powerpoint/2010/main" val="1431438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5818" y="2063933"/>
            <a:ext cx="385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    Q &amp; A</a:t>
            </a:r>
            <a:endParaRPr lang="en-US" sz="6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3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</a:t>
            </a:r>
            <a:r>
              <a:rPr lang="en-US" b="1" spc="-5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Agenda</a:t>
            </a:r>
            <a:endParaRPr lang="en-US" b="1" spc="-5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406" y="1449979"/>
            <a:ext cx="7421824" cy="3885159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POP?</a:t>
            </a: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OOP?</a:t>
            </a: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Languages for POP and OOP</a:t>
            </a: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POP  vs. OOP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12" y="6191795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is POP?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4" y="914401"/>
            <a:ext cx="7798528" cy="1998617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Procedure Oriented Programming is based on the concept of breaking a problem into modules and combining all those modules as a single unit.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755" y="3278778"/>
            <a:ext cx="3931920" cy="264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435110"/>
            <a:ext cx="7132320" cy="1001804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Structure of </a:t>
            </a:r>
            <a:b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Procedure Oriented Programming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5874" y="1632857"/>
            <a:ext cx="4219303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8356"/>
            <a:ext cx="4114800" cy="4454435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programming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Pre-defined Functions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 (Local/Global)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moves freely from one function to another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–Purpose Programming</a:t>
            </a: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is OOP?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509" y="1948543"/>
            <a:ext cx="3840481" cy="318516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OOP is based on the idea of “objects” to represent data and methods.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approach is used to create a reusable code instead of redundancy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7" y="1371602"/>
            <a:ext cx="3788229" cy="45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487362"/>
            <a:ext cx="8242663" cy="6556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Structure of Object Oriented Paradigm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383" y="1743214"/>
            <a:ext cx="5181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for OOP vs. POP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782" y="2300971"/>
            <a:ext cx="2547257" cy="214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9452" y="3894911"/>
            <a:ext cx="3814355" cy="253201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 name ----Maruti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name ----- Swift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Fuel type ------ Diesel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Mileage ---- 20km/ liter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Price ---- 20 lakhs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76" y="1468514"/>
            <a:ext cx="4637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Let us consider a car with different characteristics like company name, model name, fuel type, mileage and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500425"/>
            <a:ext cx="2534194" cy="6556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85509" y="1293223"/>
            <a:ext cx="3840481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95" y="1175658"/>
            <a:ext cx="3291839" cy="4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6" y="2233748"/>
            <a:ext cx="2766331" cy="233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Callout 10"/>
          <p:cNvSpPr/>
          <p:nvPr/>
        </p:nvSpPr>
        <p:spPr>
          <a:xfrm>
            <a:off x="3526971" y="1031965"/>
            <a:ext cx="2913018" cy="17373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happens if we want to display for 100 variety of models ?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22915" y="4754880"/>
            <a:ext cx="4362995" cy="1345474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Need to create 500 different variables which makes our code tedious.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(OOP)                                            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51648</TotalTime>
  <Words>671</Words>
  <Application>Microsoft Office PowerPoint</Application>
  <PresentationFormat>On-screen Show (4:3)</PresentationFormat>
  <Paragraphs>134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klu</vt:lpstr>
      <vt:lpstr>Object Oriented Paradigm vs. Procedural Paradigm</vt:lpstr>
      <vt:lpstr>Objectives</vt:lpstr>
      <vt:lpstr>    Agenda</vt:lpstr>
      <vt:lpstr>What is POP?</vt:lpstr>
      <vt:lpstr>Structure of  Procedure Oriented Programming</vt:lpstr>
      <vt:lpstr>What is OOP?</vt:lpstr>
      <vt:lpstr>Structure of Object Oriented Paradigm</vt:lpstr>
      <vt:lpstr>Example for OOP vs. POP</vt:lpstr>
      <vt:lpstr>POP</vt:lpstr>
      <vt:lpstr>Slide 10</vt:lpstr>
      <vt:lpstr>OOP</vt:lpstr>
      <vt:lpstr>POP</vt:lpstr>
      <vt:lpstr>OOPS CONCEPTS</vt:lpstr>
      <vt:lpstr>Inheritance</vt:lpstr>
      <vt:lpstr>Polymorphism</vt:lpstr>
      <vt:lpstr>Encapsulation</vt:lpstr>
      <vt:lpstr>Abstraction</vt:lpstr>
      <vt:lpstr>  Java Byte code</vt:lpstr>
      <vt:lpstr> </vt:lpstr>
      <vt:lpstr>Slide 20</vt:lpstr>
      <vt:lpstr> </vt:lpstr>
      <vt:lpstr> Architectural neutrality and JVM</vt:lpstr>
      <vt:lpstr>Slide 23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Windows User</cp:lastModifiedBy>
  <cp:revision>1121</cp:revision>
  <cp:lastPrinted>1999-01-11T10:11:19Z</cp:lastPrinted>
  <dcterms:created xsi:type="dcterms:W3CDTF">1999-01-07T21:51:57Z</dcterms:created>
  <dcterms:modified xsi:type="dcterms:W3CDTF">2021-01-20T13:56:41Z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