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37"/>
  </p:notesMasterIdLst>
  <p:sldIdLst>
    <p:sldId id="856" r:id="rId2"/>
    <p:sldId id="909" r:id="rId3"/>
    <p:sldId id="958" r:id="rId4"/>
    <p:sldId id="959" r:id="rId5"/>
    <p:sldId id="929" r:id="rId6"/>
    <p:sldId id="930" r:id="rId7"/>
    <p:sldId id="937" r:id="rId8"/>
    <p:sldId id="931" r:id="rId9"/>
    <p:sldId id="951" r:id="rId10"/>
    <p:sldId id="932" r:id="rId11"/>
    <p:sldId id="933" r:id="rId12"/>
    <p:sldId id="934" r:id="rId13"/>
    <p:sldId id="935" r:id="rId14"/>
    <p:sldId id="936" r:id="rId15"/>
    <p:sldId id="938" r:id="rId16"/>
    <p:sldId id="939" r:id="rId17"/>
    <p:sldId id="911" r:id="rId18"/>
    <p:sldId id="940" r:id="rId19"/>
    <p:sldId id="941" r:id="rId20"/>
    <p:sldId id="942" r:id="rId21"/>
    <p:sldId id="943" r:id="rId22"/>
    <p:sldId id="944" r:id="rId23"/>
    <p:sldId id="945" r:id="rId24"/>
    <p:sldId id="946" r:id="rId25"/>
    <p:sldId id="947" r:id="rId26"/>
    <p:sldId id="948" r:id="rId27"/>
    <p:sldId id="949" r:id="rId28"/>
    <p:sldId id="950" r:id="rId29"/>
    <p:sldId id="952" r:id="rId30"/>
    <p:sldId id="953" r:id="rId31"/>
    <p:sldId id="954" r:id="rId32"/>
    <p:sldId id="955" r:id="rId33"/>
    <p:sldId id="956" r:id="rId34"/>
    <p:sldId id="957" r:id="rId35"/>
    <p:sldId id="912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4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C08F098-34A8-4532-9C69-38DECEB33B3C}" type="datetimeFigureOut">
              <a:rPr lang="en-US"/>
              <a:pPr>
                <a:defRPr/>
              </a:pPr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31F2AAD-F00E-4B2B-A58E-1BBB48543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18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F41A5-E44E-4D01-9AC2-6E460193DB91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129DB-8D41-4066-AA93-1DAF03F26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E36E5-4482-43E3-93DD-37AA00A2D34F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11CB4-3CE4-427D-9B5B-DA68271F1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D6A2F-5ABD-42D9-BE82-CFDA3897AA4F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C8231-EDB7-4A03-BDA6-FF052D201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7C300-7FC8-45AB-8CCC-CE68DF1A9755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D8EC-3A04-483A-AD2E-8D598A4DA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4D492-70DA-4AFD-96AA-8D777519FA27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89411-C56C-40F4-B66E-D512662E7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109B2-4E7B-4762-A4E9-428B8D819C6B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E7CF-FAD9-49DF-99E0-EAA77C32A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58584-772A-400B-9542-F19AD836BCBE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AD7C-0654-469F-AEFA-E806C2E84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D23ED-CFEA-41E1-BD41-C7B0D31F76C6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A0E5E-4093-4CD3-BA7B-F97E5E4A5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9DD35-B645-434A-8534-0E56D61FFD1F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A58B-23FE-4F42-857E-74F19373B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71056-F908-4790-AF80-18BC16EB02DC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302C-7341-4EFD-A7BE-94A6EA3ED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82593-0DA0-4484-BB80-817562ADC9EF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E4BA-9FC8-42B3-9170-29EB16447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7D2A456-A574-4086-A4B4-24B3709A850F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7807A9-12E1-47F0-9E96-6DDF5CA19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3" descr="KLU-Small-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31175" y="33338"/>
            <a:ext cx="8937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2400" dirty="0"/>
              <a:t>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FD7860-D0D8-4767-99A5-DFFBF448064D}"/>
              </a:ext>
            </a:extLst>
          </p:cNvPr>
          <p:cNvSpPr txBox="1"/>
          <p:nvPr/>
        </p:nvSpPr>
        <p:spPr>
          <a:xfrm>
            <a:off x="2418572" y="1685542"/>
            <a:ext cx="4667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rgbClr val="C0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Session 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DF755-1DE6-424B-B8B9-C195C91D5CC5}"/>
              </a:ext>
            </a:extLst>
          </p:cNvPr>
          <p:cNvSpPr txBox="1"/>
          <p:nvPr/>
        </p:nvSpPr>
        <p:spPr>
          <a:xfrm>
            <a:off x="2418572" y="3235049"/>
            <a:ext cx="448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String Class and Methods</a:t>
            </a:r>
            <a:endParaRPr lang="en-IN" sz="2800" b="1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546024" y="4146460"/>
            <a:ext cx="8229600" cy="149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Session Outcome</a:t>
            </a:r>
            <a:endParaRPr lang="en-US" sz="24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 the end of this session students will be able to understand Strings and use the methods in String class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6E49785-C7AE-44FC-B85D-5618FEBE90E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6372791"/>
            <a:ext cx="87249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eaLnBrk="0" fontAlgn="auto" hangingPunct="0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000" b="1" dirty="0">
                <a:solidFill>
                  <a:srgbClr val="002060"/>
                </a:solidFill>
                <a:cs typeface="Times New Roman" panose="02020603050405020304" pitchFamily="18" charset="0"/>
              </a:rPr>
              <a:t>KLEF                                                OOPS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336626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26"/>
    </mc:Choice>
    <mc:Fallback xmlns="">
      <p:transition spd="slow" advTm="352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4393" y="487362"/>
            <a:ext cx="7920507" cy="655638"/>
          </a:xfrm>
        </p:spPr>
        <p:txBody>
          <a:bodyPr/>
          <a:lstStyle/>
          <a:p>
            <a:r>
              <a:rPr lang="en-US" dirty="0"/>
              <a:t>String Length and Character At</a:t>
            </a:r>
            <a:endParaRPr lang="en-IN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length( 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length( ) method returns the length of the string.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Varun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".length( ));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output: 5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returns the character at the specified index. An index ranges from 0 to length() - 1.</a:t>
            </a:r>
          </a:p>
          <a:p>
            <a:pPr marL="400050" lvl="2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 c;</a:t>
            </a:r>
          </a:p>
          <a:p>
            <a:pPr marL="400050" lvl="2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c = "</a:t>
            </a:r>
            <a:r>
              <a:rPr lang="en-US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".</a:t>
            </a:r>
            <a:r>
              <a:rPr lang="en-US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(1); </a:t>
            </a:r>
          </a:p>
          <a:p>
            <a:pPr marL="400050" lvl="2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// c = “b”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65468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4393" y="487362"/>
            <a:ext cx="7920507" cy="655638"/>
          </a:xfrm>
        </p:spPr>
        <p:txBody>
          <a:bodyPr/>
          <a:lstStyle/>
          <a:p>
            <a:r>
              <a:rPr lang="en-US" dirty="0"/>
              <a:t>String Equals Method</a:t>
            </a:r>
            <a:endParaRPr lang="en-IN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equals( 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equals( ) method returns true if the invoking object character sequence is same as argument object.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Provided both the objects are not null.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Otherwise, returns false. 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equals(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anObject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myStr1 = "Hello";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String myStr2 = "Hello";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String myStr3 = "Another String";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162400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4393" y="487362"/>
            <a:ext cx="7920507" cy="655638"/>
          </a:xfrm>
        </p:spPr>
        <p:txBody>
          <a:bodyPr/>
          <a:lstStyle/>
          <a:p>
            <a:r>
              <a:rPr lang="en-US" dirty="0"/>
              <a:t>String Equals Method</a:t>
            </a:r>
            <a:endParaRPr lang="en-IN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equals( )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(myStr1.equals(myStr2)); 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true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(myStr1.equals(myStr3)); 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false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76338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4393" y="487362"/>
            <a:ext cx="7920507" cy="655638"/>
          </a:xfrm>
        </p:spPr>
        <p:txBody>
          <a:bodyPr/>
          <a:lstStyle/>
          <a:p>
            <a:r>
              <a:rPr lang="en-US" dirty="0"/>
              <a:t>String Equals Method</a:t>
            </a:r>
            <a:endParaRPr lang="en-IN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equalsIgnoreCase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equalsIgnoreCase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 ) method returns true if the invoking object character sequence is same as argument object.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Provided both the objects are not null.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Otherwise, returns false. 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equalsIgnoreCase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anObject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myStr1 = “hello";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String myStr2 = "Hello";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String myStr3 = "Another String";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2469031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4393" y="487362"/>
            <a:ext cx="7920507" cy="655638"/>
          </a:xfrm>
        </p:spPr>
        <p:txBody>
          <a:bodyPr/>
          <a:lstStyle/>
          <a:p>
            <a:r>
              <a:rPr lang="en-US" dirty="0"/>
              <a:t>String Equals Method</a:t>
            </a:r>
            <a:endParaRPr lang="en-IN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equalsIgnoreCase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(myStr1.equalsIgnoreCase(myStr2)); 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true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(myStr1.equalsIgnoreCase(myStr3)); 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false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282236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-296213" y="242664"/>
            <a:ext cx="8899301" cy="655638"/>
          </a:xfrm>
        </p:spPr>
        <p:txBody>
          <a:bodyPr/>
          <a:lstStyle/>
          <a:p>
            <a:r>
              <a:rPr lang="en-US" dirty="0"/>
              <a:t>Comparing Strings using == operator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3851"/>
            <a:ext cx="8229600" cy="465229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3856362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-296213" y="242664"/>
            <a:ext cx="8899301" cy="655638"/>
          </a:xfrm>
        </p:spPr>
        <p:txBody>
          <a:bodyPr/>
          <a:lstStyle/>
          <a:p>
            <a:r>
              <a:rPr lang="en-US" dirty="0"/>
              <a:t>Comparing Strings using equals method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9250"/>
            <a:ext cx="8229600" cy="500988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2124824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8E3B-F8CA-4CB1-B9BB-05BC4CF4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7" y="1043189"/>
            <a:ext cx="8678486" cy="5353262"/>
          </a:xfrm>
          <a:prstGeom prst="rect">
            <a:avLst/>
          </a:prstGeom>
        </p:spPr>
      </p:pic>
      <p:sp>
        <p:nvSpPr>
          <p:cNvPr id="6" name="Title 13"/>
          <p:cNvSpPr txBox="1">
            <a:spLocks/>
          </p:cNvSpPr>
          <p:nvPr/>
        </p:nvSpPr>
        <p:spPr bwMode="auto">
          <a:xfrm>
            <a:off x="-296213" y="242664"/>
            <a:ext cx="8899301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E46C0A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E46C0A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E46C0A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E46C0A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E46C0A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E46C0A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E46C0A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E46C0A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E46C0A"/>
                </a:solidFill>
                <a:latin typeface="Arial" charset="0"/>
              </a:defRPr>
            </a:lvl9pPr>
          </a:lstStyle>
          <a:p>
            <a:r>
              <a:rPr lang="en-IN" dirty="0"/>
              <a:t>Comparing Strings using == operator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2140691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8E3B-F8CA-4CB1-B9BB-05BC4CF4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4" y="1199838"/>
            <a:ext cx="8087931" cy="4878989"/>
          </a:xfrm>
          <a:prstGeom prst="rect">
            <a:avLst/>
          </a:prstGeom>
        </p:spPr>
      </p:pic>
      <p:sp>
        <p:nvSpPr>
          <p:cNvPr id="8" name="Title 13"/>
          <p:cNvSpPr txBox="1">
            <a:spLocks/>
          </p:cNvSpPr>
          <p:nvPr/>
        </p:nvSpPr>
        <p:spPr bwMode="auto">
          <a:xfrm>
            <a:off x="-296213" y="242664"/>
            <a:ext cx="8899301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E46C0A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E46C0A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E46C0A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E46C0A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E46C0A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E46C0A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E46C0A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E46C0A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E46C0A"/>
                </a:solidFill>
                <a:latin typeface="Arial" charset="0"/>
              </a:defRPr>
            </a:lvl9pPr>
          </a:lstStyle>
          <a:p>
            <a:r>
              <a:rPr lang="en-US"/>
              <a:t>Comparing Strings using equals method</a:t>
            </a:r>
            <a:endParaRPr lang="en-IN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628238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4393" y="487362"/>
            <a:ext cx="7920507" cy="655638"/>
          </a:xfrm>
        </p:spPr>
        <p:txBody>
          <a:bodyPr/>
          <a:lstStyle/>
          <a:p>
            <a:r>
              <a:rPr lang="en-US" dirty="0"/>
              <a:t>Prefix and Suffix Method</a:t>
            </a:r>
            <a:endParaRPr lang="en-IN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444321" y="1012065"/>
            <a:ext cx="8229600" cy="5029200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startsWith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Tests if this string starts with the specified prefix.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startsWith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prefix)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("January".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startsWith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("Jan"));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 : true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endsWith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Tests if this string ends with the specified suffix. 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public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endsWith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prefix)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("January".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endsWith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ry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"));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 :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69861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Content</a:t>
            </a:r>
            <a:endParaRPr lang="en-IN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0854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Class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Difference between String and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 of creating Strings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Difference in memory for Strings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Handling Methods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method based Program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Sorting of names using Java Program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3155093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4393" y="487362"/>
            <a:ext cx="7920507" cy="655638"/>
          </a:xfrm>
        </p:spPr>
        <p:txBody>
          <a:bodyPr/>
          <a:lstStyle/>
          <a:p>
            <a:r>
              <a:rPr lang="en-US" dirty="0"/>
              <a:t>Comparing Strings</a:t>
            </a:r>
            <a:endParaRPr lang="en-IN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444321" y="1012065"/>
            <a:ext cx="8229600" cy="5029200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Compares two strings and to know which string is bigger or smaller. </a:t>
            </a:r>
          </a:p>
          <a:p>
            <a:pPr marL="400050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will get a negative integer, if this String object is less than the argument string.</a:t>
            </a:r>
          </a:p>
          <a:p>
            <a:pPr marL="400050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We will get a positive integer if this String object is greater than the argument string.</a:t>
            </a:r>
          </a:p>
          <a:p>
            <a:pPr marL="400050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We will get a return value 0 (zero), if these strings are equal.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anotherString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compareToIgnoreCase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4189202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4393" y="487362"/>
            <a:ext cx="7920507" cy="655638"/>
          </a:xfrm>
        </p:spPr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 Method</a:t>
            </a:r>
            <a:endParaRPr lang="en-IN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444321" y="1012065"/>
            <a:ext cx="8229600" cy="5029200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Searches for the first occurrence of a character or substring. Returns -1 if the character does not occur. 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1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searches for the character represented by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within this string and returns the index of first occurrence of this character.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878910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4393" y="487362"/>
            <a:ext cx="7920507" cy="655638"/>
          </a:xfrm>
        </p:spPr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 Method</a:t>
            </a:r>
            <a:endParaRPr lang="en-IN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444321" y="1012065"/>
            <a:ext cx="8229600" cy="5029200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2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public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searches for the substring specified by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within this string and returns the index of first occurrence of this substring.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3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fromIndex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searches for the character represented by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within this string and returns the index of first occurrence of this character starting from the position specified by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fromIndex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1550698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4393" y="487362"/>
            <a:ext cx="7920507" cy="655638"/>
          </a:xfrm>
        </p:spPr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 Method</a:t>
            </a:r>
            <a:endParaRPr lang="en-IN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444321" y="1012065"/>
            <a:ext cx="8229600" cy="5029200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4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4</a:t>
            </a:r>
          </a:p>
          <a:p>
            <a:pPr marL="0" indent="0" algn="just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public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fromIndex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spcBef>
                <a:spcPts val="1800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Returns the index within this string of the first occurrence of the specified substring, starting at the specified index.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1200808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4393" y="487362"/>
            <a:ext cx="7920507" cy="655638"/>
          </a:xfrm>
        </p:spPr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 Method Example</a:t>
            </a:r>
            <a:endParaRPr lang="en-IN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498208"/>
            <a:ext cx="8229600" cy="48897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1677629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4393" y="487362"/>
            <a:ext cx="7920507" cy="655638"/>
          </a:xfrm>
        </p:spPr>
        <p:txBody>
          <a:bodyPr/>
          <a:lstStyle/>
          <a:p>
            <a:r>
              <a:rPr lang="en-US" dirty="0" err="1"/>
              <a:t>lastIndexof</a:t>
            </a:r>
            <a:r>
              <a:rPr lang="en-US" dirty="0"/>
              <a:t> Method</a:t>
            </a:r>
            <a:endParaRPr lang="en-IN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444321" y="1012065"/>
            <a:ext cx="8229600" cy="5029200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method returns the position of the last occurrence of specified character(s) in a string.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fromIndex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char)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char,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fromIndex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fromIndex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An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value, representing the index position to start the search from. If omitted, the default value is the length of the string.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858390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384331"/>
            <a:ext cx="7920507" cy="655638"/>
          </a:xfrm>
        </p:spPr>
        <p:txBody>
          <a:bodyPr/>
          <a:lstStyle/>
          <a:p>
            <a:r>
              <a:rPr lang="en-US" dirty="0"/>
              <a:t>substring Method</a:t>
            </a:r>
            <a:endParaRPr lang="en-IN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470079" y="896155"/>
            <a:ext cx="8229600" cy="5029200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substring( 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method returns a new string that is a substring of the string.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Method-1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substring(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begIndex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substring begins with the character at the specified index and extends to the end of this string.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Method-2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substring(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begIndex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endIndex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substring begins with the character at the specified index and extends to the end of this string or up to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endIndex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1, if the second argument is given.</a:t>
            </a:r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3442481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4393" y="487362"/>
            <a:ext cx="7920507" cy="655638"/>
          </a:xfrm>
        </p:spPr>
        <p:txBody>
          <a:bodyPr/>
          <a:lstStyle/>
          <a:p>
            <a:r>
              <a:rPr lang="en-US" dirty="0"/>
              <a:t>substring Method</a:t>
            </a:r>
            <a:endParaRPr lang="en-IN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2" y="1498316"/>
            <a:ext cx="8422783" cy="469642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553409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384331"/>
            <a:ext cx="7920507" cy="655638"/>
          </a:xfrm>
        </p:spPr>
        <p:txBody>
          <a:bodyPr/>
          <a:lstStyle/>
          <a:p>
            <a:r>
              <a:rPr lang="en-US" dirty="0"/>
              <a:t>replace Method</a:t>
            </a:r>
            <a:endParaRPr lang="en-IN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470079" y="896155"/>
            <a:ext cx="8229600" cy="5029200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replace( 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method searches a string for a specified character, and returns a new string with the replaced character.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replace(char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searchChar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char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newChar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44" y="2833351"/>
            <a:ext cx="6727387" cy="328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83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216906"/>
            <a:ext cx="7920507" cy="655638"/>
          </a:xfrm>
        </p:spPr>
        <p:txBody>
          <a:bodyPr/>
          <a:lstStyle/>
          <a:p>
            <a:r>
              <a:rPr lang="en-US" dirty="0"/>
              <a:t>String Case Conversion Method</a:t>
            </a:r>
            <a:endParaRPr lang="en-IN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470079" y="896155"/>
            <a:ext cx="8229600" cy="5029200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toLowerCase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converts all of the characters in a String to lower case.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toUpperCase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converts all of the characters in a String to upper case.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0767"/>
            <a:ext cx="7335864" cy="341276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339706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Class</a:t>
            </a:r>
            <a:endParaRPr lang="en-IN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is a group of characters. They are objects of type String.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Once a String object is created it cannot be changed.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Strings are Immutable.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get changeable strings use the class called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classes are declared as final, so there cannot be subclasses of these classes.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default constructor creates an empty string.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s = new String( );</a:t>
            </a:r>
            <a:endParaRPr lang="en-IN" sz="24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3422661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384331"/>
            <a:ext cx="7920507" cy="655638"/>
          </a:xfrm>
        </p:spPr>
        <p:txBody>
          <a:bodyPr/>
          <a:lstStyle/>
          <a:p>
            <a:r>
              <a:rPr lang="en-US" dirty="0"/>
              <a:t>String Conversion Method</a:t>
            </a:r>
            <a:endParaRPr lang="en-IN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470079" y="896155"/>
            <a:ext cx="8229600" cy="5491766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valueOf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method returns the string representation of the passed argument.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valueOf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b) 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public static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valueOf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(char c) 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public static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valueOf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(char[] data) 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public static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valueOf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(double d) 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public static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valueOf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(float f) 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public static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valueOf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i)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859580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384331"/>
            <a:ext cx="7920507" cy="655638"/>
          </a:xfrm>
        </p:spPr>
        <p:txBody>
          <a:bodyPr/>
          <a:lstStyle/>
          <a:p>
            <a:r>
              <a:rPr lang="en-US" dirty="0"/>
              <a:t>String Conversion Method</a:t>
            </a:r>
            <a:endParaRPr lang="en-IN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470079" y="896155"/>
            <a:ext cx="8229600" cy="5491766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valueOf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valueOf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(long l)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public static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valueOf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(Object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public static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valueOf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(char[] data,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offset,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count)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3852444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384331"/>
            <a:ext cx="7920507" cy="655638"/>
          </a:xfrm>
        </p:spPr>
        <p:txBody>
          <a:bodyPr/>
          <a:lstStyle/>
          <a:p>
            <a:r>
              <a:rPr lang="en-US" dirty="0"/>
              <a:t>String Conversion Method</a:t>
            </a:r>
            <a:endParaRPr lang="en-IN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470079" y="896155"/>
            <a:ext cx="8229600" cy="5491766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1" y="1080229"/>
            <a:ext cx="7906853" cy="511451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3634693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079" y="-90152"/>
            <a:ext cx="7391400" cy="655638"/>
          </a:xfrm>
        </p:spPr>
        <p:txBody>
          <a:bodyPr/>
          <a:lstStyle/>
          <a:p>
            <a:r>
              <a:rPr lang="en-US" dirty="0"/>
              <a:t>Program-1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420" y="888643"/>
            <a:ext cx="5048518" cy="5486400"/>
          </a:xfrm>
        </p:spPr>
      </p:pic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225381" y="548424"/>
            <a:ext cx="3625402" cy="617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Write a program to implement the following.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Arial" charset="0"/>
              <a:buAutoNum type="arabicParenR"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Arial" charset="0"/>
              <a:buAutoNum type="arabicParenR"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getChars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Arial" charset="0"/>
              <a:buAutoNum type="arabicParenR"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toCharArray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Arial" charset="0"/>
              <a:buAutoNum type="arabicParenR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length( )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Arial" charset="0"/>
              <a:buAutoNum type="arabicParenR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equals( )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Arial" charset="0"/>
              <a:buAutoNum type="arabicParenR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== operator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Arial" charset="0"/>
              <a:buAutoNum type="arabicParenR"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equalsIgnoreCase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Arial" charset="0"/>
              <a:buAutoNum type="arabicParenR"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regionMatches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Arial" charset="0"/>
              <a:buAutoNum type="arabicParenR"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startsWith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Arial" charset="0"/>
              <a:buAutoNum type="arabicParenR"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endsWith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1425962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079" y="-90152"/>
            <a:ext cx="7391400" cy="655638"/>
          </a:xfrm>
        </p:spPr>
        <p:txBody>
          <a:bodyPr/>
          <a:lstStyle/>
          <a:p>
            <a:r>
              <a:rPr lang="en-US" dirty="0"/>
              <a:t>Program-2</a:t>
            </a:r>
            <a:endParaRPr lang="en-IN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225381" y="548424"/>
            <a:ext cx="3625402" cy="617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Write a program to read names from the keyboard and sort the names in ascending order using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).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513" y="965916"/>
            <a:ext cx="4816698" cy="5447764"/>
          </a:xfr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3807715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311C-2327-45BA-8A94-AB7E0F94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73F3-0445-4917-8154-FA39514F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69440"/>
            <a:ext cx="8229600" cy="2966720"/>
          </a:xfrm>
        </p:spPr>
        <p:txBody>
          <a:bodyPr/>
          <a:lstStyle/>
          <a:p>
            <a:pPr marL="0" indent="0" algn="ctr">
              <a:buNone/>
            </a:pPr>
            <a:r>
              <a:rPr lang="en-IN" sz="6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</a:p>
          <a:p>
            <a:pPr marL="0" indent="0" algn="ctr">
              <a:buNone/>
            </a:pPr>
            <a:r>
              <a:rPr lang="en-IN" sz="6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167100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3110" y="231822"/>
            <a:ext cx="7391400" cy="655638"/>
          </a:xfrm>
        </p:spPr>
        <p:txBody>
          <a:bodyPr/>
          <a:lstStyle/>
          <a:p>
            <a:r>
              <a:rPr lang="en-US" dirty="0"/>
              <a:t>Difference between String and </a:t>
            </a:r>
            <a:r>
              <a:rPr lang="en-US" dirty="0" err="1"/>
              <a:t>StringBuffer</a:t>
            </a:r>
            <a:endParaRPr lang="en-IN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193183" y="1192366"/>
            <a:ext cx="8860664" cy="5234191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class is mutable. A character is easily inserted into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is slow and consumes more memory when you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too many strings because every time it creates new instance.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fast and consumes less memory when you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strings.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class overrides the equals( ) method of Object class. So you can compare the contents of two strings by equals() method.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class doesn't override the equals() method of Object class.</a:t>
            </a:r>
            <a:endParaRPr lang="en-IN" sz="24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66159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Create String</a:t>
            </a:r>
            <a:endParaRPr lang="en-IN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1: 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Create a String in JAVA is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2: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 data[] = {'a', 'b', 'c'};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String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new String(data);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data array in the above example is modified after the string object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created, then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remains unchanged.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150850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Create String</a:t>
            </a:r>
            <a:endParaRPr lang="en-IN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3: 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 a string object by passing another string object.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str2 = new String(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IN" sz="24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194783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15910" y="616151"/>
            <a:ext cx="7920507" cy="655638"/>
          </a:xfrm>
        </p:spPr>
        <p:txBody>
          <a:bodyPr/>
          <a:lstStyle/>
          <a:p>
            <a:r>
              <a:rPr lang="en-US" dirty="0"/>
              <a:t>Difference in memory for String</a:t>
            </a:r>
            <a:endParaRPr lang="en-IN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s1 = "Hello";   	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// String literal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String s2 = "Hello"; 	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// String literal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String s3 = s1; 		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// same reference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String s4 = new String("Hello"); 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// String object 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String s5 = new String("Hello"); 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// String object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36" y="3258355"/>
            <a:ext cx="6268325" cy="3219719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239493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  <a:endParaRPr lang="en-IN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operator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+ operator is used to concatenate two or more strings.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myName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Varun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String s = "My name is" +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myName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".";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compiler converts an operand to a String whenever the other operand of the + is a String object.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String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myAge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“My age is";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String s =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myAge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+ 24;</a:t>
            </a:r>
            <a:endParaRPr lang="en-IN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158037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  <a:endParaRPr lang="en-IN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) method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method concatenates one string to the end of another string.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anostr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endParaRPr lang="en-IN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9" y="3302352"/>
            <a:ext cx="8214024" cy="2776476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47F29A4-15AC-4EDA-B3C2-BBE5172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04" y="6312157"/>
            <a:ext cx="8731876" cy="469643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(OOP)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860240639"/>
      </p:ext>
    </p:extLst>
  </p:cSld>
  <p:clrMapOvr>
    <a:masterClrMapping/>
  </p:clrMapOvr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53424</TotalTime>
  <Words>1760</Words>
  <Application>Microsoft Office PowerPoint</Application>
  <PresentationFormat>On-screen Show (4:3)</PresentationFormat>
  <Paragraphs>266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Times New Roman</vt:lpstr>
      <vt:lpstr>klu</vt:lpstr>
      <vt:lpstr> </vt:lpstr>
      <vt:lpstr>Session Content</vt:lpstr>
      <vt:lpstr>String Class</vt:lpstr>
      <vt:lpstr>Difference between String and StringBuffer</vt:lpstr>
      <vt:lpstr>Methods to Create String</vt:lpstr>
      <vt:lpstr>Methods to Create String</vt:lpstr>
      <vt:lpstr>Difference in memory for String</vt:lpstr>
      <vt:lpstr>String Concatenation</vt:lpstr>
      <vt:lpstr>String Concatenation</vt:lpstr>
      <vt:lpstr>String Length and Character At</vt:lpstr>
      <vt:lpstr>String Equals Method</vt:lpstr>
      <vt:lpstr>String Equals Method</vt:lpstr>
      <vt:lpstr>String Equals Method</vt:lpstr>
      <vt:lpstr>String Equals Method</vt:lpstr>
      <vt:lpstr>Comparing Strings using == operator</vt:lpstr>
      <vt:lpstr>Comparing Strings using equals method</vt:lpstr>
      <vt:lpstr>                                   </vt:lpstr>
      <vt:lpstr>                                   </vt:lpstr>
      <vt:lpstr>Prefix and Suffix Method</vt:lpstr>
      <vt:lpstr>Comparing Strings</vt:lpstr>
      <vt:lpstr>Indexof Method</vt:lpstr>
      <vt:lpstr>Indexof Method</vt:lpstr>
      <vt:lpstr>Indexof Method</vt:lpstr>
      <vt:lpstr>Indexof Method Example</vt:lpstr>
      <vt:lpstr>lastIndexof Method</vt:lpstr>
      <vt:lpstr>substring Method</vt:lpstr>
      <vt:lpstr>substring Method</vt:lpstr>
      <vt:lpstr>replace Method</vt:lpstr>
      <vt:lpstr>String Case Conversion Method</vt:lpstr>
      <vt:lpstr>String Conversion Method</vt:lpstr>
      <vt:lpstr>String Conversion Method</vt:lpstr>
      <vt:lpstr>String Conversion Method</vt:lpstr>
      <vt:lpstr>Program-1</vt:lpstr>
      <vt:lpstr>Program-2</vt:lpstr>
      <vt:lpstr>                           </vt:lpstr>
    </vt:vector>
  </TitlesOfParts>
  <Company>FAMU-FSU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Surfaces/Fins</dc:title>
  <dc:creator>C. Shih</dc:creator>
  <cp:lastModifiedBy>Rajesh Kumar Eswaran</cp:lastModifiedBy>
  <cp:revision>1134</cp:revision>
  <cp:lastPrinted>1999-01-11T10:11:19Z</cp:lastPrinted>
  <dcterms:created xsi:type="dcterms:W3CDTF">1999-01-07T21:51:57Z</dcterms:created>
  <dcterms:modified xsi:type="dcterms:W3CDTF">2021-01-21T09:44:29Z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E:\public_html\eml3016\lecture-notes</vt:lpwstr>
  </property>
</Properties>
</file>