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89" r:id="rId2"/>
    <p:sldId id="317" r:id="rId3"/>
    <p:sldId id="328" r:id="rId4"/>
    <p:sldId id="331" r:id="rId5"/>
    <p:sldId id="329" r:id="rId6"/>
    <p:sldId id="330" r:id="rId7"/>
    <p:sldId id="327" r:id="rId8"/>
    <p:sldId id="308" r:id="rId9"/>
    <p:sldId id="323" r:id="rId10"/>
    <p:sldId id="309" r:id="rId11"/>
    <p:sldId id="332" r:id="rId12"/>
    <p:sldId id="333" r:id="rId13"/>
    <p:sldId id="311" r:id="rId14"/>
    <p:sldId id="334" r:id="rId15"/>
    <p:sldId id="324" r:id="rId16"/>
    <p:sldId id="325" r:id="rId17"/>
    <p:sldId id="312" r:id="rId18"/>
    <p:sldId id="326" r:id="rId19"/>
    <p:sldId id="321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A2EDF-9D4C-4951-AB5A-18C70665F772}" type="datetimeFigureOut">
              <a:rPr lang="en-US" smtClean="0"/>
              <a:pPr/>
              <a:t>20-Jan-21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K L University, BES-I,   Problem Solving in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AE82C-51B0-4D8F-90AE-B4A9E5A17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12526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08F098-34A8-4532-9C69-38DECEB33B3C}" type="datetimeFigureOut">
              <a:rPr lang="en-US"/>
              <a:pPr>
                <a:defRPr/>
              </a:pPr>
              <a:t>20-Jan-21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31F2AAD-F00E-4B2B-A58E-1BBB485431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09185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</p:spTree>
    <p:extLst>
      <p:ext uri="{BB962C8B-B14F-4D97-AF65-F5344CB8AC3E}">
        <p14:creationId xmlns="" xmlns:p14="http://schemas.microsoft.com/office/powerpoint/2010/main" val="96553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9067A-EAA1-4627-84B5-FE0A6C1A1B18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29DB-8D41-4066-AA93-1DAF03F26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B9AE9-D5B2-467A-9E11-5E3F32AECA1E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2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2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A678F-5F3E-4BB1-B5BE-6E996975CD8B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140B0-0043-464B-A0D8-C9F7FBE7330F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FA76D-FE96-4F7D-94FC-30C46E59C061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19F51-1F43-47BD-A2DF-2B9F871B19DD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P-1(CTD)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2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95402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DFC46-CF9E-43D8-8A46-8772B40BB427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P-1(CTD)                                              BES-1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2DADB-BA00-4974-8F3D-D63D094B04BA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P-1(CTD)                                              BES-1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0E5E-4093-4CD3-BA7B-F97E5E4A5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3FFB0-D884-461A-89FB-3DE9446C8A2F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P-1(CTD)                                              BES-1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8E2E-6087-4536-900F-2AD9D3EA6D9D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P-1(CTD)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66996-E3FE-407A-8AF8-2BB59A49A8B9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KLEF                                                P-1(CTD)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B50EFD-BB46-460F-8504-1230248E0AAF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304" y="2109654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SESSION – 3 &amp; 4</a:t>
            </a:r>
            <a:endParaRPr lang="en-US" sz="4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004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Access Modifiers 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  <p:sp>
        <p:nvSpPr>
          <p:cNvPr id="4" name="Rectangle 3"/>
          <p:cNvSpPr/>
          <p:nvPr/>
        </p:nvSpPr>
        <p:spPr>
          <a:xfrm>
            <a:off x="653142" y="1371715"/>
            <a:ext cx="78507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The access modifiers specifies the accessibility or scope of a field, method, constructor, or class. We can change the access level of fields, constructors, methods, and class by applying the access modifier on it.</a:t>
            </a:r>
          </a:p>
          <a:p>
            <a:r>
              <a:rPr lang="en-US" dirty="0" smtClean="0"/>
              <a:t>T</a:t>
            </a:r>
          </a:p>
          <a:p>
            <a:r>
              <a:rPr lang="en-US" dirty="0" smtClean="0"/>
              <a:t>here are four types of  access modifiers: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4743" y="3849597"/>
            <a:ext cx="4650377" cy="219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Access Modifiers 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  <p:sp>
        <p:nvSpPr>
          <p:cNvPr id="4" name="Rectangle 3"/>
          <p:cNvSpPr/>
          <p:nvPr/>
        </p:nvSpPr>
        <p:spPr>
          <a:xfrm>
            <a:off x="653142" y="1371714"/>
            <a:ext cx="785077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private</a:t>
            </a:r>
            <a:r>
              <a:rPr lang="en-US" dirty="0" smtClean="0"/>
              <a:t>: The access level of a private modifier is only within the class. It cannot be accessed from outside the class.</a:t>
            </a:r>
          </a:p>
          <a:p>
            <a:endParaRPr lang="en-US" dirty="0" smtClean="0"/>
          </a:p>
          <a:p>
            <a:r>
              <a:rPr lang="en-US" b="1" dirty="0" smtClean="0"/>
              <a:t>default</a:t>
            </a:r>
            <a:r>
              <a:rPr lang="en-US" dirty="0" smtClean="0"/>
              <a:t>: The access level of a default modifier is only within the package. It cannot be accessed from outside the package. If you do not specify any access level, it will be the default.</a:t>
            </a:r>
          </a:p>
          <a:p>
            <a:endParaRPr lang="en-US" dirty="0" smtClean="0"/>
          </a:p>
          <a:p>
            <a:r>
              <a:rPr lang="en-US" b="1" dirty="0" smtClean="0"/>
              <a:t>public</a:t>
            </a:r>
            <a:r>
              <a:rPr lang="en-US" dirty="0" smtClean="0"/>
              <a:t>: The access level of a public modifier is everywhere. It can be accessed from within the class, outside the class, within the package and outside the package.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2446" y="5225144"/>
            <a:ext cx="3749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	We’ll see more about protected in coming sessions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Understanding Access Modifiers 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  <p:sp>
        <p:nvSpPr>
          <p:cNvPr id="4" name="Rectangle 3"/>
          <p:cNvSpPr/>
          <p:nvPr/>
        </p:nvSpPr>
        <p:spPr>
          <a:xfrm>
            <a:off x="653142" y="1371714"/>
            <a:ext cx="7850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7823" y="1815737"/>
          <a:ext cx="786384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1"/>
                <a:gridCol w="1310641"/>
                <a:gridCol w="1310641"/>
                <a:gridCol w="1310641"/>
                <a:gridCol w="1310641"/>
                <a:gridCol w="1310641"/>
              </a:tblGrid>
              <a:tr h="107673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Access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Modifier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Symbol used in class diagram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Within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Within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package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Outside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package by subclass only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Outside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package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5196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5196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~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N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5196"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#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Y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5196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617991"/>
            <a:ext cx="8242663" cy="655638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Example :3</a:t>
            </a:r>
            <a:b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Class Level Modularization</a:t>
            </a:r>
            <a:endParaRPr lang="en-US" sz="2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  <p:sp>
        <p:nvSpPr>
          <p:cNvPr id="6" name="Rectangle 5"/>
          <p:cNvSpPr/>
          <p:nvPr/>
        </p:nvSpPr>
        <p:spPr>
          <a:xfrm>
            <a:off x="901337" y="1406770"/>
            <a:ext cx="7563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Rewrite the Cuboid class with appropriate Access Specifiers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1224" y="3200400"/>
          <a:ext cx="505967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679"/>
              </a:tblGrid>
              <a:tr h="30480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Cuboid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- length : double</a:t>
                      </a:r>
                    </a:p>
                    <a:p>
                      <a:r>
                        <a:rPr lang="en-US" u="sng" dirty="0" smtClean="0"/>
                        <a:t>- breadth : double</a:t>
                      </a:r>
                    </a:p>
                    <a:p>
                      <a:r>
                        <a:rPr lang="en-US" u="sng" dirty="0" smtClean="0"/>
                        <a:t>- height : double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~volume(l : double, b : double, h : double)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47657" y="3161212"/>
          <a:ext cx="3069771" cy="171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771"/>
              </a:tblGrid>
              <a:tr h="505077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2459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3698">
                <a:tc>
                  <a:txBody>
                    <a:bodyPr/>
                    <a:lstStyle/>
                    <a:p>
                      <a:endParaRPr lang="en-US" u="sng" dirty="0" smtClean="0"/>
                    </a:p>
                    <a:p>
                      <a:r>
                        <a:rPr lang="en-US" u="sng" dirty="0" smtClean="0"/>
                        <a:t>+main(args[] : String) : void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91885" y="2325188"/>
            <a:ext cx="8543109" cy="3135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4583" y="2403566"/>
            <a:ext cx="133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8823" y="1959429"/>
            <a:ext cx="1541417" cy="352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Package level Modularization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531" y="2904579"/>
            <a:ext cx="3448594" cy="3130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5143" y="2991665"/>
            <a:ext cx="3448594" cy="3130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>
            <a:off x="3735977" y="3749040"/>
            <a:ext cx="177654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3735978" y="4754880"/>
            <a:ext cx="1685109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72046" y="2508069"/>
            <a:ext cx="159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12674" y="2569029"/>
            <a:ext cx="159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5394" y="1136469"/>
            <a:ext cx="8242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Package is a collection of classes. Package level modularization makes use of functions of one package to another package. Accessing permission mainly depends on access modifiers.</a:t>
            </a:r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=""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617991"/>
            <a:ext cx="8242663" cy="655638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Example :4</a:t>
            </a:r>
            <a:b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Package Level Modularization</a:t>
            </a:r>
            <a:endParaRPr lang="en-US" sz="2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  <p:sp>
        <p:nvSpPr>
          <p:cNvPr id="6" name="Rectangle 5"/>
          <p:cNvSpPr/>
          <p:nvPr/>
        </p:nvSpPr>
        <p:spPr>
          <a:xfrm>
            <a:off x="901337" y="1406770"/>
            <a:ext cx="7563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Rewrite the Cuboid class with appropriate Access Specifiers to calculate the volume of a Cuboid.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086" y="2699929"/>
            <a:ext cx="7707085" cy="325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617991"/>
            <a:ext cx="8242663" cy="655638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Example :5</a:t>
            </a:r>
            <a:b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Package Level Modularization</a:t>
            </a:r>
            <a:endParaRPr lang="en-US" sz="2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  <p:sp>
        <p:nvSpPr>
          <p:cNvPr id="6" name="Rectangle 5"/>
          <p:cNvSpPr/>
          <p:nvPr/>
        </p:nvSpPr>
        <p:spPr>
          <a:xfrm>
            <a:off x="901337" y="1406770"/>
            <a:ext cx="7563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the above modularized code, add a method isCube() that returns true if all dimensions are same, else returns false.</a:t>
            </a:r>
            <a:r>
              <a:rPr lang="en-IN" dirty="0" smtClean="0"/>
              <a:t>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01041" y="3513908"/>
          <a:ext cx="289124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245"/>
              </a:tblGrid>
              <a:tr h="30480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Cuboid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+ length : double</a:t>
                      </a:r>
                    </a:p>
                    <a:p>
                      <a:r>
                        <a:rPr lang="en-US" u="sng" dirty="0" smtClean="0"/>
                        <a:t>+</a:t>
                      </a:r>
                      <a:r>
                        <a:rPr lang="en-US" u="sng" baseline="0" dirty="0" smtClean="0"/>
                        <a:t> </a:t>
                      </a:r>
                      <a:r>
                        <a:rPr lang="en-US" u="sng" dirty="0" smtClean="0"/>
                        <a:t>breadth : double</a:t>
                      </a:r>
                    </a:p>
                    <a:p>
                      <a:r>
                        <a:rPr lang="en-US" u="sng" dirty="0" smtClean="0"/>
                        <a:t>+</a:t>
                      </a:r>
                      <a:r>
                        <a:rPr lang="en-US" u="sng" baseline="0" dirty="0" smtClean="0"/>
                        <a:t> </a:t>
                      </a:r>
                      <a:r>
                        <a:rPr lang="en-US" u="sng" dirty="0" smtClean="0"/>
                        <a:t>height : double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+</a:t>
                      </a:r>
                      <a:r>
                        <a:rPr lang="en-US" u="sng" baseline="0" dirty="0" smtClean="0"/>
                        <a:t> </a:t>
                      </a:r>
                      <a:r>
                        <a:rPr lang="en-US" u="sng" dirty="0" smtClean="0"/>
                        <a:t>volume()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3618413"/>
          <a:ext cx="3069771" cy="171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771"/>
              </a:tblGrid>
              <a:tr h="505077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2459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3698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 + isCube() : boolean</a:t>
                      </a:r>
                    </a:p>
                    <a:p>
                      <a:r>
                        <a:rPr lang="en-US" u="sng" dirty="0" smtClean="0"/>
                        <a:t>+main(args[] : String) : void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61703" y="2638696"/>
            <a:ext cx="3631474" cy="3135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2717074"/>
            <a:ext cx="133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8640" y="2272937"/>
            <a:ext cx="1541417" cy="352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64034" y="2634342"/>
            <a:ext cx="3631474" cy="3135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50971" y="2268583"/>
            <a:ext cx="1541417" cy="352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94663" y="2738845"/>
            <a:ext cx="133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Predict the Output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6833" y="1233383"/>
            <a:ext cx="73935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class Access{</a:t>
            </a:r>
            <a:endParaRPr lang="en-US" sz="2000" dirty="0" smtClean="0"/>
          </a:p>
          <a:p>
            <a:r>
              <a:rPr lang="en-IN" sz="2000" dirty="0" smtClean="0"/>
              <a:t>        public static int x;</a:t>
            </a:r>
            <a:endParaRPr lang="en-US" sz="2000" dirty="0" smtClean="0"/>
          </a:p>
          <a:p>
            <a:r>
              <a:rPr lang="en-IN" sz="2000" dirty="0" smtClean="0"/>
              <a:t>        private static int y;</a:t>
            </a:r>
            <a:endParaRPr lang="en-US" sz="2000" dirty="0" smtClean="0"/>
          </a:p>
          <a:p>
            <a:r>
              <a:rPr lang="en-IN" sz="2000" dirty="0" smtClean="0"/>
              <a:t>        public static void cal(int a , int b)</a:t>
            </a:r>
            <a:r>
              <a:rPr lang="en-US" sz="2000" dirty="0" smtClean="0"/>
              <a:t> </a:t>
            </a:r>
            <a:r>
              <a:rPr lang="en-IN" sz="2000" dirty="0" smtClean="0"/>
              <a:t>{</a:t>
            </a:r>
            <a:endParaRPr lang="en-US" sz="2000" dirty="0" smtClean="0"/>
          </a:p>
          <a:p>
            <a:r>
              <a:rPr lang="en-IN" sz="2000" dirty="0" smtClean="0"/>
              <a:t>            x =  a + 1;</a:t>
            </a:r>
            <a:endParaRPr lang="en-US" sz="2000" dirty="0" smtClean="0"/>
          </a:p>
          <a:p>
            <a:r>
              <a:rPr lang="en-IN" sz="2000" dirty="0" smtClean="0"/>
              <a:t>            y =  b;</a:t>
            </a:r>
            <a:endParaRPr lang="en-US" sz="2000" dirty="0" smtClean="0"/>
          </a:p>
          <a:p>
            <a:r>
              <a:rPr lang="en-IN" sz="2000" dirty="0" smtClean="0"/>
              <a:t>        }        </a:t>
            </a:r>
            <a:endParaRPr lang="en-US" sz="2000" dirty="0" smtClean="0"/>
          </a:p>
          <a:p>
            <a:r>
              <a:rPr lang="en-IN" sz="2000" dirty="0" smtClean="0"/>
              <a:t>    }    </a:t>
            </a:r>
            <a:endParaRPr lang="en-US" sz="2000" dirty="0" smtClean="0"/>
          </a:p>
          <a:p>
            <a:r>
              <a:rPr lang="en-IN" sz="2000" dirty="0" smtClean="0"/>
              <a:t> public class Access_Specifier {</a:t>
            </a:r>
            <a:endParaRPr lang="en-US" sz="2000" dirty="0" smtClean="0"/>
          </a:p>
          <a:p>
            <a:r>
              <a:rPr lang="en-IN" sz="2000" dirty="0" smtClean="0"/>
              <a:t>     	public static void main(String args[]) {</a:t>
            </a:r>
            <a:endParaRPr lang="en-US" sz="2000" dirty="0" smtClean="0"/>
          </a:p>
          <a:p>
            <a:r>
              <a:rPr lang="en-IN" sz="2000" dirty="0" smtClean="0"/>
              <a:t>	Access.cal(2, 3);</a:t>
            </a:r>
            <a:endParaRPr lang="en-US" sz="2000" dirty="0" smtClean="0"/>
          </a:p>
          <a:p>
            <a:r>
              <a:rPr lang="en-IN" sz="2000" dirty="0" smtClean="0"/>
              <a:t>               System.out.println(Access.x + " " + Access.y);     </a:t>
            </a:r>
            <a:endParaRPr lang="en-US" sz="2000" dirty="0" smtClean="0"/>
          </a:p>
          <a:p>
            <a:r>
              <a:rPr lang="en-IN" sz="2000" dirty="0" smtClean="0"/>
              <a:t>        }</a:t>
            </a:r>
            <a:endParaRPr lang="en-US" sz="2000" dirty="0" smtClean="0"/>
          </a:p>
          <a:p>
            <a:r>
              <a:rPr lang="en-IN" sz="2000" dirty="0" smtClean="0"/>
              <a:t>   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Practice Problem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6833" y="1586080"/>
            <a:ext cx="73935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	Create a class Student with id, marks for 3 subjects, total as static variables, static method to compute the total, main method to print the Student information. Modularize the code to class and package levels.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5818" y="2063933"/>
            <a:ext cx="3853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B0F0"/>
                </a:solidFill>
              </a:rPr>
              <a:t>    Q &amp; A</a:t>
            </a:r>
            <a:endParaRPr lang="en-US" sz="6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90" y="1008017"/>
            <a:ext cx="8229600" cy="5029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Students will be able to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 modularization – Method and class level Modularization</a:t>
            </a: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Understand the usage of  Access Specifiers – public, private and default</a:t>
            </a: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 modularization – Class and package level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70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513488"/>
            <a:ext cx="7391400" cy="655638"/>
          </a:xfrm>
        </p:spPr>
        <p:txBody>
          <a:bodyPr/>
          <a:lstStyle/>
          <a:p>
            <a:r>
              <a:rPr lang="en-IN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Modularity</a:t>
            </a:r>
            <a:endParaRPr lang="en-IN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1" y="1254037"/>
            <a:ext cx="7798528" cy="875210"/>
          </a:xfrm>
        </p:spPr>
        <p:txBody>
          <a:bodyPr/>
          <a:lstStyle/>
          <a:p>
            <a:pPr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Modularity principle suggests dividing a complex system into smaller pieces, called Modules.</a:t>
            </a: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77547" y="2388271"/>
            <a:ext cx="3150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Times New Roman" pitchFamily="18" charset="0"/>
              </a:rPr>
              <a:t>Without Modularization</a:t>
            </a:r>
            <a:endParaRPr lang="en-US" dirty="0"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834640"/>
            <a:ext cx="2834639" cy="354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Rectangle 25"/>
          <p:cNvSpPr/>
          <p:nvPr/>
        </p:nvSpPr>
        <p:spPr>
          <a:xfrm>
            <a:off x="4996552" y="2410043"/>
            <a:ext cx="2757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Times New Roman" pitchFamily="18" charset="0"/>
              </a:rPr>
              <a:t>With Modularization</a:t>
            </a:r>
            <a:endParaRPr lang="en-US" dirty="0"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2595" y="2821577"/>
            <a:ext cx="2769325" cy="338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253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513488"/>
            <a:ext cx="7391400" cy="655638"/>
          </a:xfrm>
        </p:spPr>
        <p:txBody>
          <a:bodyPr/>
          <a:lstStyle/>
          <a:p>
            <a:r>
              <a:rPr lang="en-IN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Advantages of Modularity Approach</a:t>
            </a:r>
            <a:endParaRPr lang="en-IN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089" y="1998618"/>
            <a:ext cx="5695408" cy="266482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Ease to use</a:t>
            </a: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Ease of Maintenance</a:t>
            </a: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</p:spTree>
    <p:extLst>
      <p:ext uri="{BB962C8B-B14F-4D97-AF65-F5344CB8AC3E}">
        <p14:creationId xmlns="" xmlns:p14="http://schemas.microsoft.com/office/powerpoint/2010/main" val="26253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513488"/>
            <a:ext cx="7391400" cy="655638"/>
          </a:xfrm>
        </p:spPr>
        <p:txBody>
          <a:bodyPr/>
          <a:lstStyle/>
          <a:p>
            <a:r>
              <a:rPr lang="en-IN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Example : Without Modularization</a:t>
            </a:r>
            <a:endParaRPr lang="en-IN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1" y="1254037"/>
            <a:ext cx="7798528" cy="483323"/>
          </a:xfrm>
        </p:spPr>
        <p:txBody>
          <a:bodyPr/>
          <a:lstStyle/>
          <a:p>
            <a:pPr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factorial of a number</a:t>
            </a: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531" y="1894114"/>
            <a:ext cx="6714309" cy="394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253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513488"/>
            <a:ext cx="7391400" cy="655638"/>
          </a:xfrm>
        </p:spPr>
        <p:txBody>
          <a:bodyPr/>
          <a:lstStyle/>
          <a:p>
            <a:r>
              <a:rPr lang="en-IN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Example : Modularization</a:t>
            </a:r>
            <a:endParaRPr lang="en-IN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1" y="1254037"/>
            <a:ext cx="7798528" cy="483323"/>
          </a:xfrm>
        </p:spPr>
        <p:txBody>
          <a:bodyPr/>
          <a:lstStyle/>
          <a:p>
            <a:pPr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factorial of a number</a:t>
            </a: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331" y="1802673"/>
            <a:ext cx="7968343" cy="424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253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513488"/>
            <a:ext cx="7391400" cy="655638"/>
          </a:xfrm>
        </p:spPr>
        <p:txBody>
          <a:bodyPr/>
          <a:lstStyle/>
          <a:p>
            <a:r>
              <a:rPr lang="en-IN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 Level Modularization</a:t>
            </a:r>
            <a:endParaRPr lang="en-IN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89" y="1149534"/>
            <a:ext cx="7981408" cy="875210"/>
          </a:xfrm>
        </p:spPr>
        <p:txBody>
          <a:bodyPr/>
          <a:lstStyle/>
          <a:p>
            <a:pPr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Class level modularization makes use of modules of one class from another class and vice versa.</a:t>
            </a: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  <p:sp>
        <p:nvSpPr>
          <p:cNvPr id="6" name="Rectangle 5"/>
          <p:cNvSpPr/>
          <p:nvPr/>
        </p:nvSpPr>
        <p:spPr>
          <a:xfrm>
            <a:off x="2181497" y="2926081"/>
            <a:ext cx="1894114" cy="3148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5006" y="3174275"/>
            <a:ext cx="1188720" cy="52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function1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90652" y="4123509"/>
            <a:ext cx="1188720" cy="52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99360" y="5085806"/>
            <a:ext cx="1188720" cy="52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50971" y="2921727"/>
            <a:ext cx="1894114" cy="3148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29794" y="3196047"/>
            <a:ext cx="1188720" cy="52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16732" y="4136572"/>
            <a:ext cx="1188720" cy="52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29795" y="5142412"/>
            <a:ext cx="1188720" cy="52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18963" y="4190945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cs typeface="Times New Roman" pitchFamily="18" charset="0"/>
              </a:rPr>
              <a:t>function2</a:t>
            </a:r>
            <a:endParaRPr lang="en-US" sz="1800" dirty="0"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8963" y="5118408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cs typeface="Times New Roman" pitchFamily="18" charset="0"/>
              </a:rPr>
              <a:t>function3</a:t>
            </a:r>
            <a:endParaRPr lang="en-US" sz="1800" dirty="0"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4232" y="3263483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cs typeface="Times New Roman" pitchFamily="18" charset="0"/>
              </a:rPr>
              <a:t>function1</a:t>
            </a:r>
            <a:endParaRPr lang="en-US" sz="1800" dirty="0"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58106" y="4190946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cs typeface="Times New Roman" pitchFamily="18" charset="0"/>
              </a:rPr>
              <a:t>function2</a:t>
            </a:r>
            <a:endParaRPr lang="en-US" sz="1800" dirty="0"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97294" y="5170660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cs typeface="Times New Roman" pitchFamily="18" charset="0"/>
              </a:rPr>
              <a:t>function3</a:t>
            </a:r>
            <a:endParaRPr lang="en-US" sz="1800" dirty="0"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88335" y="2453586"/>
            <a:ext cx="93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Times New Roman" pitchFamily="18" charset="0"/>
              </a:rPr>
              <a:t>class1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83935" y="2449232"/>
            <a:ext cx="93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Times New Roman" pitchFamily="18" charset="0"/>
              </a:rPr>
              <a:t>class2</a:t>
            </a:r>
            <a:endParaRPr lang="en-US" dirty="0"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2579914" y="391232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3017521" y="3879670"/>
            <a:ext cx="457198" cy="13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2549434" y="486156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V="1">
            <a:off x="3013167" y="4855032"/>
            <a:ext cx="457198" cy="13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5462451" y="394716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V="1">
            <a:off x="5991497" y="3901443"/>
            <a:ext cx="457198" cy="13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5497285" y="4909457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V="1">
            <a:off x="5974080" y="4889866"/>
            <a:ext cx="457198" cy="13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075611" y="3722915"/>
            <a:ext cx="9666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4075611" y="5031378"/>
            <a:ext cx="975360" cy="4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253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5110"/>
            <a:ext cx="8216537" cy="100180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Practice Problem:1 Without Modularization</a:t>
            </a:r>
            <a:endParaRPr lang="en-US" sz="3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70262" y="1319351"/>
            <a:ext cx="8360230" cy="1332409"/>
          </a:xfrm>
        </p:spPr>
        <p:txBody>
          <a:bodyPr/>
          <a:lstStyle/>
          <a:p>
            <a:pPr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Write a Cuboid class with 3 static variables length, breadth and height of type double, and a static method volume (), access them using main () method within the same class.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71749" y="3592285"/>
          <a:ext cx="6096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0480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Cuboid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length : double</a:t>
                      </a:r>
                    </a:p>
                    <a:p>
                      <a:r>
                        <a:rPr lang="en-US" u="sng" dirty="0" smtClean="0"/>
                        <a:t>breadth : double</a:t>
                      </a:r>
                    </a:p>
                    <a:p>
                      <a:r>
                        <a:rPr lang="en-US" u="sng" dirty="0" smtClean="0"/>
                        <a:t>height : double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volume(l : double, b : double, h : double) : void</a:t>
                      </a:r>
                    </a:p>
                    <a:p>
                      <a:r>
                        <a:rPr lang="en-US" u="sng" dirty="0" smtClean="0"/>
                        <a:t>+main(args[] : String) : void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31966" y="2769326"/>
            <a:ext cx="24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Diagram: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3" y="435110"/>
            <a:ext cx="7419703" cy="100180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Practice Problem:1-With Modularization</a:t>
            </a:r>
            <a:endParaRPr lang="en-US" sz="3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70262" y="1319351"/>
            <a:ext cx="8360230" cy="1332409"/>
          </a:xfrm>
        </p:spPr>
        <p:txBody>
          <a:bodyPr/>
          <a:lstStyle/>
          <a:p>
            <a:pPr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Write a Cuboid class with 3 static variables length, breadth and height of type double, and a static method volume (), access them using main () method within another class Demo.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2035" y="3918857"/>
          <a:ext cx="48767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799"/>
              </a:tblGrid>
              <a:tr h="30480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Cuboid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length : double</a:t>
                      </a:r>
                    </a:p>
                    <a:p>
                      <a:r>
                        <a:rPr lang="en-US" u="sng" dirty="0" smtClean="0"/>
                        <a:t>breadth : double</a:t>
                      </a:r>
                    </a:p>
                    <a:p>
                      <a:r>
                        <a:rPr lang="en-US" u="sng" dirty="0" smtClean="0"/>
                        <a:t>height : double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volume(l : double, b : double, h : double)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82343" y="3927565"/>
          <a:ext cx="3069771" cy="166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771"/>
              </a:tblGrid>
              <a:tr h="45718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2459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3698">
                <a:tc>
                  <a:txBody>
                    <a:bodyPr/>
                    <a:lstStyle/>
                    <a:p>
                      <a:endParaRPr lang="en-US" u="sng" dirty="0" smtClean="0"/>
                    </a:p>
                    <a:p>
                      <a:r>
                        <a:rPr lang="en-US" u="sng" dirty="0" smtClean="0"/>
                        <a:t>+main(args[] : String) : void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3508" y="3056708"/>
            <a:ext cx="8543109" cy="3135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6206" y="3135086"/>
            <a:ext cx="133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0446" y="2690949"/>
            <a:ext cx="1541417" cy="352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52005</TotalTime>
  <Words>572</Words>
  <Application>Microsoft Office PowerPoint</Application>
  <PresentationFormat>On-screen Show (4:3)</PresentationFormat>
  <Paragraphs>173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klu</vt:lpstr>
      <vt:lpstr>SESSION – 3 &amp; 4</vt:lpstr>
      <vt:lpstr>Objectives</vt:lpstr>
      <vt:lpstr>Modularity</vt:lpstr>
      <vt:lpstr>Advantages of Modularity Approach</vt:lpstr>
      <vt:lpstr>Example : Without Modularization</vt:lpstr>
      <vt:lpstr>Example : Modularization</vt:lpstr>
      <vt:lpstr>Class Level Modularization</vt:lpstr>
      <vt:lpstr>Practice Problem:1 Without Modularization</vt:lpstr>
      <vt:lpstr>Practice Problem:1-With Modularization</vt:lpstr>
      <vt:lpstr>Access Modifiers </vt:lpstr>
      <vt:lpstr>Access Modifiers </vt:lpstr>
      <vt:lpstr>Understanding Access Modifiers </vt:lpstr>
      <vt:lpstr>Example :3   Class Level Modularization</vt:lpstr>
      <vt:lpstr>Package level Modularization</vt:lpstr>
      <vt:lpstr>Example :4   Package Level Modularization</vt:lpstr>
      <vt:lpstr>Example :5   Package Level Modularization</vt:lpstr>
      <vt:lpstr>Predict the Output</vt:lpstr>
      <vt:lpstr>Practice Problem</vt:lpstr>
      <vt:lpstr>Slide 19</vt:lpstr>
    </vt:vector>
  </TitlesOfParts>
  <Company>FAMU-FSU College of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Windows User</cp:lastModifiedBy>
  <cp:revision>1177</cp:revision>
  <cp:lastPrinted>1999-01-11T10:11:19Z</cp:lastPrinted>
  <dcterms:created xsi:type="dcterms:W3CDTF">1999-01-07T21:51:57Z</dcterms:created>
  <dcterms:modified xsi:type="dcterms:W3CDTF">2021-01-20T13:58:21Z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