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3" r:id="rId2"/>
    <p:sldId id="256" r:id="rId3"/>
    <p:sldId id="260" r:id="rId4"/>
    <p:sldId id="261" r:id="rId5"/>
    <p:sldId id="262" r:id="rId6"/>
    <p:sldId id="257" r:id="rId7"/>
    <p:sldId id="258"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285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397D4-4BC2-4ED7-A05B-B5F693C7C472}" v="6" dt="2025-06-29T18:43:09.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389" y="14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RAJINI" userId="d189acb877b5413a" providerId="LiveId" clId="{EB0397D4-4BC2-4ED7-A05B-B5F693C7C472}"/>
    <pc:docChg chg="undo custSel addSld delSld modSld sldOrd">
      <pc:chgData name="NAVDEEP RAJINI" userId="d189acb877b5413a" providerId="LiveId" clId="{EB0397D4-4BC2-4ED7-A05B-B5F693C7C472}" dt="2025-06-29T18:46:08.788" v="177" actId="14100"/>
      <pc:docMkLst>
        <pc:docMk/>
      </pc:docMkLst>
      <pc:sldChg chg="ord">
        <pc:chgData name="NAVDEEP RAJINI" userId="d189acb877b5413a" providerId="LiveId" clId="{EB0397D4-4BC2-4ED7-A05B-B5F693C7C472}" dt="2025-06-29T18:45:45.903" v="165"/>
        <pc:sldMkLst>
          <pc:docMk/>
          <pc:sldMk cId="0" sldId="256"/>
        </pc:sldMkLst>
      </pc:sldChg>
      <pc:sldChg chg="ord">
        <pc:chgData name="NAVDEEP RAJINI" userId="d189acb877b5413a" providerId="LiveId" clId="{EB0397D4-4BC2-4ED7-A05B-B5F693C7C472}" dt="2025-06-29T18:45:51.059" v="167"/>
        <pc:sldMkLst>
          <pc:docMk/>
          <pc:sldMk cId="0" sldId="257"/>
        </pc:sldMkLst>
      </pc:sldChg>
      <pc:sldChg chg="modSp mod">
        <pc:chgData name="NAVDEEP RAJINI" userId="d189acb877b5413a" providerId="LiveId" clId="{EB0397D4-4BC2-4ED7-A05B-B5F693C7C472}" dt="2025-06-29T18:46:08.788" v="177" actId="14100"/>
        <pc:sldMkLst>
          <pc:docMk/>
          <pc:sldMk cId="0" sldId="258"/>
        </pc:sldMkLst>
        <pc:spChg chg="mod">
          <ac:chgData name="NAVDEEP RAJINI" userId="d189acb877b5413a" providerId="LiveId" clId="{EB0397D4-4BC2-4ED7-A05B-B5F693C7C472}" dt="2025-06-29T18:46:08.788" v="177" actId="14100"/>
          <ac:spMkLst>
            <pc:docMk/>
            <pc:sldMk cId="0" sldId="258"/>
            <ac:spMk id="17" creationId="{F684756E-0209-1E97-7DEB-7E9C56948438}"/>
          </ac:spMkLst>
        </pc:spChg>
      </pc:sldChg>
      <pc:sldChg chg="ord">
        <pc:chgData name="NAVDEEP RAJINI" userId="d189acb877b5413a" providerId="LiveId" clId="{EB0397D4-4BC2-4ED7-A05B-B5F693C7C472}" dt="2025-06-29T18:45:42.679" v="163"/>
        <pc:sldMkLst>
          <pc:docMk/>
          <pc:sldMk cId="3436529966" sldId="260"/>
        </pc:sldMkLst>
      </pc:sldChg>
      <pc:sldChg chg="modSp mod ord">
        <pc:chgData name="NAVDEEP RAJINI" userId="d189acb877b5413a" providerId="LiveId" clId="{EB0397D4-4BC2-4ED7-A05B-B5F693C7C472}" dt="2025-06-29T18:45:28.358" v="157"/>
        <pc:sldMkLst>
          <pc:docMk/>
          <pc:sldMk cId="1370952165" sldId="261"/>
        </pc:sldMkLst>
        <pc:spChg chg="mod">
          <ac:chgData name="NAVDEEP RAJINI" userId="d189acb877b5413a" providerId="LiveId" clId="{EB0397D4-4BC2-4ED7-A05B-B5F693C7C472}" dt="2025-06-29T18:45:23.294" v="155" actId="20577"/>
          <ac:spMkLst>
            <pc:docMk/>
            <pc:sldMk cId="1370952165" sldId="261"/>
            <ac:spMk id="4" creationId="{7C5BC65E-E9B6-FDD7-33A3-50B92B739E6A}"/>
          </ac:spMkLst>
        </pc:spChg>
      </pc:sldChg>
      <pc:sldChg chg="modSp mod ord">
        <pc:chgData name="NAVDEEP RAJINI" userId="d189acb877b5413a" providerId="LiveId" clId="{EB0397D4-4BC2-4ED7-A05B-B5F693C7C472}" dt="2025-06-29T18:45:31.030" v="159"/>
        <pc:sldMkLst>
          <pc:docMk/>
          <pc:sldMk cId="3051535255" sldId="262"/>
        </pc:sldMkLst>
        <pc:spChg chg="mod">
          <ac:chgData name="NAVDEEP RAJINI" userId="d189acb877b5413a" providerId="LiveId" clId="{EB0397D4-4BC2-4ED7-A05B-B5F693C7C472}" dt="2025-06-29T18:45:17.597" v="152" actId="20577"/>
          <ac:spMkLst>
            <pc:docMk/>
            <pc:sldMk cId="3051535255" sldId="262"/>
            <ac:spMk id="2" creationId="{77FA569A-2EAB-62A1-A4A3-8E046C1CA508}"/>
          </ac:spMkLst>
        </pc:spChg>
      </pc:sldChg>
      <pc:sldChg chg="addSp modSp new mod">
        <pc:chgData name="NAVDEEP RAJINI" userId="d189acb877b5413a" providerId="LiveId" clId="{EB0397D4-4BC2-4ED7-A05B-B5F693C7C472}" dt="2025-06-29T18:35:45.014" v="2" actId="1076"/>
        <pc:sldMkLst>
          <pc:docMk/>
          <pc:sldMk cId="1069536510" sldId="263"/>
        </pc:sldMkLst>
        <pc:picChg chg="add mod">
          <ac:chgData name="NAVDEEP RAJINI" userId="d189acb877b5413a" providerId="LiveId" clId="{EB0397D4-4BC2-4ED7-A05B-B5F693C7C472}" dt="2025-06-29T18:35:45.014" v="2" actId="1076"/>
          <ac:picMkLst>
            <pc:docMk/>
            <pc:sldMk cId="1069536510" sldId="263"/>
            <ac:picMk id="5" creationId="{60E5AD11-37F5-1D87-C9EC-32B54682B705}"/>
          </ac:picMkLst>
        </pc:picChg>
      </pc:sldChg>
      <pc:sldChg chg="addSp modSp new del mod">
        <pc:chgData name="NAVDEEP RAJINI" userId="d189acb877b5413a" providerId="LiveId" clId="{EB0397D4-4BC2-4ED7-A05B-B5F693C7C472}" dt="2025-06-29T18:37:02.873" v="14" actId="47"/>
        <pc:sldMkLst>
          <pc:docMk/>
          <pc:sldMk cId="1516408519" sldId="264"/>
        </pc:sldMkLst>
        <pc:spChg chg="add mod">
          <ac:chgData name="NAVDEEP RAJINI" userId="d189acb877b5413a" providerId="LiveId" clId="{EB0397D4-4BC2-4ED7-A05B-B5F693C7C472}" dt="2025-06-29T18:36:48.984" v="12"/>
          <ac:spMkLst>
            <pc:docMk/>
            <pc:sldMk cId="1516408519" sldId="264"/>
            <ac:spMk id="2" creationId="{59E20515-C17E-D978-67BC-83240CF9A2B3}"/>
          </ac:spMkLst>
        </pc:spChg>
      </pc:sldChg>
      <pc:sldChg chg="modSp add mod">
        <pc:chgData name="NAVDEEP RAJINI" userId="d189acb877b5413a" providerId="LiveId" clId="{EB0397D4-4BC2-4ED7-A05B-B5F693C7C472}" dt="2025-06-29T18:43:35.054" v="151" actId="20577"/>
        <pc:sldMkLst>
          <pc:docMk/>
          <pc:sldMk cId="3341977431" sldId="265"/>
        </pc:sldMkLst>
        <pc:spChg chg="mod">
          <ac:chgData name="NAVDEEP RAJINI" userId="d189acb877b5413a" providerId="LiveId" clId="{EB0397D4-4BC2-4ED7-A05B-B5F693C7C472}" dt="2025-06-29T18:37:12.481" v="21" actId="122"/>
          <ac:spMkLst>
            <pc:docMk/>
            <pc:sldMk cId="3341977431" sldId="265"/>
            <ac:spMk id="17" creationId="{DFF3B041-F5ED-09DC-3276-8D8D3AF28EFD}"/>
          </ac:spMkLst>
        </pc:spChg>
        <pc:spChg chg="mod">
          <ac:chgData name="NAVDEEP RAJINI" userId="d189acb877b5413a" providerId="LiveId" clId="{EB0397D4-4BC2-4ED7-A05B-B5F693C7C472}" dt="2025-06-29T18:43:35.054" v="151" actId="20577"/>
          <ac:spMkLst>
            <pc:docMk/>
            <pc:sldMk cId="3341977431" sldId="265"/>
            <ac:spMk id="20" creationId="{C507CD7C-A0C2-9836-9DD3-17BEF221C6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b6aa59fe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b6aa59f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b6aa59fe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b6aa59fe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0F52FD07-ED2C-912C-929D-CDA366829D72}"/>
            </a:ext>
          </a:extLst>
        </p:cNvPr>
        <p:cNvGrpSpPr/>
        <p:nvPr/>
      </p:nvGrpSpPr>
      <p:grpSpPr>
        <a:xfrm>
          <a:off x="0" y="0"/>
          <a:ext cx="0" cy="0"/>
          <a:chOff x="0" y="0"/>
          <a:chExt cx="0" cy="0"/>
        </a:xfrm>
      </p:grpSpPr>
      <p:sp>
        <p:nvSpPr>
          <p:cNvPr id="63" name="Google Shape;63;g36b6aa59fe5_0_7:notes">
            <a:extLst>
              <a:ext uri="{FF2B5EF4-FFF2-40B4-BE49-F238E27FC236}">
                <a16:creationId xmlns:a16="http://schemas.microsoft.com/office/drawing/2014/main" id="{15554C0B-C30D-3B99-5754-957A6C0AFF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b6aa59fe5_0_7:notes">
            <a:extLst>
              <a:ext uri="{FF2B5EF4-FFF2-40B4-BE49-F238E27FC236}">
                <a16:creationId xmlns:a16="http://schemas.microsoft.com/office/drawing/2014/main" id="{54C79FC8-2ED1-EDC8-B052-535DBE52D3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09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C4BF-A3CC-8874-CCC8-94738026141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643E5A1-A70F-1C4B-8844-02B2E985795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0E5AD11-37F5-1D87-C9EC-32B54682B705}"/>
              </a:ext>
            </a:extLst>
          </p:cNvPr>
          <p:cNvPicPr>
            <a:picLocks noChangeAspect="1"/>
          </p:cNvPicPr>
          <p:nvPr/>
        </p:nvPicPr>
        <p:blipFill>
          <a:blip r:embed="rId2"/>
          <a:stretch>
            <a:fillRect/>
          </a:stretch>
        </p:blipFill>
        <p:spPr>
          <a:xfrm>
            <a:off x="0" y="131029"/>
            <a:ext cx="9144000" cy="4703023"/>
          </a:xfrm>
          <a:prstGeom prst="rect">
            <a:avLst/>
          </a:prstGeom>
        </p:spPr>
      </p:pic>
    </p:spTree>
    <p:extLst>
      <p:ext uri="{BB962C8B-B14F-4D97-AF65-F5344CB8AC3E}">
        <p14:creationId xmlns:p14="http://schemas.microsoft.com/office/powerpoint/2010/main" val="106953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 name="Oval 9">
            <a:extLst>
              <a:ext uri="{FF2B5EF4-FFF2-40B4-BE49-F238E27FC236}">
                <a16:creationId xmlns:a16="http://schemas.microsoft.com/office/drawing/2014/main" id="{E37BC426-52AD-A6DA-4CD1-D3D976EAF2A1}"/>
              </a:ext>
            </a:extLst>
          </p:cNvPr>
          <p:cNvSpPr/>
          <p:nvPr/>
        </p:nvSpPr>
        <p:spPr>
          <a:xfrm>
            <a:off x="5095975" y="-1115880"/>
            <a:ext cx="7200000"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Google Shape;55;p13"/>
          <p:cNvSpPr txBox="1"/>
          <p:nvPr/>
        </p:nvSpPr>
        <p:spPr>
          <a:xfrm>
            <a:off x="291342" y="871881"/>
            <a:ext cx="2948835" cy="1460906"/>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1200" b="1" dirty="0">
                <a:solidFill>
                  <a:schemeClr val="dk2"/>
                </a:solidFill>
              </a:rPr>
              <a:t>Educational institutions with dedicated bus fleets often lack a reliable, privacy-focused way to track vehicle locations in real time. This creates uncertainty for students, parents, and administrators who rely on accurate arrival information.</a:t>
            </a:r>
            <a:endParaRPr sz="1200" b="1" dirty="0">
              <a:solidFill>
                <a:schemeClr val="dk2"/>
              </a:solidFill>
            </a:endParaRPr>
          </a:p>
        </p:txBody>
      </p:sp>
      <p:sp>
        <p:nvSpPr>
          <p:cNvPr id="3" name="TextBox 2">
            <a:extLst>
              <a:ext uri="{FF2B5EF4-FFF2-40B4-BE49-F238E27FC236}">
                <a16:creationId xmlns:a16="http://schemas.microsoft.com/office/drawing/2014/main" id="{AEF146D7-F29D-4332-4E01-7591F39CB782}"/>
              </a:ext>
            </a:extLst>
          </p:cNvPr>
          <p:cNvSpPr txBox="1"/>
          <p:nvPr/>
        </p:nvSpPr>
        <p:spPr>
          <a:xfrm>
            <a:off x="266025" y="2613950"/>
            <a:ext cx="2948835" cy="938719"/>
          </a:xfrm>
          <a:prstGeom prst="rect">
            <a:avLst/>
          </a:prstGeom>
          <a:noFill/>
        </p:spPr>
        <p:txBody>
          <a:bodyPr wrap="square" rtlCol="0">
            <a:spAutoFit/>
          </a:bodyPr>
          <a:lstStyle/>
          <a:p>
            <a:pPr lvl="0">
              <a:buClr>
                <a:schemeClr val="dk1"/>
              </a:buClr>
              <a:buSzPts val="1100"/>
            </a:pPr>
            <a:r>
              <a:rPr lang="en-US" sz="1100" dirty="0">
                <a:solidFill>
                  <a:schemeClr val="dk2"/>
                </a:solidFill>
              </a:rPr>
              <a:t>Without a clear and efficient live tracking system, students often face unpredictable arrival times, longer waiting periods at stops, and frequent miscommunication about bus schedules.</a:t>
            </a:r>
            <a:endParaRPr lang="en-IN" sz="1100" dirty="0">
              <a:solidFill>
                <a:schemeClr val="dk2"/>
              </a:solidFill>
            </a:endParaRPr>
          </a:p>
        </p:txBody>
      </p:sp>
      <p:sp>
        <p:nvSpPr>
          <p:cNvPr id="4" name="TextBox 3">
            <a:extLst>
              <a:ext uri="{FF2B5EF4-FFF2-40B4-BE49-F238E27FC236}">
                <a16:creationId xmlns:a16="http://schemas.microsoft.com/office/drawing/2014/main" id="{7736E321-365E-289A-2127-7EC06FE4C559}"/>
              </a:ext>
            </a:extLst>
          </p:cNvPr>
          <p:cNvSpPr txBox="1"/>
          <p:nvPr/>
        </p:nvSpPr>
        <p:spPr>
          <a:xfrm>
            <a:off x="235544" y="3671837"/>
            <a:ext cx="2948835" cy="1446550"/>
          </a:xfrm>
          <a:prstGeom prst="rect">
            <a:avLst/>
          </a:prstGeom>
          <a:noFill/>
        </p:spPr>
        <p:txBody>
          <a:bodyPr wrap="square" rtlCol="0">
            <a:spAutoFit/>
          </a:bodyPr>
          <a:lstStyle/>
          <a:p>
            <a:pPr lvl="0">
              <a:buClr>
                <a:schemeClr val="dk1"/>
              </a:buClr>
              <a:buSzPts val="1100"/>
            </a:pPr>
            <a:r>
              <a:rPr lang="en-US" sz="1100" dirty="0">
                <a:solidFill>
                  <a:schemeClr val="dk2"/>
                </a:solidFill>
              </a:rPr>
              <a:t>Most existing systems depend on special hardware and external cloud services. This increases costs and limits control over sensitive location data. Many solutions also require constant GPS tracking linked to drivers’ phones, which drains battery life and can create privacy issues.</a:t>
            </a:r>
          </a:p>
          <a:p>
            <a:pPr lvl="0"/>
            <a:endParaRPr lang="en-US" sz="1100" dirty="0">
              <a:solidFill>
                <a:schemeClr val="dk2"/>
              </a:solidFill>
            </a:endParaRPr>
          </a:p>
        </p:txBody>
      </p:sp>
      <p:sp>
        <p:nvSpPr>
          <p:cNvPr id="5" name="Oval 4">
            <a:extLst>
              <a:ext uri="{FF2B5EF4-FFF2-40B4-BE49-F238E27FC236}">
                <a16:creationId xmlns:a16="http://schemas.microsoft.com/office/drawing/2014/main" id="{B194477F-A835-C3F6-DF1C-FB3B1A514229}"/>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EF2B52-461B-BD16-4382-D6A79C20FA92}"/>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EB0EE3F-2A49-25E0-A7E1-33139EB490B8}"/>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5FB773A-FC71-FDC0-83CC-F19C49193833}"/>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C1721D7-9023-74B9-AE53-3DA24D50828B}"/>
              </a:ext>
            </a:extLst>
          </p:cNvPr>
          <p:cNvSpPr/>
          <p:nvPr/>
        </p:nvSpPr>
        <p:spPr>
          <a:xfrm>
            <a:off x="6355975" y="1669800"/>
            <a:ext cx="180000" cy="18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7D76F7D-5E85-DC30-476D-81622BDE79EA}"/>
              </a:ext>
            </a:extLst>
          </p:cNvPr>
          <p:cNvSpPr/>
          <p:nvPr/>
        </p:nvSpPr>
        <p:spPr>
          <a:xfrm>
            <a:off x="4544665" y="1078618"/>
            <a:ext cx="2706555" cy="1018585"/>
          </a:xfrm>
          <a:prstGeom prst="roundRect">
            <a:avLst/>
          </a:prstGeom>
          <a:solidFill>
            <a:srgbClr val="FFFFFF">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Our solution is a privacy-focused, real-time bus tracking system designed for educational institutions.</a:t>
            </a:r>
            <a:endParaRPr lang="en-IN" sz="1200" b="1" dirty="0">
              <a:solidFill>
                <a:srgbClr val="0070C0"/>
              </a:solidFill>
            </a:endParaRPr>
          </a:p>
        </p:txBody>
      </p:sp>
      <p:sp>
        <p:nvSpPr>
          <p:cNvPr id="14" name="Rectangle: Rounded Corners 13">
            <a:extLst>
              <a:ext uri="{FF2B5EF4-FFF2-40B4-BE49-F238E27FC236}">
                <a16:creationId xmlns:a16="http://schemas.microsoft.com/office/drawing/2014/main" id="{88F9FB89-6F37-A5BF-5025-E48E5D34E7A1}"/>
              </a:ext>
            </a:extLst>
          </p:cNvPr>
          <p:cNvSpPr/>
          <p:nvPr/>
        </p:nvSpPr>
        <p:spPr>
          <a:xfrm>
            <a:off x="5820198" y="2180246"/>
            <a:ext cx="2706555" cy="1264840"/>
          </a:xfrm>
          <a:prstGeom prst="roundRect">
            <a:avLst/>
          </a:prstGeom>
          <a:solidFill>
            <a:srgbClr val="FFFFFF">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Built on a customized MERN-based architecture, it enables drivers to share live bus locations using only a bus ID, protecting personal data.</a:t>
            </a:r>
            <a:endParaRPr lang="en-IN" sz="1200" b="1" dirty="0">
              <a:solidFill>
                <a:srgbClr val="0070C0"/>
              </a:solidFill>
            </a:endParaRPr>
          </a:p>
        </p:txBody>
      </p:sp>
      <p:sp>
        <p:nvSpPr>
          <p:cNvPr id="15" name="Rectangle: Rounded Corners 14">
            <a:extLst>
              <a:ext uri="{FF2B5EF4-FFF2-40B4-BE49-F238E27FC236}">
                <a16:creationId xmlns:a16="http://schemas.microsoft.com/office/drawing/2014/main" id="{10336C65-E0D3-4108-A9ED-F70DE089D225}"/>
              </a:ext>
            </a:extLst>
          </p:cNvPr>
          <p:cNvSpPr/>
          <p:nvPr/>
        </p:nvSpPr>
        <p:spPr>
          <a:xfrm>
            <a:off x="3739420" y="3445087"/>
            <a:ext cx="2706555" cy="1572186"/>
          </a:xfrm>
          <a:prstGeom prst="roundRect">
            <a:avLst/>
          </a:prstGeom>
          <a:solidFill>
            <a:srgbClr val="FFFFFF">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Hosted securely within college infrastructure, the platform ensures full control over sensitive information while providing students with clear, battery-efficient tracking on their phones.</a:t>
            </a:r>
            <a:endParaRPr lang="en-IN" sz="1200" b="1" dirty="0">
              <a:solidFill>
                <a:srgbClr val="0070C0"/>
              </a:solidFill>
            </a:endParaRPr>
          </a:p>
          <a:p>
            <a:endParaRPr lang="en-IN" sz="1100" b="1" dirty="0">
              <a:solidFill>
                <a:srgbClr val="0070C0"/>
              </a:solidFill>
            </a:endParaRPr>
          </a:p>
        </p:txBody>
      </p:sp>
      <p:sp>
        <p:nvSpPr>
          <p:cNvPr id="17" name="Oval 16">
            <a:extLst>
              <a:ext uri="{FF2B5EF4-FFF2-40B4-BE49-F238E27FC236}">
                <a16:creationId xmlns:a16="http://schemas.microsoft.com/office/drawing/2014/main" id="{74ABDEDC-D742-B906-0503-15383BFC8FFC}"/>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36D09F7-EA43-E52A-2303-8581D06324B3}"/>
              </a:ext>
            </a:extLst>
          </p:cNvPr>
          <p:cNvSpPr/>
          <p:nvPr/>
        </p:nvSpPr>
        <p:spPr>
          <a:xfrm>
            <a:off x="235544" y="322213"/>
            <a:ext cx="2706555" cy="458085"/>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Black" panose="020B0A04020102020204" pitchFamily="34" charset="0"/>
              </a:rPr>
              <a:t>Problem Statement</a:t>
            </a:r>
            <a:endParaRPr lang="en-IN" b="1" dirty="0">
              <a:solidFill>
                <a:schemeClr val="tx1"/>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B781BF79-FBA4-8F21-E309-4FEF9932C77C}"/>
              </a:ext>
            </a:extLst>
          </p:cNvPr>
          <p:cNvSpPr/>
          <p:nvPr/>
        </p:nvSpPr>
        <p:spPr>
          <a:xfrm>
            <a:off x="6083386" y="283996"/>
            <a:ext cx="2706555" cy="458085"/>
          </a:xfrm>
          <a:prstGeom prst="round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Black" panose="020B0A04020102020204" pitchFamily="34" charset="0"/>
              </a:rPr>
              <a:t>Proposed Solution</a:t>
            </a:r>
            <a:endParaRPr lang="en-IN" b="1" dirty="0">
              <a:solidFill>
                <a:schemeClr val="tx1"/>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2961179-CDC1-C22A-40A8-06552265C85D}"/>
              </a:ext>
            </a:extLst>
          </p:cNvPr>
          <p:cNvGrpSpPr/>
          <p:nvPr/>
        </p:nvGrpSpPr>
        <p:grpSpPr>
          <a:xfrm rot="19528681">
            <a:off x="2280285" y="-3015420"/>
            <a:ext cx="6937017" cy="11174340"/>
            <a:chOff x="-1365182" y="-4663753"/>
            <a:chExt cx="6937017" cy="11174340"/>
          </a:xfrm>
        </p:grpSpPr>
        <p:grpSp>
          <p:nvGrpSpPr>
            <p:cNvPr id="5" name="Group 4">
              <a:extLst>
                <a:ext uri="{FF2B5EF4-FFF2-40B4-BE49-F238E27FC236}">
                  <a16:creationId xmlns:a16="http://schemas.microsoft.com/office/drawing/2014/main" id="{9D945336-86C1-29EC-7E7E-DB7FCEAB633C}"/>
                </a:ext>
              </a:extLst>
            </p:cNvPr>
            <p:cNvGrpSpPr>
              <a:grpSpLocks noChangeAspect="1"/>
            </p:cNvGrpSpPr>
            <p:nvPr/>
          </p:nvGrpSpPr>
          <p:grpSpPr>
            <a:xfrm rot="2418257">
              <a:off x="960575" y="2910587"/>
              <a:ext cx="4611260" cy="3600000"/>
              <a:chOff x="3073449" y="-1115880"/>
              <a:chExt cx="9222524" cy="7200000"/>
            </a:xfrm>
          </p:grpSpPr>
          <p:sp>
            <p:nvSpPr>
              <p:cNvPr id="15" name="Oval 14">
                <a:extLst>
                  <a:ext uri="{FF2B5EF4-FFF2-40B4-BE49-F238E27FC236}">
                    <a16:creationId xmlns:a16="http://schemas.microsoft.com/office/drawing/2014/main" id="{FDB05960-2242-BA64-8F95-80B401A77A86}"/>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88EA7301-93BA-1F67-4FD8-8F2DFF302E02}"/>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D4F5B199-4F04-8CC9-69A8-21CCB83FEC45}"/>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0BF743BE-61EC-0BCC-6D17-D187F976A9F8}"/>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00DAF0C-EA6D-9FF1-ED3D-CFBD875D45C3}"/>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84ACDF9-25BC-13D5-C5A5-EC34B7A35819}"/>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ABC2360A-5982-2F90-1D75-87BE5389A58B}"/>
                </a:ext>
              </a:extLst>
            </p:cNvPr>
            <p:cNvGrpSpPr>
              <a:grpSpLocks noChangeAspect="1"/>
            </p:cNvGrpSpPr>
            <p:nvPr/>
          </p:nvGrpSpPr>
          <p:grpSpPr>
            <a:xfrm rot="6485079">
              <a:off x="-2335357" y="-3693578"/>
              <a:ext cx="8847836" cy="6907485"/>
              <a:chOff x="3073449" y="-1115880"/>
              <a:chExt cx="9222524" cy="7200000"/>
            </a:xfrm>
          </p:grpSpPr>
          <p:sp>
            <p:nvSpPr>
              <p:cNvPr id="7" name="Oval 6">
                <a:extLst>
                  <a:ext uri="{FF2B5EF4-FFF2-40B4-BE49-F238E27FC236}">
                    <a16:creationId xmlns:a16="http://schemas.microsoft.com/office/drawing/2014/main" id="{B057C382-2948-FC80-2E2C-1B9E17C51CD1}"/>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EB3F68F1-8C86-4A8C-0BA4-33C2D711DE09}"/>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DF616C0-EBB6-BF57-AD92-E5CB5BD760C7}"/>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91A7486-43B1-30EB-5725-6D49D41C5F74}"/>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D8946843-3AD4-CA66-E9B5-8DF38D372A11}"/>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BB3F39A8-0E63-EBEE-4889-B636E3497576}"/>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itle 1"/>
          <p:cNvSpPr>
            <a:spLocks noGrp="1"/>
          </p:cNvSpPr>
          <p:nvPr>
            <p:ph type="ctrTitle"/>
          </p:nvPr>
        </p:nvSpPr>
        <p:spPr>
          <a:xfrm>
            <a:off x="388401" y="347129"/>
            <a:ext cx="7636918" cy="2795269"/>
          </a:xfrm>
        </p:spPr>
        <p:txBody>
          <a:bodyPr anchor="t">
            <a:normAutofit/>
          </a:bodyPr>
          <a:lstStyle/>
          <a:p>
            <a:r>
              <a:rPr lang="en-US" sz="3000" dirty="0"/>
              <a:t>Tech stacks:</a:t>
            </a:r>
            <a:br>
              <a:rPr lang="en-US" sz="3000" dirty="0">
                <a:ea typeface="+mj-lt"/>
                <a:cs typeface="+mj-lt"/>
              </a:rPr>
            </a:br>
            <a:br>
              <a:rPr lang="en-US" sz="3000" dirty="0">
                <a:ea typeface="+mj-lt"/>
                <a:cs typeface="+mj-lt"/>
              </a:rPr>
            </a:br>
            <a:r>
              <a:rPr lang="en-US" sz="1500" dirty="0">
                <a:ea typeface="+mj-lt"/>
                <a:cs typeface="+mj-lt"/>
              </a:rPr>
              <a:t>• Artificial Intelligence: Scikit-Learn, Pandas , TensorFlow.</a:t>
            </a:r>
            <a:br>
              <a:rPr lang="en-US" sz="1500" dirty="0">
                <a:ea typeface="+mj-lt"/>
                <a:cs typeface="+mj-lt"/>
              </a:rPr>
            </a:br>
            <a:br>
              <a:rPr lang="en-US" sz="1500" dirty="0">
                <a:ea typeface="+mj-lt"/>
                <a:cs typeface="+mj-lt"/>
              </a:rPr>
            </a:br>
            <a:r>
              <a:rPr lang="en-US" sz="1500" dirty="0">
                <a:ea typeface="+mj-lt"/>
                <a:cs typeface="+mj-lt"/>
              </a:rPr>
              <a:t>• Frontend and Design: HTML, CSS, JavaScript, React.js , React Native(Mobile App).</a:t>
            </a:r>
            <a:br>
              <a:rPr lang="en-US" sz="1500" dirty="0">
                <a:ea typeface="+mj-lt"/>
                <a:cs typeface="+mj-lt"/>
              </a:rPr>
            </a:br>
            <a:br>
              <a:rPr lang="en-US" sz="1500" dirty="0">
                <a:ea typeface="+mj-lt"/>
                <a:cs typeface="+mj-lt"/>
              </a:rPr>
            </a:br>
            <a:r>
              <a:rPr lang="en-US" sz="1500" dirty="0">
                <a:ea typeface="+mj-lt"/>
                <a:cs typeface="+mj-lt"/>
              </a:rPr>
              <a:t>• Backend and Databases: MongoDB,  Node.js, Next.js Express.js. </a:t>
            </a:r>
            <a:br>
              <a:rPr lang="en-US" sz="750" dirty="0">
                <a:ea typeface="+mj-lt"/>
                <a:cs typeface="+mj-lt"/>
              </a:rPr>
            </a:br>
            <a:endParaRPr lang="en-US" sz="750" dirty="0"/>
          </a:p>
        </p:txBody>
      </p:sp>
      <p:sp>
        <p:nvSpPr>
          <p:cNvPr id="3" name="Subtitle 2"/>
          <p:cNvSpPr>
            <a:spLocks noGrp="1"/>
          </p:cNvSpPr>
          <p:nvPr>
            <p:ph type="subTitle" idx="1"/>
          </p:nvPr>
        </p:nvSpPr>
        <p:spPr>
          <a:xfrm>
            <a:off x="388402" y="3461219"/>
            <a:ext cx="6416972" cy="923744"/>
          </a:xfrm>
        </p:spPr>
        <p:txBody>
          <a:bodyPr spcFirstLastPara="1" vert="horz" wrap="square" lIns="68580" tIns="34290" rIns="68580" bIns="34290" rtlCol="0" anchor="b" anchorCtr="0">
            <a:normAutofit/>
          </a:bodyPr>
          <a:lstStyle/>
          <a:p>
            <a:endParaRPr lang="en-US" dirty="0"/>
          </a:p>
          <a:p>
            <a:endParaRPr lang="en-US" dirty="0"/>
          </a:p>
        </p:txBody>
      </p:sp>
    </p:spTree>
    <p:extLst>
      <p:ext uri="{BB962C8B-B14F-4D97-AF65-F5344CB8AC3E}">
        <p14:creationId xmlns:p14="http://schemas.microsoft.com/office/powerpoint/2010/main" val="343652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BC65E-E9B6-FDD7-33A3-50B92B739E6A}"/>
              </a:ext>
            </a:extLst>
          </p:cNvPr>
          <p:cNvSpPr txBox="1"/>
          <p:nvPr/>
        </p:nvSpPr>
        <p:spPr>
          <a:xfrm>
            <a:off x="2433484" y="110613"/>
            <a:ext cx="5206181" cy="553998"/>
          </a:xfrm>
          <a:prstGeom prst="rect">
            <a:avLst/>
          </a:prstGeom>
          <a:noFill/>
        </p:spPr>
        <p:txBody>
          <a:bodyPr wrap="square" rtlCol="0">
            <a:spAutoFit/>
          </a:bodyPr>
          <a:lstStyle/>
          <a:p>
            <a:r>
              <a:rPr lang="en-IN" sz="3000" b="1" dirty="0"/>
              <a:t>ARCHITECTURE DIAGRAM</a:t>
            </a:r>
          </a:p>
        </p:txBody>
      </p:sp>
      <p:pic>
        <p:nvPicPr>
          <p:cNvPr id="6" name="Picture 5">
            <a:extLst>
              <a:ext uri="{FF2B5EF4-FFF2-40B4-BE49-F238E27FC236}">
                <a16:creationId xmlns:a16="http://schemas.microsoft.com/office/drawing/2014/main" id="{FB8F348D-E20A-158E-DDD0-F58A54154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55" y="730045"/>
            <a:ext cx="6717890" cy="4302842"/>
          </a:xfrm>
          <a:prstGeom prst="rect">
            <a:avLst/>
          </a:prstGeom>
        </p:spPr>
      </p:pic>
    </p:spTree>
    <p:extLst>
      <p:ext uri="{BB962C8B-B14F-4D97-AF65-F5344CB8AC3E}">
        <p14:creationId xmlns:p14="http://schemas.microsoft.com/office/powerpoint/2010/main" val="137095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A569A-2EAB-62A1-A4A3-8E046C1CA508}"/>
              </a:ext>
            </a:extLst>
          </p:cNvPr>
          <p:cNvSpPr txBox="1"/>
          <p:nvPr/>
        </p:nvSpPr>
        <p:spPr>
          <a:xfrm>
            <a:off x="2669458" y="272846"/>
            <a:ext cx="3821880" cy="415498"/>
          </a:xfrm>
          <a:prstGeom prst="rect">
            <a:avLst/>
          </a:prstGeom>
          <a:noFill/>
        </p:spPr>
        <p:txBody>
          <a:bodyPr wrap="none" rtlCol="0">
            <a:spAutoFit/>
          </a:bodyPr>
          <a:lstStyle/>
          <a:p>
            <a:r>
              <a:rPr lang="en-IN" sz="2100" b="1" dirty="0"/>
              <a:t>PROCESS FLOW DIAGRAM:</a:t>
            </a:r>
          </a:p>
        </p:txBody>
      </p:sp>
      <p:pic>
        <p:nvPicPr>
          <p:cNvPr id="4" name="Picture 3">
            <a:extLst>
              <a:ext uri="{FF2B5EF4-FFF2-40B4-BE49-F238E27FC236}">
                <a16:creationId xmlns:a16="http://schemas.microsoft.com/office/drawing/2014/main" id="{3CBBA89D-73B2-DAC8-0E54-A96D9D934C3F}"/>
              </a:ext>
            </a:extLst>
          </p:cNvPr>
          <p:cNvPicPr>
            <a:picLocks noChangeAspect="1"/>
          </p:cNvPicPr>
          <p:nvPr/>
        </p:nvPicPr>
        <p:blipFill>
          <a:blip r:embed="rId2"/>
          <a:stretch>
            <a:fillRect/>
          </a:stretch>
        </p:blipFill>
        <p:spPr>
          <a:xfrm>
            <a:off x="1238864" y="855831"/>
            <a:ext cx="7020233" cy="4014823"/>
          </a:xfrm>
          <a:prstGeom prst="rect">
            <a:avLst/>
          </a:prstGeom>
        </p:spPr>
      </p:pic>
    </p:spTree>
    <p:extLst>
      <p:ext uri="{BB962C8B-B14F-4D97-AF65-F5344CB8AC3E}">
        <p14:creationId xmlns:p14="http://schemas.microsoft.com/office/powerpoint/2010/main" val="305153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7" name="Group 66">
            <a:extLst>
              <a:ext uri="{FF2B5EF4-FFF2-40B4-BE49-F238E27FC236}">
                <a16:creationId xmlns:a16="http://schemas.microsoft.com/office/drawing/2014/main" id="{511DDF15-21D0-9FFA-4401-0D58B610EF3B}"/>
              </a:ext>
            </a:extLst>
          </p:cNvPr>
          <p:cNvGrpSpPr/>
          <p:nvPr/>
        </p:nvGrpSpPr>
        <p:grpSpPr>
          <a:xfrm>
            <a:off x="-1365182" y="-4663753"/>
            <a:ext cx="6937017" cy="11174340"/>
            <a:chOff x="-1365182" y="-4663753"/>
            <a:chExt cx="6937017" cy="11174340"/>
          </a:xfrm>
        </p:grpSpPr>
        <p:grpSp>
          <p:nvGrpSpPr>
            <p:cNvPr id="8" name="Group 7">
              <a:extLst>
                <a:ext uri="{FF2B5EF4-FFF2-40B4-BE49-F238E27FC236}">
                  <a16:creationId xmlns:a16="http://schemas.microsoft.com/office/drawing/2014/main" id="{E7B073F0-56D2-C00A-8C72-72C687A98F5A}"/>
                </a:ext>
              </a:extLst>
            </p:cNvPr>
            <p:cNvGrpSpPr>
              <a:grpSpLocks noChangeAspect="1"/>
            </p:cNvGrpSpPr>
            <p:nvPr/>
          </p:nvGrpSpPr>
          <p:grpSpPr>
            <a:xfrm rot="2418257">
              <a:off x="960575" y="2910587"/>
              <a:ext cx="4611260" cy="3600000"/>
              <a:chOff x="3073449" y="-1115880"/>
              <a:chExt cx="9222524" cy="7200000"/>
            </a:xfrm>
          </p:grpSpPr>
          <p:sp>
            <p:nvSpPr>
              <p:cNvPr id="2" name="Oval 1">
                <a:extLst>
                  <a:ext uri="{FF2B5EF4-FFF2-40B4-BE49-F238E27FC236}">
                    <a16:creationId xmlns:a16="http://schemas.microsoft.com/office/drawing/2014/main" id="{C2D56D55-AD87-6119-FACD-09C52D25FD70}"/>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B9F9A042-A823-BDFC-DCE9-8ABFCBFE3CF6}"/>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CA40F11B-BDD9-C0F5-3944-60374BA121AF}"/>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519C403-9667-D056-AB76-47D61BE3A5ED}"/>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3D3E596-A7D2-0D40-69B3-2EBCAB47AAF2}"/>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BFA3DD4-4746-ADBC-5783-20CAF317B820}"/>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37949AE8-AFE1-AB74-D845-1835425A8D0A}"/>
                </a:ext>
              </a:extLst>
            </p:cNvPr>
            <p:cNvGrpSpPr>
              <a:grpSpLocks noChangeAspect="1"/>
            </p:cNvGrpSpPr>
            <p:nvPr/>
          </p:nvGrpSpPr>
          <p:grpSpPr>
            <a:xfrm rot="6485079">
              <a:off x="-2335357" y="-3693578"/>
              <a:ext cx="8847836" cy="6907485"/>
              <a:chOff x="3073449" y="-1115880"/>
              <a:chExt cx="9222524" cy="7200000"/>
            </a:xfrm>
          </p:grpSpPr>
          <p:sp>
            <p:nvSpPr>
              <p:cNvPr id="10" name="Oval 9">
                <a:extLst>
                  <a:ext uri="{FF2B5EF4-FFF2-40B4-BE49-F238E27FC236}">
                    <a16:creationId xmlns:a16="http://schemas.microsoft.com/office/drawing/2014/main" id="{3BF9C570-78D8-E1C5-532F-67C82D48F8A8}"/>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DA9450BB-039C-C1F3-2059-FED29DE799B2}"/>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D439BE9-D116-3D68-8509-31B60FF7E7FC}"/>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7910DC6-0509-FB22-7FCD-19F0C9493D72}"/>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A42DAE8-FBDA-BCA2-7032-EE50A7A2378A}"/>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34F39E21-677F-3982-F407-796AA9EC45C7}"/>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 name="Rectangle: Rounded Corners 15">
            <a:extLst>
              <a:ext uri="{FF2B5EF4-FFF2-40B4-BE49-F238E27FC236}">
                <a16:creationId xmlns:a16="http://schemas.microsoft.com/office/drawing/2014/main" id="{D9BE7492-87AD-1F3B-839C-566BA98896C2}"/>
              </a:ext>
            </a:extLst>
          </p:cNvPr>
          <p:cNvSpPr/>
          <p:nvPr/>
        </p:nvSpPr>
        <p:spPr>
          <a:xfrm>
            <a:off x="3080560" y="227953"/>
            <a:ext cx="3048668" cy="458085"/>
          </a:xfrm>
          <a:prstGeom prst="round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Prominent Features</a:t>
            </a:r>
            <a:endParaRPr lang="en-IN" sz="2000" b="1" dirty="0">
              <a:solidFill>
                <a:schemeClr val="tx1"/>
              </a:solidFill>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8854FB4-8927-A71B-AB35-04D04B8B2CC4}"/>
              </a:ext>
            </a:extLst>
          </p:cNvPr>
          <p:cNvSpPr/>
          <p:nvPr/>
        </p:nvSpPr>
        <p:spPr>
          <a:xfrm>
            <a:off x="245068" y="2027066"/>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Next Stop Notifications</a:t>
            </a:r>
          </a:p>
        </p:txBody>
      </p:sp>
      <p:sp>
        <p:nvSpPr>
          <p:cNvPr id="18" name="Rectangle: Rounded Corners 17">
            <a:extLst>
              <a:ext uri="{FF2B5EF4-FFF2-40B4-BE49-F238E27FC236}">
                <a16:creationId xmlns:a16="http://schemas.microsoft.com/office/drawing/2014/main" id="{3DE5B3F3-2197-7E63-CDC7-8055C15BC552}"/>
              </a:ext>
            </a:extLst>
          </p:cNvPr>
          <p:cNvSpPr/>
          <p:nvPr/>
        </p:nvSpPr>
        <p:spPr>
          <a:xfrm>
            <a:off x="6489799" y="682414"/>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Historical Data</a:t>
            </a:r>
          </a:p>
        </p:txBody>
      </p:sp>
      <p:sp>
        <p:nvSpPr>
          <p:cNvPr id="19" name="Rectangle: Rounded Corners 18">
            <a:extLst>
              <a:ext uri="{FF2B5EF4-FFF2-40B4-BE49-F238E27FC236}">
                <a16:creationId xmlns:a16="http://schemas.microsoft.com/office/drawing/2014/main" id="{26316390-FFC6-CFAC-9B67-BE3A5556156D}"/>
              </a:ext>
            </a:extLst>
          </p:cNvPr>
          <p:cNvSpPr/>
          <p:nvPr/>
        </p:nvSpPr>
        <p:spPr>
          <a:xfrm>
            <a:off x="2684450" y="3290752"/>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Student Mobile App</a:t>
            </a:r>
          </a:p>
        </p:txBody>
      </p:sp>
      <p:sp>
        <p:nvSpPr>
          <p:cNvPr id="20" name="Rectangle: Rounded Corners 19">
            <a:extLst>
              <a:ext uri="{FF2B5EF4-FFF2-40B4-BE49-F238E27FC236}">
                <a16:creationId xmlns:a16="http://schemas.microsoft.com/office/drawing/2014/main" id="{CBA756DC-D189-D67B-B652-366836332EAF}"/>
              </a:ext>
            </a:extLst>
          </p:cNvPr>
          <p:cNvSpPr/>
          <p:nvPr/>
        </p:nvSpPr>
        <p:spPr>
          <a:xfrm>
            <a:off x="6680817" y="3162255"/>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Route Generation</a:t>
            </a:r>
          </a:p>
        </p:txBody>
      </p:sp>
      <p:sp>
        <p:nvSpPr>
          <p:cNvPr id="21" name="Rectangle: Rounded Corners 20">
            <a:extLst>
              <a:ext uri="{FF2B5EF4-FFF2-40B4-BE49-F238E27FC236}">
                <a16:creationId xmlns:a16="http://schemas.microsoft.com/office/drawing/2014/main" id="{6E6A6904-1F86-694B-DFC6-E0E2C874FD25}"/>
              </a:ext>
            </a:extLst>
          </p:cNvPr>
          <p:cNvSpPr/>
          <p:nvPr/>
        </p:nvSpPr>
        <p:spPr>
          <a:xfrm>
            <a:off x="1100701" y="570797"/>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Real-Time Bus Location</a:t>
            </a:r>
          </a:p>
        </p:txBody>
      </p:sp>
      <p:sp>
        <p:nvSpPr>
          <p:cNvPr id="22" name="Rectangle: Rounded Corners 21">
            <a:extLst>
              <a:ext uri="{FF2B5EF4-FFF2-40B4-BE49-F238E27FC236}">
                <a16:creationId xmlns:a16="http://schemas.microsoft.com/office/drawing/2014/main" id="{1F220F93-01CA-13C8-2ED3-58A1D472103A}"/>
              </a:ext>
            </a:extLst>
          </p:cNvPr>
          <p:cNvSpPr/>
          <p:nvPr/>
        </p:nvSpPr>
        <p:spPr>
          <a:xfrm>
            <a:off x="4109921" y="1617395"/>
            <a:ext cx="1833341" cy="106120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0070C0"/>
                </a:solidFill>
              </a:rPr>
              <a:t>Bus ID based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pSp>
        <p:nvGrpSpPr>
          <p:cNvPr id="2" name="Group 1">
            <a:extLst>
              <a:ext uri="{FF2B5EF4-FFF2-40B4-BE49-F238E27FC236}">
                <a16:creationId xmlns:a16="http://schemas.microsoft.com/office/drawing/2014/main" id="{FF20FC9C-27E2-1B60-BDBB-45C0E970159B}"/>
              </a:ext>
            </a:extLst>
          </p:cNvPr>
          <p:cNvGrpSpPr/>
          <p:nvPr/>
        </p:nvGrpSpPr>
        <p:grpSpPr>
          <a:xfrm rot="19528681">
            <a:off x="2280285" y="-3015420"/>
            <a:ext cx="6937017" cy="11174340"/>
            <a:chOff x="-1365182" y="-4663753"/>
            <a:chExt cx="6937017" cy="11174340"/>
          </a:xfrm>
        </p:grpSpPr>
        <p:grpSp>
          <p:nvGrpSpPr>
            <p:cNvPr id="3" name="Group 2">
              <a:extLst>
                <a:ext uri="{FF2B5EF4-FFF2-40B4-BE49-F238E27FC236}">
                  <a16:creationId xmlns:a16="http://schemas.microsoft.com/office/drawing/2014/main" id="{59B8A8A4-6D8C-B026-AE86-D25C0F7974AE}"/>
                </a:ext>
              </a:extLst>
            </p:cNvPr>
            <p:cNvGrpSpPr>
              <a:grpSpLocks noChangeAspect="1"/>
            </p:cNvGrpSpPr>
            <p:nvPr/>
          </p:nvGrpSpPr>
          <p:grpSpPr>
            <a:xfrm rot="2418257">
              <a:off x="960575" y="2910587"/>
              <a:ext cx="4611260" cy="3600000"/>
              <a:chOff x="3073449" y="-1115880"/>
              <a:chExt cx="9222524" cy="7200000"/>
            </a:xfrm>
          </p:grpSpPr>
          <p:sp>
            <p:nvSpPr>
              <p:cNvPr id="11" name="Oval 10">
                <a:extLst>
                  <a:ext uri="{FF2B5EF4-FFF2-40B4-BE49-F238E27FC236}">
                    <a16:creationId xmlns:a16="http://schemas.microsoft.com/office/drawing/2014/main" id="{806BE7AC-9C3A-6F03-562E-ED099BC20F1D}"/>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A8AD0900-9796-EF67-7958-50005B515848}"/>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5A3E572-F6C7-1A70-DAD1-1A395BC73537}"/>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EA59968-DC7B-7614-CBFD-7147E0726B8B}"/>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94C5E69-B6B0-58FE-A9EA-00ECBF95BB12}"/>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443D11A-A0F5-3AF7-31B1-2D3360942353}"/>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3">
              <a:extLst>
                <a:ext uri="{FF2B5EF4-FFF2-40B4-BE49-F238E27FC236}">
                  <a16:creationId xmlns:a16="http://schemas.microsoft.com/office/drawing/2014/main" id="{B95E200B-F3EC-7517-23D9-A5529BB88126}"/>
                </a:ext>
              </a:extLst>
            </p:cNvPr>
            <p:cNvGrpSpPr>
              <a:grpSpLocks noChangeAspect="1"/>
            </p:cNvGrpSpPr>
            <p:nvPr/>
          </p:nvGrpSpPr>
          <p:grpSpPr>
            <a:xfrm rot="6485079">
              <a:off x="-2335357" y="-3693578"/>
              <a:ext cx="8847836" cy="6907485"/>
              <a:chOff x="3073449" y="-1115880"/>
              <a:chExt cx="9222524" cy="7200000"/>
            </a:xfrm>
          </p:grpSpPr>
          <p:sp>
            <p:nvSpPr>
              <p:cNvPr id="5" name="Oval 4">
                <a:extLst>
                  <a:ext uri="{FF2B5EF4-FFF2-40B4-BE49-F238E27FC236}">
                    <a16:creationId xmlns:a16="http://schemas.microsoft.com/office/drawing/2014/main" id="{E85EDF16-70CB-037C-E133-9172C009F3EE}"/>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F952D0C6-D881-DE88-5D19-1036EB7EE4FB}"/>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6CE498F-BD72-B154-600D-3AA4736172D7}"/>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BD5BA3E-1DB6-E096-C994-E5389C54E4C7}"/>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C0364C2-A553-348D-61CC-DA024C3D43F7}"/>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D8B85BD4-918E-609A-C006-FC8EE84F349B}"/>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7" name="Rectangle: Rounded Corners 16">
            <a:extLst>
              <a:ext uri="{FF2B5EF4-FFF2-40B4-BE49-F238E27FC236}">
                <a16:creationId xmlns:a16="http://schemas.microsoft.com/office/drawing/2014/main" id="{F684756E-0209-1E97-7DEB-7E9C56948438}"/>
              </a:ext>
            </a:extLst>
          </p:cNvPr>
          <p:cNvSpPr/>
          <p:nvPr/>
        </p:nvSpPr>
        <p:spPr>
          <a:xfrm>
            <a:off x="2084230" y="235236"/>
            <a:ext cx="5269303" cy="458085"/>
          </a:xfrm>
          <a:prstGeom prst="round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Arial Black" panose="020B0A04020102020204" pitchFamily="34" charset="0"/>
              </a:rPr>
              <a:t>What Makes Our Approach Different?(USP’s)</a:t>
            </a:r>
            <a:endParaRPr lang="en-IN" sz="1600" b="1" dirty="0">
              <a:solidFill>
                <a:schemeClr val="tx1"/>
              </a:solidFill>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A8CB164B-F6FF-2D4D-B3BE-521DF24BE403}"/>
              </a:ext>
            </a:extLst>
          </p:cNvPr>
          <p:cNvSpPr/>
          <p:nvPr/>
        </p:nvSpPr>
        <p:spPr>
          <a:xfrm>
            <a:off x="294834" y="930018"/>
            <a:ext cx="8588210" cy="402416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Privacy-first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No driver personal tracking.</a:t>
            </a:r>
          </a:p>
          <a:p>
            <a:pPr marL="285750" indent="-285750">
              <a:buFont typeface="Arial" panose="020B0604020202020204" pitchFamily="34" charset="0"/>
              <a:buChar char="•"/>
            </a:pPr>
            <a:r>
              <a:rPr lang="en-US" sz="1600" dirty="0">
                <a:solidFill>
                  <a:schemeClr val="tx1"/>
                </a:solidFill>
              </a:rPr>
              <a:t>Institution level organization.</a:t>
            </a:r>
          </a:p>
          <a:p>
            <a:r>
              <a:rPr lang="en-US" sz="1600" b="1" dirty="0">
                <a:solidFill>
                  <a:schemeClr val="tx1"/>
                </a:solidFill>
              </a:rPr>
              <a:t>Low hardware requirement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No inbuilt GPS unit required.</a:t>
            </a:r>
          </a:p>
          <a:p>
            <a:pPr marL="285750" indent="-285750">
              <a:buFont typeface="Arial" panose="020B0604020202020204" pitchFamily="34" charset="0"/>
              <a:buChar char="•"/>
            </a:pPr>
            <a:r>
              <a:rPr lang="en-US" sz="1600" dirty="0">
                <a:solidFill>
                  <a:schemeClr val="tx1"/>
                </a:solidFill>
              </a:rPr>
              <a:t>Uses driver’s phone.</a:t>
            </a:r>
          </a:p>
          <a:p>
            <a:r>
              <a:rPr lang="en-US" sz="1600" b="1" dirty="0">
                <a:solidFill>
                  <a:schemeClr val="tx1"/>
                </a:solidFill>
              </a:rPr>
              <a:t>Self-hosted</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College IT can host alongside their website.</a:t>
            </a:r>
          </a:p>
          <a:p>
            <a:pPr marL="285750" indent="-285750">
              <a:buFont typeface="Arial" panose="020B0604020202020204" pitchFamily="34" charset="0"/>
              <a:buChar char="•"/>
            </a:pPr>
            <a:r>
              <a:rPr lang="en-US" sz="1600" dirty="0">
                <a:solidFill>
                  <a:schemeClr val="tx1"/>
                </a:solidFill>
              </a:rPr>
              <a:t>No third-party cloud dependency.</a:t>
            </a:r>
          </a:p>
          <a:p>
            <a:r>
              <a:rPr lang="en-US" sz="1600" b="1" dirty="0">
                <a:solidFill>
                  <a:schemeClr val="tx1"/>
                </a:solidFill>
              </a:rPr>
              <a:t>Simple route representation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Since routes are fixed, they can be recorded by institution easily during set up.</a:t>
            </a:r>
          </a:p>
          <a:p>
            <a:r>
              <a:rPr lang="en-US" sz="1600" b="1" dirty="0">
                <a:solidFill>
                  <a:schemeClr val="tx1"/>
                </a:solidFill>
              </a:rPr>
              <a:t>Offline Prediction accuracy</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Ensures accuracy of 1 to 2 min to ensure no delay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F0431321-8800-B9D9-D8EB-CAF59FD7FE8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A33186B-4548-AD87-B531-D87B21B20303}"/>
              </a:ext>
            </a:extLst>
          </p:cNvPr>
          <p:cNvGrpSpPr/>
          <p:nvPr/>
        </p:nvGrpSpPr>
        <p:grpSpPr>
          <a:xfrm rot="19528681">
            <a:off x="2280285" y="-3015420"/>
            <a:ext cx="6937017" cy="11174340"/>
            <a:chOff x="-1365182" y="-4663753"/>
            <a:chExt cx="6937017" cy="11174340"/>
          </a:xfrm>
        </p:grpSpPr>
        <p:grpSp>
          <p:nvGrpSpPr>
            <p:cNvPr id="3" name="Group 2">
              <a:extLst>
                <a:ext uri="{FF2B5EF4-FFF2-40B4-BE49-F238E27FC236}">
                  <a16:creationId xmlns:a16="http://schemas.microsoft.com/office/drawing/2014/main" id="{21F7350C-6DF6-BA6A-D1C3-BE551A9309B1}"/>
                </a:ext>
              </a:extLst>
            </p:cNvPr>
            <p:cNvGrpSpPr>
              <a:grpSpLocks noChangeAspect="1"/>
            </p:cNvGrpSpPr>
            <p:nvPr/>
          </p:nvGrpSpPr>
          <p:grpSpPr>
            <a:xfrm rot="2418257">
              <a:off x="960575" y="2910587"/>
              <a:ext cx="4611260" cy="3600000"/>
              <a:chOff x="3073449" y="-1115880"/>
              <a:chExt cx="9222524" cy="7200000"/>
            </a:xfrm>
          </p:grpSpPr>
          <p:sp>
            <p:nvSpPr>
              <p:cNvPr id="11" name="Oval 10">
                <a:extLst>
                  <a:ext uri="{FF2B5EF4-FFF2-40B4-BE49-F238E27FC236}">
                    <a16:creationId xmlns:a16="http://schemas.microsoft.com/office/drawing/2014/main" id="{3568C76E-55FD-29F6-EA68-7E47DEEBC47D}"/>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ABFF3976-96EE-8917-8E82-972813C6963A}"/>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9AA615DB-5599-921A-0BFD-462E2F98BF86}"/>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9B197504-1D6F-2C75-0408-E1642253567D}"/>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05355566-F86B-1A1C-5DFE-C08E85A4CF2F}"/>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638E3E2-5AB8-58AE-A31C-16A7751DE78A}"/>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3">
              <a:extLst>
                <a:ext uri="{FF2B5EF4-FFF2-40B4-BE49-F238E27FC236}">
                  <a16:creationId xmlns:a16="http://schemas.microsoft.com/office/drawing/2014/main" id="{58507ECE-18AF-65F0-9132-90CD8F835A2C}"/>
                </a:ext>
              </a:extLst>
            </p:cNvPr>
            <p:cNvGrpSpPr>
              <a:grpSpLocks noChangeAspect="1"/>
            </p:cNvGrpSpPr>
            <p:nvPr/>
          </p:nvGrpSpPr>
          <p:grpSpPr>
            <a:xfrm rot="6485079">
              <a:off x="-2335357" y="-3693578"/>
              <a:ext cx="8847836" cy="6907485"/>
              <a:chOff x="3073449" y="-1115880"/>
              <a:chExt cx="9222524" cy="7200000"/>
            </a:xfrm>
          </p:grpSpPr>
          <p:sp>
            <p:nvSpPr>
              <p:cNvPr id="5" name="Oval 4">
                <a:extLst>
                  <a:ext uri="{FF2B5EF4-FFF2-40B4-BE49-F238E27FC236}">
                    <a16:creationId xmlns:a16="http://schemas.microsoft.com/office/drawing/2014/main" id="{20FD1633-4328-D7D3-9D3B-A2A1A1DDA10F}"/>
                  </a:ext>
                </a:extLst>
              </p:cNvPr>
              <p:cNvSpPr/>
              <p:nvPr/>
            </p:nvSpPr>
            <p:spPr>
              <a:xfrm>
                <a:off x="5095974" y="-1115880"/>
                <a:ext cx="7199999" cy="7200000"/>
              </a:xfrm>
              <a:prstGeom prst="ellipse">
                <a:avLst/>
              </a:prstGeom>
              <a:solidFill>
                <a:srgbClr val="4285F4">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8E6A2414-2A74-8634-4A50-FA9972C68BC6}"/>
                  </a:ext>
                </a:extLst>
              </p:cNvPr>
              <p:cNvSpPr/>
              <p:nvPr/>
            </p:nvSpPr>
            <p:spPr>
              <a:xfrm>
                <a:off x="3295975" y="1602334"/>
                <a:ext cx="3600000" cy="3600000"/>
              </a:xfrm>
              <a:prstGeom prst="ellipse">
                <a:avLst/>
              </a:prstGeom>
              <a:solidFill>
                <a:srgbClr val="4285F4">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5D234C2-425A-86D9-C25A-E6CFD20C889D}"/>
                  </a:ext>
                </a:extLst>
              </p:cNvPr>
              <p:cNvSpPr/>
              <p:nvPr/>
            </p:nvSpPr>
            <p:spPr>
              <a:xfrm>
                <a:off x="3073449" y="-391285"/>
                <a:ext cx="1080000" cy="1080000"/>
              </a:xfrm>
              <a:prstGeom prst="ellipse">
                <a:avLst/>
              </a:prstGeom>
              <a:solidFill>
                <a:srgbClr val="4285F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B0ABFD2-A6FE-89C3-C05C-6A3D120FFB4F}"/>
                  </a:ext>
                </a:extLst>
              </p:cNvPr>
              <p:cNvSpPr/>
              <p:nvPr/>
            </p:nvSpPr>
            <p:spPr>
              <a:xfrm>
                <a:off x="4556664" y="283996"/>
                <a:ext cx="1080000" cy="1080000"/>
              </a:xfrm>
              <a:prstGeom prst="ellipse">
                <a:avLst/>
              </a:prstGeom>
              <a:solidFill>
                <a:srgbClr val="4285F4">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53ABCDC-D8E4-85C8-11AD-D78AC765BBF2}"/>
                  </a:ext>
                </a:extLst>
              </p:cNvPr>
              <p:cNvSpPr/>
              <p:nvPr/>
            </p:nvSpPr>
            <p:spPr>
              <a:xfrm>
                <a:off x="6711220" y="203475"/>
                <a:ext cx="2520000" cy="25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9857C4C8-51D1-3BC4-E7E1-32E2496A29DF}"/>
                  </a:ext>
                </a:extLst>
              </p:cNvPr>
              <p:cNvSpPr/>
              <p:nvPr/>
            </p:nvSpPr>
            <p:spPr>
              <a:xfrm>
                <a:off x="7971220" y="4360453"/>
                <a:ext cx="360000" cy="3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7" name="Rectangle: Rounded Corners 16">
            <a:extLst>
              <a:ext uri="{FF2B5EF4-FFF2-40B4-BE49-F238E27FC236}">
                <a16:creationId xmlns:a16="http://schemas.microsoft.com/office/drawing/2014/main" id="{DFF3B041-F5ED-09DC-3276-8D8D3AF28EFD}"/>
              </a:ext>
            </a:extLst>
          </p:cNvPr>
          <p:cNvSpPr/>
          <p:nvPr/>
        </p:nvSpPr>
        <p:spPr>
          <a:xfrm>
            <a:off x="2084230" y="235236"/>
            <a:ext cx="5017273" cy="458085"/>
          </a:xfrm>
          <a:prstGeom prst="round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Black" panose="020B0A04020102020204" pitchFamily="34" charset="0"/>
              </a:rPr>
              <a:t>IMPACT</a:t>
            </a:r>
            <a:endParaRPr lang="en-IN" sz="1600" b="1" dirty="0">
              <a:solidFill>
                <a:schemeClr val="tx1"/>
              </a:solidFill>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C507CD7C-A0C2-9836-9DD3-17BEF221C6FE}"/>
              </a:ext>
            </a:extLst>
          </p:cNvPr>
          <p:cNvSpPr/>
          <p:nvPr/>
        </p:nvSpPr>
        <p:spPr>
          <a:xfrm>
            <a:off x="294834" y="930018"/>
            <a:ext cx="8588210" cy="4024160"/>
          </a:xfrm>
          <a:prstGeom prst="roundRect">
            <a:avLst/>
          </a:prstGeom>
          <a:solidFill>
            <a:srgbClr val="FFFFFF">
              <a:alpha val="80000"/>
            </a:srgbClr>
          </a:solidFill>
          <a:ln>
            <a:solidFill>
              <a:srgbClr val="4285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1)Institution-Centric Deployment</a:t>
            </a:r>
          </a:p>
          <a:p>
            <a:r>
              <a:rPr lang="en-US" sz="1100" b="1" dirty="0">
                <a:solidFill>
                  <a:schemeClr val="tx1"/>
                </a:solidFill>
              </a:rPr>
              <a:t>Designed for educational institutions</a:t>
            </a:r>
            <a:r>
              <a:rPr lang="en-US" sz="1100" dirty="0">
                <a:solidFill>
                  <a:schemeClr val="tx1"/>
                </a:solidFill>
              </a:rPr>
              <a:t>—campus-wide, not personal user-based. Empowers colleges to control, customize, and deploy without third-party reliance.</a:t>
            </a:r>
          </a:p>
          <a:p>
            <a:r>
              <a:rPr lang="en-US" sz="1100" b="1" dirty="0">
                <a:solidFill>
                  <a:schemeClr val="tx1"/>
                </a:solidFill>
              </a:rPr>
              <a:t> 2)Low Hardware Footprint</a:t>
            </a:r>
          </a:p>
          <a:p>
            <a:r>
              <a:rPr lang="en-US" sz="1100" b="1" dirty="0">
                <a:solidFill>
                  <a:schemeClr val="tx1"/>
                </a:solidFill>
              </a:rPr>
              <a:t>No GPS hardware installation needed</a:t>
            </a:r>
            <a:r>
              <a:rPr lang="en-US" sz="1100" dirty="0">
                <a:solidFill>
                  <a:schemeClr val="tx1"/>
                </a:solidFill>
              </a:rPr>
              <a:t>—reduces deployment cost by using the driver’s smartphone as a lightweight tracking device.</a:t>
            </a:r>
          </a:p>
          <a:p>
            <a:r>
              <a:rPr lang="en-US" sz="1100" b="1" dirty="0">
                <a:solidFill>
                  <a:schemeClr val="tx1"/>
                </a:solidFill>
              </a:rPr>
              <a:t>3) Easy to Host on Campus Systems</a:t>
            </a:r>
          </a:p>
          <a:p>
            <a:r>
              <a:rPr lang="en-US" sz="1100" dirty="0">
                <a:solidFill>
                  <a:schemeClr val="tx1"/>
                </a:solidFill>
              </a:rPr>
              <a:t>No need for external cloud setup—just run it on the college’s own servers, even alongside the existing website.</a:t>
            </a:r>
          </a:p>
          <a:p>
            <a:r>
              <a:rPr lang="en-US" sz="1100" b="1" dirty="0">
                <a:solidFill>
                  <a:schemeClr val="tx1"/>
                </a:solidFill>
              </a:rPr>
              <a:t>4) Effortless Route Configuration</a:t>
            </a:r>
          </a:p>
          <a:p>
            <a:r>
              <a:rPr lang="en-US" sz="1100" b="1" dirty="0">
                <a:solidFill>
                  <a:schemeClr val="tx1"/>
                </a:solidFill>
              </a:rPr>
              <a:t>Minimal setup with fixed-route simplicity</a:t>
            </a:r>
            <a:r>
              <a:rPr lang="en-US" sz="1100" dirty="0">
                <a:solidFill>
                  <a:schemeClr val="tx1"/>
                </a:solidFill>
              </a:rPr>
              <a:t>—routes can be recorded once by staff or admin and reused indefinitely, with no need for complex map integrations.</a:t>
            </a:r>
          </a:p>
          <a:p>
            <a:r>
              <a:rPr lang="en-US" sz="1100" b="1" dirty="0">
                <a:solidFill>
                  <a:schemeClr val="tx1"/>
                </a:solidFill>
              </a:rPr>
              <a:t>5</a:t>
            </a:r>
            <a:r>
              <a:rPr lang="en-US" sz="1100" b="1">
                <a:solidFill>
                  <a:schemeClr val="tx1"/>
                </a:solidFill>
              </a:rPr>
              <a:t>) </a:t>
            </a:r>
            <a:r>
              <a:rPr lang="en-US" sz="1100" b="1" dirty="0">
                <a:solidFill>
                  <a:schemeClr val="tx1"/>
                </a:solidFill>
              </a:rPr>
              <a:t>Robust Offline Prediction System</a:t>
            </a:r>
          </a:p>
          <a:p>
            <a:r>
              <a:rPr lang="en-US" sz="1100" b="1" dirty="0">
                <a:solidFill>
                  <a:schemeClr val="tx1"/>
                </a:solidFill>
              </a:rPr>
              <a:t>Reliable ETA predictions even without internet</a:t>
            </a:r>
            <a:r>
              <a:rPr lang="en-US" sz="1100" dirty="0">
                <a:solidFill>
                  <a:schemeClr val="tx1"/>
                </a:solidFill>
              </a:rPr>
              <a:t>, maintaining 1–2 minute accuracy using on-device ML (TensorFlow Lite) for seamless offline experience.</a:t>
            </a:r>
          </a:p>
          <a:p>
            <a:endParaRPr lang="en-US" sz="1100" dirty="0">
              <a:solidFill>
                <a:schemeClr val="tx1"/>
              </a:solidFill>
            </a:endParaRPr>
          </a:p>
        </p:txBody>
      </p:sp>
    </p:spTree>
    <p:extLst>
      <p:ext uri="{BB962C8B-B14F-4D97-AF65-F5344CB8AC3E}">
        <p14:creationId xmlns:p14="http://schemas.microsoft.com/office/powerpoint/2010/main" val="33419774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491</Words>
  <Application>Microsoft Office PowerPoint</Application>
  <PresentationFormat>On-screen Show (16:9)</PresentationFormat>
  <Paragraphs>43</Paragraphs>
  <Slides>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Arial Black</vt:lpstr>
      <vt:lpstr>Simple Light</vt:lpstr>
      <vt:lpstr>PowerPoint Presentation</vt:lpstr>
      <vt:lpstr>PowerPoint Presentation</vt:lpstr>
      <vt:lpstr>Tech stacks:  • Artificial Intelligence: Scikit-Learn, Pandas , TensorFlow.  • Frontend and Design: HTML, CSS, JavaScript, React.js , React Native(Mobile App).  • Backend and Databases: MongoDB,  Node.js, Next.js Express.js.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 Kher</dc:creator>
  <cp:lastModifiedBy>NAVDEEP RAJINI</cp:lastModifiedBy>
  <cp:revision>4</cp:revision>
  <dcterms:modified xsi:type="dcterms:W3CDTF">2025-06-29T18:46:16Z</dcterms:modified>
</cp:coreProperties>
</file>