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08" y="-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10. Web Proxies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Kumar </a:t>
            </a:r>
            <a:r>
              <a:rPr lang="en-US" dirty="0" err="1" smtClean="0"/>
              <a:t>Lekkalapudi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0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Popular proxy server and web cache tool. </a:t>
            </a:r>
          </a:p>
          <a:p>
            <a:r>
              <a:rPr lang="en-US" dirty="0" smtClean="0"/>
              <a:t>Open sourced.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/>
              <a:t>Conﬁguration: Squid is conﬁgured using a ﬁle that is by default called “</a:t>
            </a:r>
            <a:r>
              <a:rPr lang="en-US" dirty="0" err="1"/>
              <a:t>squid.conf</a:t>
            </a:r>
            <a:r>
              <a:rPr lang="en-US" dirty="0"/>
              <a:t>.</a:t>
            </a:r>
            <a:r>
              <a:rPr lang="en-US" dirty="0" smtClean="0"/>
              <a:t>” Other </a:t>
            </a:r>
            <a:r>
              <a:rPr lang="en-US" dirty="0"/>
              <a:t>conﬁguration ﬁles may be included by reference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Logfiles</a:t>
            </a:r>
            <a:r>
              <a:rPr lang="en-US" dirty="0"/>
              <a:t>: Squid is capable of storing several types of </a:t>
            </a:r>
            <a:r>
              <a:rPr lang="en-US" dirty="0" err="1"/>
              <a:t>logﬁles</a:t>
            </a:r>
            <a:r>
              <a:rPr lang="en-US" dirty="0"/>
              <a:t>, including </a:t>
            </a:r>
            <a:r>
              <a:rPr lang="en-US" dirty="0" err="1"/>
              <a:t>access.log</a:t>
            </a:r>
            <a:r>
              <a:rPr lang="en-US" dirty="0"/>
              <a:t> (</a:t>
            </a:r>
            <a:r>
              <a:rPr lang="en-US" dirty="0" smtClean="0"/>
              <a:t>a record </a:t>
            </a:r>
            <a:r>
              <a:rPr lang="en-US" dirty="0"/>
              <a:t>of web access history), </a:t>
            </a:r>
            <a:r>
              <a:rPr lang="en-US" dirty="0" err="1"/>
              <a:t>squid.out</a:t>
            </a:r>
            <a:r>
              <a:rPr lang="en-US" dirty="0"/>
              <a:t> (maintains startup times and fatal errors)</a:t>
            </a:r>
            <a:r>
              <a:rPr lang="en-US" dirty="0" smtClean="0"/>
              <a:t>, </a:t>
            </a:r>
            <a:r>
              <a:rPr lang="en-US" dirty="0" err="1" smtClean="0"/>
              <a:t>cache.log</a:t>
            </a:r>
            <a:r>
              <a:rPr lang="en-US" dirty="0" smtClean="0"/>
              <a:t> </a:t>
            </a:r>
            <a:r>
              <a:rPr lang="en-US" dirty="0"/>
              <a:t>(program debugging and error messages), </a:t>
            </a:r>
            <a:r>
              <a:rPr lang="en-US" dirty="0" err="1"/>
              <a:t>store.log</a:t>
            </a:r>
            <a:r>
              <a:rPr lang="en-US" dirty="0"/>
              <a:t> (a list of all objects </a:t>
            </a:r>
            <a:r>
              <a:rPr lang="en-US" dirty="0" smtClean="0"/>
              <a:t>stored to </a:t>
            </a:r>
            <a:r>
              <a:rPr lang="en-US" dirty="0"/>
              <a:t>disk or removed), and </a:t>
            </a:r>
            <a:r>
              <a:rPr lang="en-US" dirty="0" err="1"/>
              <a:t>useragent.log</a:t>
            </a:r>
            <a:r>
              <a:rPr lang="en-US" dirty="0"/>
              <a:t> (information about client browsers)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Cache</a:t>
            </a:r>
            <a:r>
              <a:rPr lang="en-US" dirty="0"/>
              <a:t>: Squid also stores copies of web objects themselves, for a limited time. Typically</a:t>
            </a:r>
            <a:r>
              <a:rPr lang="en-US" dirty="0" smtClean="0"/>
              <a:t>, the </a:t>
            </a:r>
            <a:r>
              <a:rPr lang="en-US" dirty="0"/>
              <a:t>cache is stored in /</a:t>
            </a:r>
            <a:r>
              <a:rPr lang="en-US" dirty="0" err="1"/>
              <a:t>var</a:t>
            </a:r>
            <a:r>
              <a:rPr lang="en-US" dirty="0"/>
              <a:t>/spool/squid/</a:t>
            </a:r>
          </a:p>
        </p:txBody>
      </p:sp>
    </p:spTree>
    <p:extLst>
      <p:ext uri="{BB962C8B-B14F-4D97-AF65-F5344CB8AC3E}">
        <p14:creationId xmlns:p14="http://schemas.microsoft.com/office/powerpoint/2010/main" val="27363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Which clients are allowed to browse the Internet or speciﬁc web </a:t>
            </a:r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What traffic </a:t>
            </a:r>
            <a:r>
              <a:rPr lang="en-US" dirty="0"/>
              <a:t>is processed by the web </a:t>
            </a:r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What restrictions exist for user web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easily the web proxy can be </a:t>
            </a:r>
            <a:r>
              <a:rPr lang="en-US" dirty="0" smtClean="0"/>
              <a:t>circumvented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types of objects may exist in the cache (both on disk and in memory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location of the cache and log </a:t>
            </a:r>
            <a:r>
              <a:rPr lang="en-US" dirty="0" smtClean="0"/>
              <a:t>ﬁles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storage format of the disk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long objects may be stored in the cache, and what algorithms are used to </a:t>
            </a:r>
            <a:r>
              <a:rPr lang="en-US" dirty="0" smtClean="0"/>
              <a:t>purge data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data is stored in the </a:t>
            </a:r>
            <a:r>
              <a:rPr lang="en-US" dirty="0" smtClean="0"/>
              <a:t>log  </a:t>
            </a:r>
            <a:r>
              <a:rPr lang="en-US" dirty="0"/>
              <a:t>ﬁles</a:t>
            </a:r>
          </a:p>
        </p:txBody>
      </p:sp>
    </p:spTree>
    <p:extLst>
      <p:ext uri="{BB962C8B-B14F-4D97-AF65-F5344CB8AC3E}">
        <p14:creationId xmlns:p14="http://schemas.microsoft.com/office/powerpoint/2010/main" val="237472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Log file</a:t>
            </a:r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46" y="2065950"/>
            <a:ext cx="66389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5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cache:</a:t>
            </a:r>
          </a:p>
          <a:p>
            <a:pPr lvl="1"/>
            <a:r>
              <a:rPr lang="en-US" dirty="0" smtClean="0"/>
              <a:t>200 OK</a:t>
            </a:r>
          </a:p>
          <a:p>
            <a:pPr lvl="1"/>
            <a:r>
              <a:rPr lang="en-US" dirty="0" smtClean="0"/>
              <a:t>203 Non-Authoritative Information</a:t>
            </a:r>
          </a:p>
          <a:p>
            <a:pPr lvl="1"/>
            <a:r>
              <a:rPr lang="en-US" dirty="0" smtClean="0"/>
              <a:t>300 Multiple Choices</a:t>
            </a:r>
          </a:p>
          <a:p>
            <a:pPr lvl="1"/>
            <a:r>
              <a:rPr lang="en-US" dirty="0" smtClean="0"/>
              <a:t>301 Moved Permanently</a:t>
            </a:r>
          </a:p>
          <a:p>
            <a:pPr lvl="1"/>
            <a:r>
              <a:rPr lang="en-US" dirty="0" smtClean="0"/>
              <a:t>410 Gone</a:t>
            </a:r>
          </a:p>
          <a:p>
            <a:r>
              <a:rPr lang="en-US" dirty="0" smtClean="0"/>
              <a:t>Disk Cache</a:t>
            </a:r>
          </a:p>
          <a:p>
            <a:pPr lvl="1"/>
            <a:r>
              <a:rPr lang="en-US" dirty="0"/>
              <a:t>Each Squid proxy can store cached objects in one or more cache directories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3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Swap.state</a:t>
            </a:r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dirty="0" err="1"/>
              <a:t>swap.state</a:t>
            </a:r>
            <a:r>
              <a:rPr lang="en-US" dirty="0"/>
              <a:t> ﬁle is Squid’s database, which contains a record of every object that has </a:t>
            </a:r>
            <a:r>
              <a:rPr lang="en-US" dirty="0" smtClean="0"/>
              <a:t>been added </a:t>
            </a:r>
            <a:r>
              <a:rPr lang="en-US" dirty="0"/>
              <a:t>to or removed from the </a:t>
            </a:r>
            <a:r>
              <a:rPr lang="en-US" dirty="0" smtClean="0"/>
              <a:t>cache</a:t>
            </a:r>
          </a:p>
          <a:p>
            <a:endParaRPr lang="en-US" dirty="0" smtClean="0"/>
          </a:p>
          <a:p>
            <a:r>
              <a:rPr lang="en-US" dirty="0" smtClean="0"/>
              <a:t>Keys </a:t>
            </a:r>
            <a:r>
              <a:rPr lang="en-US" dirty="0" smtClean="0">
                <a:sym typeface="Wingdings"/>
              </a:rPr>
              <a:t>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Memory Cache</a:t>
            </a:r>
          </a:p>
          <a:p>
            <a:pPr lvl="1"/>
            <a:r>
              <a:rPr lang="en-US" dirty="0" err="1"/>
              <a:t>cache_mem</a:t>
            </a:r>
            <a:r>
              <a:rPr lang="en-US" dirty="0"/>
              <a:t> can be configured for size of cache</a:t>
            </a:r>
            <a:endParaRPr lang="en-US" dirty="0"/>
          </a:p>
        </p:txBody>
      </p:sp>
      <p:pic>
        <p:nvPicPr>
          <p:cNvPr id="4" name="Picture 3" descr="Screen Shot 2014-08-06 at 1.47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84" y="3047038"/>
            <a:ext cx="2768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5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Proxy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smtClean="0"/>
              <a:t>Internet Access Monitor</a:t>
            </a:r>
          </a:p>
          <a:p>
            <a:pPr lvl="1"/>
            <a:r>
              <a:rPr lang="en-US" dirty="0" smtClean="0"/>
              <a:t>Blue Coat Reporter</a:t>
            </a:r>
          </a:p>
          <a:p>
            <a:pPr lvl="1"/>
            <a:r>
              <a:rPr lang="en-US" dirty="0" err="1" smtClean="0"/>
              <a:t>Squidview</a:t>
            </a:r>
            <a:endParaRPr lang="en-US" dirty="0" smtClean="0"/>
          </a:p>
          <a:p>
            <a:pPr lvl="1"/>
            <a:r>
              <a:rPr lang="en-US" dirty="0" smtClean="0"/>
              <a:t>SARG</a:t>
            </a:r>
          </a:p>
          <a:p>
            <a:pPr lvl="1"/>
            <a:r>
              <a:rPr lang="en-US" dirty="0" err="1" smtClean="0"/>
              <a:t>Splunk</a:t>
            </a:r>
            <a:endParaRPr lang="en-US" dirty="0" smtClean="0"/>
          </a:p>
          <a:p>
            <a:pPr lvl="1"/>
            <a:r>
              <a:rPr lang="en-US" dirty="0" smtClean="0"/>
              <a:t>Shell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Proxy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Squidview</a:t>
            </a:r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6" y="2348791"/>
            <a:ext cx="6772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8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Proxy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SARG</a:t>
            </a:r>
          </a:p>
          <a:p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22" y="1533850"/>
            <a:ext cx="5016348" cy="53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2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Proxy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Splunk</a:t>
            </a:r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" y="2457458"/>
            <a:ext cx="7700112" cy="36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Proxy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i="1" dirty="0" smtClean="0"/>
              <a:t>$</a:t>
            </a:r>
            <a:r>
              <a:rPr lang="sv-SE" dirty="0" smtClean="0"/>
              <a:t> </a:t>
            </a:r>
            <a:r>
              <a:rPr lang="sv-SE" i="1" dirty="0"/>
              <a:t>grep  '192\.168\.1\.4\|192\.168\.10\.42 '  </a:t>
            </a:r>
            <a:r>
              <a:rPr lang="sv-SE" i="1" dirty="0" err="1" smtClean="0"/>
              <a:t>access.log</a:t>
            </a:r>
            <a:endParaRPr lang="sv-SE" i="1" dirty="0" smtClean="0"/>
          </a:p>
          <a:p>
            <a:r>
              <a:rPr lang="it-IT" i="1" dirty="0"/>
              <a:t>$  date  -d  @</a:t>
            </a:r>
            <a:r>
              <a:rPr lang="it-IT" i="1" dirty="0" smtClean="0"/>
              <a:t>1239739126.845</a:t>
            </a:r>
          </a:p>
          <a:p>
            <a:pPr marL="0" indent="0">
              <a:buNone/>
            </a:pPr>
            <a:r>
              <a:rPr lang="it-IT" i="1" dirty="0" smtClean="0"/>
              <a:t>	Tue  </a:t>
            </a:r>
            <a:r>
              <a:rPr lang="it-IT" i="1" dirty="0" err="1"/>
              <a:t>Apr</a:t>
            </a:r>
            <a:r>
              <a:rPr lang="it-IT" i="1" dirty="0"/>
              <a:t>  14  13:58:46  MDT  </a:t>
            </a:r>
            <a:r>
              <a:rPr lang="it-IT" i="1" dirty="0" smtClean="0"/>
              <a:t>2009</a:t>
            </a:r>
          </a:p>
          <a:p>
            <a:r>
              <a:rPr lang="it-IT" i="1" dirty="0"/>
              <a:t>$  </a:t>
            </a:r>
            <a:r>
              <a:rPr lang="it-IT" i="1" dirty="0" err="1"/>
              <a:t>while</a:t>
            </a:r>
            <a:r>
              <a:rPr lang="it-IT" i="1" dirty="0"/>
              <a:t>  </a:t>
            </a:r>
            <a:r>
              <a:rPr lang="it-IT" i="1" dirty="0" err="1"/>
              <a:t>read</a:t>
            </a:r>
            <a:r>
              <a:rPr lang="it-IT" i="1" dirty="0"/>
              <a:t>  line;  do  </a:t>
            </a:r>
            <a:r>
              <a:rPr lang="it-IT" i="1" dirty="0" err="1"/>
              <a:t>unixdate</a:t>
            </a:r>
            <a:r>
              <a:rPr lang="it-IT" i="1" dirty="0"/>
              <a:t>=`</a:t>
            </a:r>
            <a:r>
              <a:rPr lang="it-IT" i="1" dirty="0" err="1"/>
              <a:t>echo</a:t>
            </a:r>
            <a:r>
              <a:rPr lang="it-IT" i="1" dirty="0"/>
              <a:t>  $line  |  </a:t>
            </a:r>
            <a:r>
              <a:rPr lang="it-IT" i="1" dirty="0" err="1"/>
              <a:t>awk</a:t>
            </a:r>
            <a:r>
              <a:rPr lang="it-IT" i="1" dirty="0"/>
              <a:t>  '{</a:t>
            </a:r>
            <a:r>
              <a:rPr lang="it-IT" i="1" dirty="0" err="1"/>
              <a:t>print</a:t>
            </a:r>
            <a:r>
              <a:rPr lang="it-IT" i="1" dirty="0"/>
              <a:t>  $1  </a:t>
            </a:r>
            <a:r>
              <a:rPr lang="it-IT" i="1" dirty="0" smtClean="0"/>
              <a:t>}</a:t>
            </a:r>
            <a:r>
              <a:rPr lang="it-IT" i="1" dirty="0"/>
              <a:t>'`;  </a:t>
            </a:r>
            <a:r>
              <a:rPr lang="it-IT" i="1" dirty="0" err="1"/>
              <a:t>humandate</a:t>
            </a:r>
            <a:r>
              <a:rPr lang="it-IT" i="1" dirty="0"/>
              <a:t>=`date  -d  @$</a:t>
            </a:r>
            <a:r>
              <a:rPr lang="it-IT" i="1" dirty="0" err="1"/>
              <a:t>unixdate</a:t>
            </a:r>
            <a:r>
              <a:rPr lang="it-IT" i="1" dirty="0"/>
              <a:t> `;  </a:t>
            </a:r>
            <a:r>
              <a:rPr lang="it-IT" i="1" dirty="0" err="1"/>
              <a:t>echo</a:t>
            </a:r>
            <a:r>
              <a:rPr lang="it-IT" i="1" dirty="0"/>
              <a:t>  $</a:t>
            </a:r>
            <a:r>
              <a:rPr lang="it-IT" i="1" dirty="0" err="1"/>
              <a:t>humandate</a:t>
            </a:r>
            <a:r>
              <a:rPr lang="it-IT" i="1" dirty="0"/>
              <a:t>  $line;  </a:t>
            </a:r>
            <a:r>
              <a:rPr lang="it-IT" i="1" dirty="0" err="1" smtClean="0"/>
              <a:t>done</a:t>
            </a:r>
            <a:r>
              <a:rPr lang="it-IT" i="1" dirty="0"/>
              <a:t>&lt;  </a:t>
            </a:r>
            <a:r>
              <a:rPr lang="it-IT" i="1" dirty="0" err="1"/>
              <a:t>access.log</a:t>
            </a:r>
            <a:r>
              <a:rPr lang="it-IT" i="1" dirty="0"/>
              <a:t>  &gt;  </a:t>
            </a:r>
            <a:r>
              <a:rPr lang="it-IT" i="1" dirty="0" err="1"/>
              <a:t>access-humandate.log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709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Evidence</a:t>
            </a:r>
          </a:p>
          <a:p>
            <a:r>
              <a:rPr lang="en-US" dirty="0" smtClean="0"/>
              <a:t>Squid!!</a:t>
            </a:r>
          </a:p>
          <a:p>
            <a:r>
              <a:rPr lang="en-US" dirty="0" smtClean="0"/>
              <a:t>Web Proxy analysis</a:t>
            </a:r>
          </a:p>
          <a:p>
            <a:r>
              <a:rPr lang="en-US" dirty="0" smtClean="0"/>
              <a:t>Encrypted web traffic</a:t>
            </a:r>
          </a:p>
        </p:txBody>
      </p:sp>
    </p:spTree>
    <p:extLst>
      <p:ext uri="{BB962C8B-B14F-4D97-AF65-F5344CB8AC3E}">
        <p14:creationId xmlns:p14="http://schemas.microsoft.com/office/powerpoint/2010/main" val="365256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Web Traffic</a:t>
            </a:r>
            <a:endParaRPr lang="en-US" dirty="0"/>
          </a:p>
        </p:txBody>
      </p:sp>
      <p:pic>
        <p:nvPicPr>
          <p:cNvPr id="5" name="Content Placeholder 4" descr="getf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3" r="-6623"/>
          <a:stretch>
            <a:fillRect/>
          </a:stretch>
        </p:blipFill>
        <p:spPr>
          <a:xfrm>
            <a:off x="1413933" y="2076531"/>
            <a:ext cx="6627284" cy="3579204"/>
          </a:xfrm>
        </p:spPr>
      </p:pic>
    </p:spTree>
    <p:extLst>
      <p:ext uri="{BB962C8B-B14F-4D97-AF65-F5344CB8AC3E}">
        <p14:creationId xmlns:p14="http://schemas.microsoft.com/office/powerpoint/2010/main" val="331986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Regulations</a:t>
            </a:r>
          </a:p>
          <a:p>
            <a:pPr lvl="1"/>
            <a:r>
              <a:rPr lang="en-US" dirty="0" smtClean="0"/>
              <a:t>Employee privacy</a:t>
            </a:r>
          </a:p>
          <a:p>
            <a:pPr lvl="1"/>
            <a:r>
              <a:rPr lang="en-US" dirty="0" smtClean="0"/>
              <a:t>Disguise payload</a:t>
            </a:r>
          </a:p>
          <a:p>
            <a:r>
              <a:rPr lang="en-US" dirty="0" smtClean="0"/>
              <a:t>How can we help?</a:t>
            </a:r>
          </a:p>
          <a:p>
            <a:pPr lvl="1"/>
            <a:r>
              <a:rPr lang="en-US" dirty="0" smtClean="0"/>
              <a:t>Identify encrypted traffic</a:t>
            </a:r>
          </a:p>
          <a:p>
            <a:pPr lvl="1"/>
            <a:r>
              <a:rPr lang="en-US" dirty="0" smtClean="0"/>
              <a:t>How effective can it be</a:t>
            </a:r>
          </a:p>
          <a:p>
            <a:pPr lvl="1"/>
            <a:r>
              <a:rPr lang="en-US" dirty="0" smtClean="0"/>
              <a:t>Circumvent or break encryption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1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Security</a:t>
            </a:r>
          </a:p>
          <a:p>
            <a:pPr lvl="1"/>
            <a:r>
              <a:rPr lang="en-US" dirty="0"/>
              <a:t>The Transport Layer Security (TLS) protocol is an IETF standard designed to “</a:t>
            </a:r>
            <a:r>
              <a:rPr lang="en-US" dirty="0" smtClean="0"/>
              <a:t>provide communications </a:t>
            </a:r>
            <a:r>
              <a:rPr lang="en-US" dirty="0"/>
              <a:t>security over the Internet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Predecessor of SSL</a:t>
            </a:r>
          </a:p>
          <a:p>
            <a:pPr lvl="1"/>
            <a:r>
              <a:rPr lang="en-US" dirty="0" smtClean="0"/>
              <a:t>Purpose:</a:t>
            </a:r>
          </a:p>
          <a:p>
            <a:pPr lvl="2"/>
            <a:r>
              <a:rPr lang="en-US" dirty="0" smtClean="0"/>
              <a:t>Confidentiality and integrity</a:t>
            </a:r>
          </a:p>
          <a:p>
            <a:pPr lvl="2"/>
            <a:r>
              <a:rPr lang="en-US" dirty="0" smtClean="0"/>
              <a:t>Means to verify clients</a:t>
            </a:r>
          </a:p>
        </p:txBody>
      </p:sp>
    </p:spTree>
    <p:extLst>
      <p:ext uri="{BB962C8B-B14F-4D97-AF65-F5344CB8AC3E}">
        <p14:creationId xmlns:p14="http://schemas.microsoft.com/office/powerpoint/2010/main" val="2041817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it works:</a:t>
            </a:r>
          </a:p>
          <a:p>
            <a:pPr lvl="1"/>
            <a:r>
              <a:rPr lang="en-US" dirty="0"/>
              <a:t> The client and server agree on the protocol version and algorithms to be used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The server sends the client a certiﬁcate that includes its public key and </a:t>
            </a:r>
            <a:r>
              <a:rPr lang="en-US" dirty="0" smtClean="0"/>
              <a:t>information about </a:t>
            </a:r>
            <a:r>
              <a:rPr lang="en-US" dirty="0"/>
              <a:t>the server (including its canonical name). A digital signature is attached to </a:t>
            </a:r>
            <a:r>
              <a:rPr lang="en-US" dirty="0" smtClean="0"/>
              <a:t>the certiﬁcate</a:t>
            </a:r>
            <a:r>
              <a:rPr lang="en-US" dirty="0"/>
              <a:t>. The purpose of the digital signature is to enable the client to </a:t>
            </a:r>
            <a:r>
              <a:rPr lang="en-US" dirty="0" smtClean="0"/>
              <a:t>cryptographically </a:t>
            </a:r>
            <a:r>
              <a:rPr lang="en-US" dirty="0"/>
              <a:t>verify the validity of the information in the certiﬁcate itself, including the </a:t>
            </a:r>
            <a:r>
              <a:rPr lang="en-US" dirty="0" smtClean="0"/>
              <a:t>server’s public key.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client optionally provides its certiﬁcate to the server for client </a:t>
            </a:r>
            <a:r>
              <a:rPr lang="en-US" dirty="0" smtClean="0"/>
              <a:t>authentication.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client computes a cryptographic hash of the information in the web server’s </a:t>
            </a:r>
            <a:r>
              <a:rPr lang="en-US" dirty="0" smtClean="0"/>
              <a:t>certiﬁcate</a:t>
            </a:r>
            <a:r>
              <a:rPr lang="en-US" dirty="0"/>
              <a:t>. It then uses the public key of the appropriate certiﬁcate authority to </a:t>
            </a:r>
            <a:r>
              <a:rPr lang="en-US" dirty="0" smtClean="0"/>
              <a:t>check the </a:t>
            </a:r>
            <a:r>
              <a:rPr lang="en-US" dirty="0"/>
              <a:t>digital signature of the cryptographic hash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client checks that the certiﬁcate is currently valid and that the host name </a:t>
            </a:r>
            <a:r>
              <a:rPr lang="en-US" dirty="0" smtClean="0"/>
              <a:t>listed in </a:t>
            </a:r>
            <a:r>
              <a:rPr lang="en-US" dirty="0"/>
              <a:t>the certiﬁcate matches the web server’s host </a:t>
            </a:r>
            <a:r>
              <a:rPr lang="en-US" dirty="0" smtClean="0"/>
              <a:t>name.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client uses the web server’s public key to encrypt a random secret number, </a:t>
            </a:r>
            <a:r>
              <a:rPr lang="en-US" dirty="0" smtClean="0"/>
              <a:t>known as </a:t>
            </a:r>
            <a:r>
              <a:rPr lang="en-US" dirty="0"/>
              <a:t>the “premaster secret,” and sends it to the web server. The web server uses </a:t>
            </a:r>
            <a:r>
              <a:rPr lang="en-US" dirty="0" smtClean="0"/>
              <a:t>its private </a:t>
            </a:r>
            <a:r>
              <a:rPr lang="en-US" dirty="0"/>
              <a:t>key to decrypt the message and retrieve the premaster secret, which is </a:t>
            </a:r>
            <a:r>
              <a:rPr lang="en-US" dirty="0" smtClean="0"/>
              <a:t>now shared </a:t>
            </a:r>
            <a:r>
              <a:rPr lang="en-US" dirty="0"/>
              <a:t>only by the client and server. The shared premaster secret is used as the basis </a:t>
            </a:r>
            <a:r>
              <a:rPr lang="en-US" dirty="0" smtClean="0"/>
              <a:t>to generate </a:t>
            </a:r>
            <a:r>
              <a:rPr lang="en-US" dirty="0"/>
              <a:t>session keys for subsequent symmetric key encryption of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3841388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Web Traffic</a:t>
            </a:r>
            <a:endParaRPr lang="en-US" dirty="0"/>
          </a:p>
        </p:txBody>
      </p:sp>
      <p:pic>
        <p:nvPicPr>
          <p:cNvPr id="4" name="Content Placeholder 3" descr="encryption_diagram_blog_smal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5" b="87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2693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gain access</a:t>
            </a:r>
          </a:p>
          <a:p>
            <a:pPr lvl="1"/>
            <a:r>
              <a:rPr lang="en-US" dirty="0" smtClean="0"/>
              <a:t>Server’s private key using packet capture</a:t>
            </a:r>
          </a:p>
          <a:p>
            <a:pPr lvl="1"/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65" y="2565400"/>
            <a:ext cx="5413276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gain access</a:t>
            </a:r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 SSL configuration</a:t>
            </a:r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71" y="2633133"/>
            <a:ext cx="6435195" cy="36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1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Intercepting Proxy</a:t>
            </a:r>
            <a:endParaRPr lang="en-US" dirty="0"/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16" y="2201334"/>
            <a:ext cx="5629493" cy="41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14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Commercial TLS/SSL interception tools</a:t>
            </a:r>
          </a:p>
          <a:p>
            <a:pPr lvl="1"/>
            <a:r>
              <a:rPr lang="en-US" dirty="0" smtClean="0"/>
              <a:t>Commercial web proxies are manufactured by blue coat and others.</a:t>
            </a:r>
          </a:p>
          <a:p>
            <a:pPr lvl="1"/>
            <a:r>
              <a:rPr lang="en-US" dirty="0"/>
              <a:t>Blue Coat’s </a:t>
            </a:r>
            <a:r>
              <a:rPr lang="en-US" dirty="0" err="1"/>
              <a:t>ProxySG</a:t>
            </a:r>
            <a:r>
              <a:rPr lang="en-US" dirty="0"/>
              <a:t> includes SSL interception and </a:t>
            </a:r>
            <a:r>
              <a:rPr lang="en-US"/>
              <a:t>content </a:t>
            </a:r>
            <a:r>
              <a:rPr lang="en-US" smtClean="0"/>
              <a:t>filtering </a:t>
            </a:r>
            <a:r>
              <a:rPr lang="en-US" dirty="0" smtClean="0"/>
              <a:t>features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154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investigate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web proxy </a:t>
            </a:r>
            <a:r>
              <a:rPr lang="en-US" dirty="0" smtClean="0"/>
              <a:t>can literally </a:t>
            </a:r>
            <a:r>
              <a:rPr lang="en-US" dirty="0"/>
              <a:t>contain the web browsing history of an entire organization all in one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</a:t>
            </a:r>
            <a:r>
              <a:rPr lang="en-US" dirty="0"/>
              <a:t>possible to reconstruct web </a:t>
            </a:r>
            <a:r>
              <a:rPr lang="en-US" dirty="0" smtClean="0"/>
              <a:t>pages from </a:t>
            </a:r>
            <a:r>
              <a:rPr lang="en-US" dirty="0"/>
              <a:t>the cache. </a:t>
            </a:r>
            <a:endParaRPr lang="en-US" dirty="0" smtClean="0"/>
          </a:p>
          <a:p>
            <a:r>
              <a:rPr lang="en-US" dirty="0" smtClean="0"/>
              <a:t>Provides performance and security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Caching proxy</a:t>
            </a:r>
          </a:p>
          <a:p>
            <a:pPr lvl="1"/>
            <a:r>
              <a:rPr lang="en-US" dirty="0" smtClean="0"/>
              <a:t>Content filter</a:t>
            </a:r>
          </a:p>
          <a:p>
            <a:pPr lvl="1"/>
            <a:r>
              <a:rPr lang="en-US" dirty="0" smtClean="0"/>
              <a:t>TLS/SSL proxy</a:t>
            </a:r>
          </a:p>
          <a:p>
            <a:pPr lvl="1"/>
            <a:r>
              <a:rPr lang="en-US" dirty="0" err="1" smtClean="0"/>
              <a:t>Anonymizing</a:t>
            </a:r>
            <a:r>
              <a:rPr lang="en-US" dirty="0" smtClean="0"/>
              <a:t> proxy</a:t>
            </a:r>
          </a:p>
          <a:p>
            <a:pPr lvl="1"/>
            <a:r>
              <a:rPr lang="en-US" dirty="0" smtClean="0"/>
              <a:t>Reverse 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Functions:</a:t>
            </a:r>
          </a:p>
          <a:p>
            <a:pPr lvl="1"/>
            <a:r>
              <a:rPr lang="en-US" dirty="0"/>
              <a:t> Caching—Locally storing web objects for limited amounts of time and serving </a:t>
            </a:r>
            <a:r>
              <a:rPr lang="en-US" dirty="0" smtClean="0"/>
              <a:t>them in </a:t>
            </a:r>
            <a:r>
              <a:rPr lang="en-US" dirty="0"/>
              <a:t>response to client web requests to improve </a:t>
            </a:r>
            <a:r>
              <a:rPr lang="en-US" dirty="0" smtClean="0"/>
              <a:t>performance.</a:t>
            </a:r>
          </a:p>
          <a:p>
            <a:pPr lvl="1"/>
            <a:r>
              <a:rPr lang="en-US" dirty="0" smtClean="0"/>
              <a:t>URI </a:t>
            </a:r>
            <a:r>
              <a:rPr lang="en-US" dirty="0"/>
              <a:t>Filtering—Filtering web requests from clients in real-time according to a </a:t>
            </a:r>
            <a:r>
              <a:rPr lang="en-US" dirty="0" smtClean="0"/>
              <a:t>blacklist</a:t>
            </a:r>
            <a:r>
              <a:rPr lang="en-US" dirty="0"/>
              <a:t>, whitelist, keywords, or other </a:t>
            </a:r>
            <a:r>
              <a:rPr lang="en-US" dirty="0" smtClean="0"/>
              <a:t>methods.</a:t>
            </a:r>
          </a:p>
          <a:p>
            <a:pPr lvl="1"/>
            <a:r>
              <a:rPr lang="en-US" dirty="0" smtClean="0"/>
              <a:t>Content Filtering</a:t>
            </a:r>
            <a:r>
              <a:rPr lang="en-US" dirty="0"/>
              <a:t>—Dynamically reconstructing and ﬁltering content of web </a:t>
            </a:r>
            <a:r>
              <a:rPr lang="en-US" dirty="0" smtClean="0"/>
              <a:t>requests and </a:t>
            </a:r>
            <a:r>
              <a:rPr lang="en-US" dirty="0"/>
              <a:t>responses based on keywords, antivirus scan results, or other </a:t>
            </a:r>
            <a:r>
              <a:rPr lang="en-US" dirty="0" smtClean="0"/>
              <a:t>methods.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Caching—Caching web pages in a distributed hierarchy consisting </a:t>
            </a:r>
            <a:r>
              <a:rPr lang="en-US" dirty="0" smtClean="0"/>
              <a:t>of multiple </a:t>
            </a:r>
            <a:r>
              <a:rPr lang="en-US" dirty="0"/>
              <a:t>caching web proxies in order to provide locally </a:t>
            </a:r>
            <a:r>
              <a:rPr lang="en-US" dirty="0" smtClean="0"/>
              <a:t>customized web </a:t>
            </a:r>
            <a:r>
              <a:rPr lang="en-US" dirty="0"/>
              <a:t>content, </a:t>
            </a:r>
            <a:r>
              <a:rPr lang="en-US" dirty="0" smtClean="0"/>
              <a:t>serve advertisements</a:t>
            </a:r>
            <a:r>
              <a:rPr lang="en-US" dirty="0"/>
              <a:t>, and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96835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Caching is a way of reusing data to reduce bandwidth use and load on web servers, </a:t>
            </a:r>
            <a:r>
              <a:rPr lang="en-US" dirty="0" smtClean="0"/>
              <a:t>and speed </a:t>
            </a:r>
            <a:r>
              <a:rPr lang="en-US" dirty="0"/>
              <a:t>up web application performance from the end-user perspective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used to know:</a:t>
            </a:r>
          </a:p>
          <a:p>
            <a:pPr lvl="1"/>
            <a:r>
              <a:rPr lang="en-US" dirty="0"/>
              <a:t>How recently a cached web object was retrieved from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Whether </a:t>
            </a:r>
            <a:r>
              <a:rPr lang="en-US" dirty="0"/>
              <a:t>a web object is likely to exist in the web proxy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Whether </a:t>
            </a:r>
            <a:r>
              <a:rPr lang="en-US" dirty="0"/>
              <a:t>a cached version of a web object was actually viewed by a speciﬁc web client</a:t>
            </a:r>
          </a:p>
        </p:txBody>
      </p:sp>
    </p:spTree>
    <p:extLst>
      <p:ext uri="{BB962C8B-B14F-4D97-AF65-F5344CB8AC3E}">
        <p14:creationId xmlns:p14="http://schemas.microsoft.com/office/powerpoint/2010/main" val="129105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Expiration</a:t>
            </a:r>
          </a:p>
          <a:p>
            <a:pPr lvl="1"/>
            <a:r>
              <a:rPr lang="en-US" dirty="0" smtClean="0"/>
              <a:t>Expires Header – lists date and time after which the object will be considered stale</a:t>
            </a:r>
          </a:p>
          <a:p>
            <a:pPr lvl="1"/>
            <a:r>
              <a:rPr lang="en-US" dirty="0" smtClean="0"/>
              <a:t>Cache-Control – supports granular specifications for caching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Last-modified header – Cache validation based on absolute date</a:t>
            </a:r>
          </a:p>
          <a:p>
            <a:pPr lvl="1"/>
            <a:r>
              <a:rPr lang="en-US" dirty="0" smtClean="0"/>
              <a:t>Entity Tag(</a:t>
            </a:r>
            <a:r>
              <a:rPr lang="en-US" dirty="0" err="1" smtClean="0"/>
              <a:t>Etag</a:t>
            </a:r>
            <a:r>
              <a:rPr lang="en-US" dirty="0" smtClean="0"/>
              <a:t>) – Unique value assigned by web server to a web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Content Filtering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proxies are set up in order to restrict and log web </a:t>
            </a:r>
            <a:r>
              <a:rPr lang="en-US" dirty="0" smtClean="0"/>
              <a:t>surfing activity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Content ﬁlters are often used to dynamically scan web objects for viruses and malware. </a:t>
            </a:r>
            <a:endParaRPr lang="en-US" dirty="0" smtClean="0"/>
          </a:p>
          <a:p>
            <a:r>
              <a:rPr lang="en-US" dirty="0" smtClean="0"/>
              <a:t>Distributed Caching</a:t>
            </a:r>
          </a:p>
          <a:p>
            <a:pPr lvl="1"/>
            <a:r>
              <a:rPr lang="en-US" dirty="0" smtClean="0"/>
              <a:t>Internet Cache protocol(ICP):</a:t>
            </a:r>
          </a:p>
          <a:p>
            <a:pPr lvl="2"/>
            <a:r>
              <a:rPr lang="en-US" dirty="0"/>
              <a:t>The Internet Cache Protocol (ICP) is a mechanism for communication between web </a:t>
            </a:r>
            <a:r>
              <a:rPr lang="en-US" dirty="0" smtClean="0"/>
              <a:t>cache servers </a:t>
            </a:r>
            <a:r>
              <a:rPr lang="en-US" dirty="0"/>
              <a:t>in a distributed web cache </a:t>
            </a:r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Internet Content Adaption Protocol(ICAP):</a:t>
            </a:r>
          </a:p>
          <a:p>
            <a:pPr lvl="2"/>
            <a:r>
              <a:rPr lang="en-US" dirty="0" smtClean="0"/>
              <a:t>ICAP </a:t>
            </a:r>
            <a:r>
              <a:rPr lang="en-US" dirty="0"/>
              <a:t>is used </a:t>
            </a:r>
            <a:r>
              <a:rPr lang="en-US" dirty="0" smtClean="0"/>
              <a:t>to translate </a:t>
            </a:r>
            <a:r>
              <a:rPr lang="en-US" dirty="0"/>
              <a:t>web pages into local languages, dynamically insert advertisements into web pages</a:t>
            </a:r>
            <a:r>
              <a:rPr lang="en-US" dirty="0" smtClean="0"/>
              <a:t>, scan </a:t>
            </a:r>
            <a:r>
              <a:rPr lang="en-US" dirty="0"/>
              <a:t>web objects for viruses and malware, censor web responses, and ﬁlter web requests</a:t>
            </a:r>
          </a:p>
        </p:txBody>
      </p:sp>
    </p:spTree>
    <p:extLst>
      <p:ext uri="{BB962C8B-B14F-4D97-AF65-F5344CB8AC3E}">
        <p14:creationId xmlns:p14="http://schemas.microsoft.com/office/powerpoint/2010/main" val="224684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</a:t>
            </a:r>
          </a:p>
          <a:p>
            <a:pPr lvl="1"/>
            <a:r>
              <a:rPr lang="en-US" dirty="0" smtClean="0"/>
              <a:t>History of all HTTP, HTTPs, blocked web traffic attempts,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Volatile</a:t>
            </a:r>
          </a:p>
          <a:p>
            <a:pPr lvl="1"/>
            <a:r>
              <a:rPr lang="en-US" dirty="0" smtClean="0"/>
              <a:t>Cached content in RAM</a:t>
            </a:r>
          </a:p>
          <a:p>
            <a:pPr lvl="1"/>
            <a:r>
              <a:rPr lang="en-US" dirty="0" smtClean="0"/>
              <a:t>Cached content in disk, based on capacity</a:t>
            </a:r>
          </a:p>
          <a:p>
            <a:pPr lvl="1"/>
            <a:r>
              <a:rPr lang="en-US" dirty="0" smtClean="0"/>
              <a:t>Authentication information</a:t>
            </a:r>
          </a:p>
          <a:p>
            <a:r>
              <a:rPr lang="en-US" dirty="0" smtClean="0"/>
              <a:t>Off-System</a:t>
            </a:r>
          </a:p>
          <a:p>
            <a:pPr lvl="1"/>
            <a:r>
              <a:rPr lang="en-US" dirty="0" smtClean="0"/>
              <a:t>Central log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5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files </a:t>
            </a:r>
            <a:r>
              <a:rPr lang="en-US" dirty="0"/>
              <a:t>stored on the web proxy server or a logging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cache ﬁles stored on the web proxy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Reports </a:t>
            </a:r>
            <a:r>
              <a:rPr lang="en-US" dirty="0"/>
              <a:t>from tools built into the web proxy </a:t>
            </a:r>
            <a:r>
              <a:rPr lang="en-US" dirty="0" smtClean="0"/>
              <a:t>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41</TotalTime>
  <Words>1232</Words>
  <Application>Microsoft Macintosh PowerPoint</Application>
  <PresentationFormat>On-screen Show (4:3)</PresentationFormat>
  <Paragraphs>153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Breeze</vt:lpstr>
      <vt:lpstr>Ch 10. Web Proxies</vt:lpstr>
      <vt:lpstr>What to expect?</vt:lpstr>
      <vt:lpstr>Why investigate</vt:lpstr>
      <vt:lpstr>Functionality</vt:lpstr>
      <vt:lpstr>Caching</vt:lpstr>
      <vt:lpstr>Caching</vt:lpstr>
      <vt:lpstr>Functionality</vt:lpstr>
      <vt:lpstr>Evidence</vt:lpstr>
      <vt:lpstr>Obtaining Evidence</vt:lpstr>
      <vt:lpstr>SQUID</vt:lpstr>
      <vt:lpstr>SQUID</vt:lpstr>
      <vt:lpstr>SQUID</vt:lpstr>
      <vt:lpstr>SQUID</vt:lpstr>
      <vt:lpstr>SQUID</vt:lpstr>
      <vt:lpstr>Web Proxy Analysis</vt:lpstr>
      <vt:lpstr>Web Proxy analysis</vt:lpstr>
      <vt:lpstr>Web Proxy Analysis</vt:lpstr>
      <vt:lpstr>Web Proxy Analysis</vt:lpstr>
      <vt:lpstr>Web Proxy Analysis</vt:lpstr>
      <vt:lpstr>Encrypted Web Traffic</vt:lpstr>
      <vt:lpstr>Encrypted Web Traffic</vt:lpstr>
      <vt:lpstr>Encrypted Web Traffic</vt:lpstr>
      <vt:lpstr>Encrypted Web Traffic</vt:lpstr>
      <vt:lpstr>Encrypted Web Traffic</vt:lpstr>
      <vt:lpstr>Encrypted Web Traffic</vt:lpstr>
      <vt:lpstr>Encrypted Web Traffic</vt:lpstr>
      <vt:lpstr>Encrypted Web Traffic</vt:lpstr>
      <vt:lpstr>Encrypted Web Traffic</vt:lpstr>
    </vt:vector>
  </TitlesOfParts>
  <Company>WVU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10. Web Proxies</dc:title>
  <dc:creator>Naveen Kumar L</dc:creator>
  <cp:lastModifiedBy>Naveen Kumar L</cp:lastModifiedBy>
  <cp:revision>5</cp:revision>
  <dcterms:created xsi:type="dcterms:W3CDTF">2014-08-06T17:23:38Z</dcterms:created>
  <dcterms:modified xsi:type="dcterms:W3CDTF">2014-08-06T18:04:52Z</dcterms:modified>
</cp:coreProperties>
</file>