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20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smtClean="0"/>
              <a:t>Lekkalapudi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can be shutdown for forensics, network may not!</a:t>
            </a:r>
          </a:p>
          <a:p>
            <a:r>
              <a:rPr lang="en-US" dirty="0" smtClean="0"/>
              <a:t>Forensics should be done with minimum possible footprints.</a:t>
            </a:r>
          </a:p>
          <a:p>
            <a:r>
              <a:rPr lang="en-US" dirty="0" smtClean="0"/>
              <a:t>You will always leave a footprint. IP, MAC, Logs, Raw data which might overwrite original required data.</a:t>
            </a:r>
          </a:p>
          <a:p>
            <a:r>
              <a:rPr lang="en-US" dirty="0" smtClean="0"/>
              <a:t>Just as you can modify a real crime scene by just walking through, similarly investigator with a live system can.</a:t>
            </a:r>
          </a:p>
          <a:p>
            <a:r>
              <a:rPr lang="en-US" dirty="0"/>
              <a:t>Even sniffing traffic using port monitoring or tapping a cable has a impact on environment.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evidence?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or signs indicating whether a belief or proposition is true or </a:t>
            </a:r>
            <a:r>
              <a:rPr lang="en-US" dirty="0" smtClean="0"/>
              <a:t>valid.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used to establish facts in a legal investigation or admissible as testimony in a law court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evidence: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Best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Circumstantial</a:t>
            </a:r>
          </a:p>
          <a:p>
            <a:pPr lvl="1"/>
            <a:r>
              <a:rPr lang="en-US" dirty="0" smtClean="0"/>
              <a:t>Hearsay</a:t>
            </a:r>
          </a:p>
          <a:p>
            <a:pPr lvl="1"/>
            <a:r>
              <a:rPr lang="en-US" dirty="0" smtClean="0"/>
              <a:t>Business Records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Network-Based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“Real evidence” is roughly deﬁned as any physical, tangible </a:t>
            </a:r>
            <a:r>
              <a:rPr lang="en-US" dirty="0" smtClean="0"/>
              <a:t>object that </a:t>
            </a:r>
            <a:r>
              <a:rPr lang="en-US" dirty="0"/>
              <a:t>played a relevant role in an event that is being adjudicated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The murder </a:t>
            </a:r>
            <a:r>
              <a:rPr lang="en-US" dirty="0" smtClean="0"/>
              <a:t>weapon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ﬁngerprint or </a:t>
            </a:r>
            <a:r>
              <a:rPr lang="en-US" dirty="0" smtClean="0"/>
              <a:t>footprint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signed paper </a:t>
            </a:r>
            <a:r>
              <a:rPr lang="en-US" dirty="0" smtClean="0"/>
              <a:t>contract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physical hard drive or USB </a:t>
            </a:r>
            <a:r>
              <a:rPr lang="en-US" dirty="0" smtClean="0"/>
              <a:t>device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computer itself—chassis, keyboard, and all </a:t>
            </a:r>
          </a:p>
        </p:txBody>
      </p:sp>
    </p:spTree>
    <p:extLst>
      <p:ext uri="{BB962C8B-B14F-4D97-AF65-F5344CB8AC3E}">
        <p14:creationId xmlns:p14="http://schemas.microsoft.com/office/powerpoint/2010/main" val="137695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“Best evidence” is roughly deﬁned as the best evidence that can be produced in court. </a:t>
            </a:r>
            <a:r>
              <a:rPr lang="en-US" dirty="0" smtClean="0"/>
              <a:t>The FRE </a:t>
            </a:r>
            <a:r>
              <a:rPr lang="en-US" dirty="0"/>
              <a:t>states, “To prove the content of a writing, recording, or photograph, the original </a:t>
            </a:r>
            <a:r>
              <a:rPr lang="en-US" dirty="0" smtClean="0"/>
              <a:t>writing</a:t>
            </a:r>
            <a:r>
              <a:rPr lang="en-US" dirty="0"/>
              <a:t>, recording, or photograph is required, except as otherwise provided in these rules or </a:t>
            </a:r>
            <a:r>
              <a:rPr lang="en-US" dirty="0" smtClean="0"/>
              <a:t>by Act </a:t>
            </a:r>
            <a:r>
              <a:rPr lang="en-US" dirty="0"/>
              <a:t>of Congress</a:t>
            </a:r>
            <a:r>
              <a:rPr lang="en-US" dirty="0" smtClean="0"/>
              <a:t>”.</a:t>
            </a:r>
          </a:p>
          <a:p>
            <a:r>
              <a:rPr lang="en-US" dirty="0"/>
              <a:t> A photo of the crime </a:t>
            </a:r>
            <a:r>
              <a:rPr lang="en-US" dirty="0" smtClean="0"/>
              <a:t>scene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copy of the signed </a:t>
            </a:r>
            <a:r>
              <a:rPr lang="en-US" dirty="0" smtClean="0"/>
              <a:t>contract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ﬁle recovered from the hard </a:t>
            </a:r>
            <a:r>
              <a:rPr lang="en-US" dirty="0" smtClean="0"/>
              <a:t>drive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bit-for-bit snapshot of a network transaction</a:t>
            </a:r>
          </a:p>
        </p:txBody>
      </p:sp>
    </p:spTree>
    <p:extLst>
      <p:ext uri="{BB962C8B-B14F-4D97-AF65-F5344CB8AC3E}">
        <p14:creationId xmlns:p14="http://schemas.microsoft.com/office/powerpoint/2010/main" val="97025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“Direct evidence” is the testimony oﬀered by a direct witness of the act or acts in </a:t>
            </a:r>
            <a:r>
              <a:rPr lang="en-US" dirty="0" smtClean="0"/>
              <a:t>question. There </a:t>
            </a:r>
            <a:r>
              <a:rPr lang="en-US" dirty="0"/>
              <a:t>are lots of ways that events can be observed, captured, and recorded in the real world</a:t>
            </a:r>
            <a:r>
              <a:rPr lang="en-US" dirty="0" smtClean="0"/>
              <a:t>, and </a:t>
            </a:r>
            <a:r>
              <a:rPr lang="en-US" dirty="0"/>
              <a:t>our court systems try to accommodate most of these when there is relevant </a:t>
            </a:r>
            <a:r>
              <a:rPr lang="en-US" dirty="0" smtClean="0"/>
              <a:t>evidence in </a:t>
            </a:r>
            <a:r>
              <a:rPr lang="en-US" dirty="0"/>
              <a:t>question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Examples:</a:t>
            </a:r>
          </a:p>
          <a:p>
            <a:pPr lvl="1"/>
            <a:r>
              <a:rPr lang="en-US" dirty="0"/>
              <a:t>“I saw him stab that guy.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She showed me an inappropriate video.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I watched him crack passwords using John the Ripper and a password ﬁle he </a:t>
            </a:r>
            <a:r>
              <a:rPr lang="en-US" dirty="0" smtClean="0"/>
              <a:t>shouldn’t have</a:t>
            </a:r>
            <a:r>
              <a:rPr lang="en-US" dirty="0"/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I saw him with that USB device.</a:t>
            </a:r>
          </a:p>
        </p:txBody>
      </p:sp>
    </p:spTree>
    <p:extLst>
      <p:ext uri="{BB962C8B-B14F-4D97-AF65-F5344CB8AC3E}">
        <p14:creationId xmlns:p14="http://schemas.microsoft.com/office/powerpoint/2010/main" val="339646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Circumstantial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Opposite of </a:t>
            </a:r>
            <a:r>
              <a:rPr lang="en-US" dirty="0"/>
              <a:t>Direct Evidence. </a:t>
            </a:r>
            <a:r>
              <a:rPr lang="en-US" dirty="0" smtClean="0"/>
              <a:t>Circumstantial </a:t>
            </a:r>
            <a:r>
              <a:rPr lang="en-US" dirty="0"/>
              <a:t>evidence may be linked together </a:t>
            </a:r>
            <a:r>
              <a:rPr lang="en-US" dirty="0" smtClean="0"/>
              <a:t>with other </a:t>
            </a:r>
            <a:r>
              <a:rPr lang="en-US" dirty="0"/>
              <a:t>evidence and used to deduce a conclusion.</a:t>
            </a:r>
            <a:endParaRPr lang="en-US" dirty="0" smtClean="0"/>
          </a:p>
          <a:p>
            <a:r>
              <a:rPr lang="en-US" dirty="0"/>
              <a:t>Circumstantial evidence is important for cases involving network forensics because it </a:t>
            </a:r>
            <a:r>
              <a:rPr lang="en-US" dirty="0" smtClean="0"/>
              <a:t>is “the </a:t>
            </a:r>
            <a:r>
              <a:rPr lang="en-US" dirty="0"/>
              <a:t>primary mechanism used to link electronic evidence and its creator.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email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ﬁle containing password hashes on the defendant’s </a:t>
            </a:r>
            <a:r>
              <a:rPr lang="en-US" dirty="0" smtClean="0"/>
              <a:t>computer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serial number of the USB device</a:t>
            </a:r>
          </a:p>
        </p:txBody>
      </p:sp>
    </p:spTree>
    <p:extLst>
      <p:ext uri="{BB962C8B-B14F-4D97-AF65-F5344CB8AC3E}">
        <p14:creationId xmlns:p14="http://schemas.microsoft.com/office/powerpoint/2010/main" val="204322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“Hearsay” is the label given to testimony oﬀered second-hand by someone who was </a:t>
            </a:r>
            <a:r>
              <a:rPr lang="en-US" dirty="0" smtClean="0"/>
              <a:t>not a </a:t>
            </a:r>
            <a:r>
              <a:rPr lang="en-US" dirty="0"/>
              <a:t>direct witness of the act or acts in question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guy told me he did it.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He said he knew who did it, and could testify.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I saw a recording of the whole thing go down.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text ﬁle containing a personal letter</a:t>
            </a:r>
          </a:p>
        </p:txBody>
      </p:sp>
    </p:spTree>
    <p:extLst>
      <p:ext uri="{BB962C8B-B14F-4D97-AF65-F5344CB8AC3E}">
        <p14:creationId xmlns:p14="http://schemas.microsoft.com/office/powerpoint/2010/main" val="167479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records can include any documentation that an enterprise routinely generates </a:t>
            </a:r>
            <a:r>
              <a:rPr lang="en-US" dirty="0" smtClean="0"/>
              <a:t>and retains </a:t>
            </a:r>
            <a:r>
              <a:rPr lang="en-US" dirty="0"/>
              <a:t>as a result of normal business processes, and that is deemed accurate enough </a:t>
            </a:r>
            <a:r>
              <a:rPr lang="en-US" dirty="0" smtClean="0"/>
              <a:t>to be </a:t>
            </a:r>
            <a:r>
              <a:rPr lang="en-US" dirty="0"/>
              <a:t>used as a basis for managerial decisions.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Contracts and other employment </a:t>
            </a:r>
            <a:r>
              <a:rPr lang="en-US" dirty="0" smtClean="0"/>
              <a:t>agreements</a:t>
            </a:r>
            <a:endParaRPr lang="en-US" dirty="0"/>
          </a:p>
          <a:p>
            <a:pPr lvl="1"/>
            <a:r>
              <a:rPr lang="en-US" dirty="0" smtClean="0"/>
              <a:t>Invoices </a:t>
            </a:r>
            <a:r>
              <a:rPr lang="en-US" dirty="0"/>
              <a:t>and records of payment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Routinely kept access logs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“Digital evidence” is any documentation that satisﬁes the requirements of “evidence” in </a:t>
            </a:r>
            <a:r>
              <a:rPr lang="en-US" dirty="0" smtClean="0"/>
              <a:t>a proceeding</a:t>
            </a:r>
            <a:r>
              <a:rPr lang="en-US" dirty="0"/>
              <a:t>, but that exists in electronic digital form</a:t>
            </a:r>
            <a:r>
              <a:rPr lang="en-US" dirty="0" smtClean="0"/>
              <a:t>.</a:t>
            </a:r>
          </a:p>
          <a:p>
            <a:r>
              <a:rPr lang="en-US" dirty="0"/>
              <a:t> Digital evidence may rest in </a:t>
            </a:r>
            <a:r>
              <a:rPr lang="en-US" dirty="0" smtClean="0"/>
              <a:t>microscopic </a:t>
            </a:r>
            <a:r>
              <a:rPr lang="en-US" dirty="0"/>
              <a:t>spots on spinning platters, magnetized to greater or lesser degrees in a </a:t>
            </a:r>
            <a:r>
              <a:rPr lang="en-US" dirty="0" smtClean="0"/>
              <a:t>somewhat nonvolatile </a:t>
            </a:r>
            <a:r>
              <a:rPr lang="en-US" dirty="0"/>
              <a:t>scheme, but regardless, unintelligible except through multiple layers of </a:t>
            </a:r>
            <a:r>
              <a:rPr lang="en-US" dirty="0" smtClean="0"/>
              <a:t>abstraction </a:t>
            </a:r>
            <a:r>
              <a:rPr lang="en-US" dirty="0"/>
              <a:t>and </a:t>
            </a:r>
            <a:r>
              <a:rPr lang="en-US" dirty="0" smtClean="0"/>
              <a:t>file-system </a:t>
            </a:r>
            <a:r>
              <a:rPr lang="en-US" dirty="0"/>
              <a:t>protocols.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Emails and IM Sessions</a:t>
            </a:r>
            <a:endParaRPr lang="en-US" dirty="0"/>
          </a:p>
          <a:p>
            <a:pPr lvl="1"/>
            <a:r>
              <a:rPr lang="en-US" dirty="0" smtClean="0"/>
              <a:t>Access logs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/log/messages</a:t>
            </a:r>
          </a:p>
          <a:p>
            <a:pPr lvl="1"/>
            <a:r>
              <a:rPr lang="en-US" dirty="0" smtClean="0"/>
              <a:t>Invoices and records of payment</a:t>
            </a:r>
          </a:p>
        </p:txBody>
      </p:sp>
    </p:spTree>
    <p:extLst>
      <p:ext uri="{BB962C8B-B14F-4D97-AF65-F5344CB8AC3E}">
        <p14:creationId xmlns:p14="http://schemas.microsoft.com/office/powerpoint/2010/main" val="272758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Digital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“Network-based digital evidence” is digital evidence that is produced as a result of </a:t>
            </a:r>
            <a:r>
              <a:rPr lang="en-US" dirty="0" smtClean="0"/>
              <a:t>communications </a:t>
            </a:r>
            <a:r>
              <a:rPr lang="en-US" dirty="0"/>
              <a:t>over a network. The primary and secondary storage media of computers (e.g., </a:t>
            </a:r>
            <a:r>
              <a:rPr lang="en-US" dirty="0" smtClean="0"/>
              <a:t>the RAM </a:t>
            </a:r>
            <a:r>
              <a:rPr lang="en-US" dirty="0"/>
              <a:t>and hard drives) tend to be fruitful fodder for forensic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Network</a:t>
            </a:r>
            <a:r>
              <a:rPr lang="en-US" dirty="0"/>
              <a:t>-based </a:t>
            </a:r>
            <a:r>
              <a:rPr lang="en-US" dirty="0" smtClean="0"/>
              <a:t>digital evidence </a:t>
            </a:r>
            <a:r>
              <a:rPr lang="en-US" dirty="0"/>
              <a:t>can be extremely volatile. Packets ﬂit across the wire in milliseconds, vanish </a:t>
            </a:r>
            <a:r>
              <a:rPr lang="en-US" dirty="0" smtClean="0"/>
              <a:t>from switches </a:t>
            </a:r>
            <a:r>
              <a:rPr lang="en-US" dirty="0"/>
              <a:t>in the blink of an eye. Web sites change depending on from where they’re </a:t>
            </a:r>
            <a:r>
              <a:rPr lang="en-US" dirty="0" smtClean="0"/>
              <a:t>viewed and when.</a:t>
            </a:r>
          </a:p>
          <a:p>
            <a:r>
              <a:rPr lang="en-US" dirty="0" smtClean="0"/>
              <a:t>Courts require the testimony of a person with knowledge of the websites appearance to authenticate images of that website.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Browser Activity</a:t>
            </a:r>
          </a:p>
        </p:txBody>
      </p:sp>
    </p:spTree>
    <p:extLst>
      <p:ext uri="{BB962C8B-B14F-4D97-AF65-F5344CB8AC3E}">
        <p14:creationId xmlns:p14="http://schemas.microsoft.com/office/powerpoint/2010/main" val="74175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topics of Network Forensics.</a:t>
            </a:r>
          </a:p>
          <a:p>
            <a:r>
              <a:rPr lang="en-US" dirty="0" smtClean="0"/>
              <a:t>Fundamentals of investigative management.</a:t>
            </a:r>
          </a:p>
          <a:p>
            <a:r>
              <a:rPr lang="en-US" dirty="0" smtClean="0"/>
              <a:t>Fundamentals of evidence collection.</a:t>
            </a:r>
          </a:p>
          <a:p>
            <a:r>
              <a:rPr lang="en-US" dirty="0" smtClean="0"/>
              <a:t>Challenges of network based evidence.</a:t>
            </a:r>
          </a:p>
          <a:p>
            <a:r>
              <a:rPr lang="en-US" dirty="0" smtClean="0"/>
              <a:t>OSCAR investigative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Difficult to locate-WAP, proxies, central logs.</a:t>
            </a:r>
          </a:p>
          <a:p>
            <a:pPr lvl="1"/>
            <a:r>
              <a:rPr lang="en-US" dirty="0" smtClean="0"/>
              <a:t>Political and technical reasons.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May or may not store evidence with granularity desired.</a:t>
            </a:r>
          </a:p>
          <a:p>
            <a:pPr lvl="1"/>
            <a:r>
              <a:rPr lang="en-US" dirty="0" smtClean="0"/>
              <a:t>Limited storage on network </a:t>
            </a:r>
            <a:r>
              <a:rPr lang="en-US" dirty="0" err="1" smtClean="0"/>
              <a:t>devs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Selected metadata is kept.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No persistent storage.</a:t>
            </a:r>
          </a:p>
          <a:p>
            <a:pPr lvl="1"/>
            <a:r>
              <a:rPr lang="en-US" dirty="0" smtClean="0"/>
              <a:t>Volatile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9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Legal issues regarding privacy</a:t>
            </a:r>
          </a:p>
          <a:p>
            <a:r>
              <a:rPr lang="en-US" dirty="0"/>
              <a:t>Seizure</a:t>
            </a:r>
          </a:p>
          <a:p>
            <a:pPr lvl="1"/>
            <a:r>
              <a:rPr lang="en-US" dirty="0"/>
              <a:t>Entire network can go down with one instrument missing</a:t>
            </a:r>
          </a:p>
          <a:p>
            <a:pPr lvl="1"/>
            <a:r>
              <a:rPr lang="en-US" dirty="0"/>
              <a:t>Cannot seize</a:t>
            </a:r>
          </a:p>
          <a:p>
            <a:r>
              <a:rPr lang="en-US" dirty="0" smtClean="0"/>
              <a:t>Admissibility</a:t>
            </a:r>
          </a:p>
          <a:p>
            <a:pPr lvl="1"/>
            <a:r>
              <a:rPr lang="en-US" dirty="0" smtClean="0"/>
              <a:t>Conflicting and </a:t>
            </a:r>
            <a:r>
              <a:rPr lang="en-US" dirty="0" err="1" smtClean="0"/>
              <a:t>nonexisting</a:t>
            </a:r>
            <a:r>
              <a:rPr lang="en-US" dirty="0" smtClean="0"/>
              <a:t> legal </a:t>
            </a:r>
            <a:r>
              <a:rPr lang="en-US" dirty="0" err="1" smtClean="0"/>
              <a:t>precidents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New to courts!</a:t>
            </a:r>
          </a:p>
          <a:p>
            <a:pPr lvl="1"/>
            <a:r>
              <a:rPr lang="en-US" dirty="0" smtClean="0"/>
              <a:t>Keeps changing.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9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Obtain information</a:t>
            </a:r>
          </a:p>
          <a:p>
            <a:pPr lvl="1"/>
            <a:r>
              <a:rPr lang="en-US" dirty="0" smtClean="0"/>
              <a:t>About incident and environment</a:t>
            </a:r>
          </a:p>
          <a:p>
            <a:r>
              <a:rPr lang="en-US" dirty="0" smtClean="0"/>
              <a:t>Strategize</a:t>
            </a:r>
          </a:p>
          <a:p>
            <a:pPr lvl="1"/>
            <a:r>
              <a:rPr lang="en-US" dirty="0" smtClean="0"/>
              <a:t>Plan and prioritize resources</a:t>
            </a:r>
          </a:p>
          <a:p>
            <a:r>
              <a:rPr lang="en-US" dirty="0" smtClean="0"/>
              <a:t>Collect evidence</a:t>
            </a:r>
          </a:p>
          <a:p>
            <a:pPr lvl="1"/>
            <a:r>
              <a:rPr lang="en-US" dirty="0" smtClean="0"/>
              <a:t>Document, Capture and Store/Transport</a:t>
            </a:r>
          </a:p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Correlation, timeline, events of interest, corroboration, interpretation</a:t>
            </a:r>
          </a:p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Factual, understandable and defensible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7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Myriad of Challenges</a:t>
            </a:r>
          </a:p>
          <a:p>
            <a:r>
              <a:rPr lang="en-US" dirty="0" smtClean="0"/>
              <a:t>Strategy is important</a:t>
            </a:r>
          </a:p>
          <a:p>
            <a:r>
              <a:rPr lang="en-US" dirty="0" smtClean="0"/>
              <a:t>Various other aspects than only technical</a:t>
            </a:r>
          </a:p>
          <a:p>
            <a:r>
              <a:rPr lang="en-US" dirty="0" smtClean="0"/>
              <a:t>Know your laws.</a:t>
            </a:r>
          </a:p>
          <a:p>
            <a:r>
              <a:rPr lang="en-US" dirty="0"/>
              <a:t>“</a:t>
            </a:r>
            <a:r>
              <a:rPr lang="en-US" i="1" dirty="0"/>
              <a:t>A victorious army ﬁrst wins and then seeks battle; </a:t>
            </a:r>
            <a:r>
              <a:rPr lang="en-US" i="1" dirty="0" smtClean="0"/>
              <a:t>a defeated </a:t>
            </a:r>
            <a:r>
              <a:rPr lang="en-US" i="1" dirty="0"/>
              <a:t>army ﬁrst battles and then seeks </a:t>
            </a:r>
            <a:r>
              <a:rPr lang="en-US" i="1" dirty="0" smtClean="0"/>
              <a:t>victory” –Sun Tzu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83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Laptop Goes Missing</a:t>
            </a:r>
          </a:p>
          <a:p>
            <a:r>
              <a:rPr lang="en-US" dirty="0" smtClean="0"/>
              <a:t>Catching corporate pirate</a:t>
            </a:r>
          </a:p>
          <a:p>
            <a:r>
              <a:rPr lang="en-US" dirty="0" smtClean="0"/>
              <a:t>Hacked Government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doctor reports that her laptop has been stolen from her office in a busy U.S. metropolitan hospital. The computer is password-protected, but the hard drive is not encrypted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Potential Threat:</a:t>
            </a:r>
          </a:p>
          <a:p>
            <a:pPr lvl="1"/>
            <a:r>
              <a:rPr lang="en-US" dirty="0" smtClean="0"/>
              <a:t>Hospital regulated under HIPAA. All patient records must be secured, else hospital will be liable for damages.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Precisely when did laptop go missing?</a:t>
            </a:r>
          </a:p>
          <a:p>
            <a:pPr lvl="1"/>
            <a:r>
              <a:rPr lang="en-US" dirty="0" smtClean="0"/>
              <a:t>Can we track down the laptop and recover it?</a:t>
            </a:r>
          </a:p>
          <a:p>
            <a:pPr lvl="1"/>
            <a:r>
              <a:rPr lang="en-US" dirty="0" smtClean="0"/>
              <a:t>Which patient data was on the laptop?</a:t>
            </a:r>
          </a:p>
          <a:p>
            <a:pPr lvl="1"/>
            <a:r>
              <a:rPr lang="en-US" dirty="0" smtClean="0"/>
              <a:t>How many individuals data was affected?</a:t>
            </a:r>
          </a:p>
          <a:p>
            <a:pPr lvl="1"/>
            <a:r>
              <a:rPr lang="en-US" dirty="0" smtClean="0"/>
              <a:t>Did the thief leverage doctor’s credentials to gain further access?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5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time gives support to physical </a:t>
            </a:r>
            <a:r>
              <a:rPr lang="en-US" dirty="0" err="1" smtClean="0"/>
              <a:t>surviellance</a:t>
            </a:r>
            <a:r>
              <a:rPr lang="en-US" dirty="0" smtClean="0"/>
              <a:t> search and access logs.</a:t>
            </a:r>
          </a:p>
          <a:p>
            <a:r>
              <a:rPr lang="en-US" dirty="0" smtClean="0"/>
              <a:t>Evidence can be found in Wireless access points logs, DHCP lease assignment logs, AD events, Web proxy </a:t>
            </a:r>
            <a:r>
              <a:rPr lang="en-US" dirty="0" err="1" smtClean="0"/>
              <a:t>evemts</a:t>
            </a:r>
            <a:r>
              <a:rPr lang="en-US" dirty="0" smtClean="0"/>
              <a:t>, and laptop tracking software.</a:t>
            </a:r>
          </a:p>
          <a:p>
            <a:r>
              <a:rPr lang="en-US" dirty="0" smtClean="0"/>
              <a:t>GUI of Enterprise WAP logs can come in handy to determine last known physical location.</a:t>
            </a:r>
          </a:p>
          <a:p>
            <a:r>
              <a:rPr lang="en-US" dirty="0" smtClean="0"/>
              <a:t>Leveraging above points investigators can pinpoint time of theft and track where the laptop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7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corporate Pirate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uses company network for trafficking pirated intellectual property.</a:t>
            </a:r>
          </a:p>
          <a:p>
            <a:r>
              <a:rPr lang="en-US" dirty="0" smtClean="0"/>
              <a:t>Owner may claim for damages with DMCA(</a:t>
            </a:r>
            <a:r>
              <a:rPr lang="en-US" dirty="0" err="1" smtClean="0"/>
              <a:t>DamnCA</a:t>
            </a:r>
            <a:r>
              <a:rPr lang="en-US" dirty="0" smtClean="0"/>
              <a:t>!).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Where is source of the P2P traffic physically located?</a:t>
            </a:r>
          </a:p>
          <a:p>
            <a:pPr lvl="1"/>
            <a:r>
              <a:rPr lang="en-US" dirty="0" smtClean="0"/>
              <a:t>Which user is initiating the P2P traffic?</a:t>
            </a:r>
          </a:p>
          <a:p>
            <a:pPr lvl="1"/>
            <a:r>
              <a:rPr lang="en-US" dirty="0" smtClean="0"/>
              <a:t>What data is being shared?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3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IP address from IDS alerts, physical site of source was discovered. Local network management was contacted for further determining of user.</a:t>
            </a:r>
          </a:p>
          <a:p>
            <a:r>
              <a:rPr lang="en-US" dirty="0" smtClean="0"/>
              <a:t>WLAN and LAN DHCP pool was searched for concerned IP address and MAC address of source was determined.</a:t>
            </a:r>
          </a:p>
          <a:p>
            <a:r>
              <a:rPr lang="en-US" dirty="0" smtClean="0"/>
              <a:t>Using logs in switches and IP address was mapped to physical port.</a:t>
            </a:r>
          </a:p>
          <a:p>
            <a:r>
              <a:rPr lang="en-US" dirty="0" smtClean="0"/>
              <a:t>The culprit was apprehended along with laptop which was sent for forensic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Forensic analysis showed no traces of P2P activity but MAC address pointed that same physical port was used.</a:t>
            </a:r>
          </a:p>
          <a:p>
            <a:r>
              <a:rPr lang="en-US" dirty="0" smtClean="0"/>
              <a:t>Culprit might have privileged access to read emails of investigators and has hidden the original laptop.</a:t>
            </a:r>
          </a:p>
          <a:p>
            <a:r>
              <a:rPr lang="en-US" dirty="0" smtClean="0"/>
              <a:t>Upon searching perimeter, P2P source laptop was confiscated.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3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</TotalTime>
  <Words>1372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Chapter 1: Introduction</vt:lpstr>
      <vt:lpstr>What to expect?</vt:lpstr>
      <vt:lpstr>Real World Cases</vt:lpstr>
      <vt:lpstr>Hospital Case</vt:lpstr>
      <vt:lpstr>Hospital Case</vt:lpstr>
      <vt:lpstr>Technical Approach</vt:lpstr>
      <vt:lpstr>Catching corporate Pirate</vt:lpstr>
      <vt:lpstr>Technical approach</vt:lpstr>
      <vt:lpstr>Technical Approach</vt:lpstr>
      <vt:lpstr>Footprints</vt:lpstr>
      <vt:lpstr>Concepts in digital Evidence</vt:lpstr>
      <vt:lpstr>Real Evidence</vt:lpstr>
      <vt:lpstr>Best Evidence</vt:lpstr>
      <vt:lpstr>Direct Evidence</vt:lpstr>
      <vt:lpstr>Circumstantial Evidence</vt:lpstr>
      <vt:lpstr>Hearsay</vt:lpstr>
      <vt:lpstr>Business Records</vt:lpstr>
      <vt:lpstr>Digital Evidence</vt:lpstr>
      <vt:lpstr>Network-Based Digital Evidence</vt:lpstr>
      <vt:lpstr>Challenges</vt:lpstr>
      <vt:lpstr>Challenges</vt:lpstr>
      <vt:lpstr>OSCAR</vt:lpstr>
      <vt:lpstr>Conclusion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Naveen Kumar L</dc:creator>
  <cp:lastModifiedBy>Naveen Kumar L</cp:lastModifiedBy>
  <cp:revision>12</cp:revision>
  <dcterms:created xsi:type="dcterms:W3CDTF">2014-07-16T16:16:58Z</dcterms:created>
  <dcterms:modified xsi:type="dcterms:W3CDTF">2014-07-17T20:03:13Z</dcterms:modified>
</cp:coreProperties>
</file>