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12" y="-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i6NnC3Kari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herri@remote.lmgsecurity.com" TargetMode="External"/><Relationship Id="rId3" Type="http://schemas.openxmlformats.org/officeDocument/2006/relationships/hyperlink" Target="mailto:root@192.168.20.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3. Evidence Acquisition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</a:t>
            </a:r>
            <a:r>
              <a:rPr lang="en-US" dirty="0"/>
              <a:t>K</a:t>
            </a:r>
            <a:r>
              <a:rPr lang="en-US" dirty="0" smtClean="0"/>
              <a:t>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Physically connects stations together.</a:t>
            </a:r>
          </a:p>
          <a:p>
            <a:r>
              <a:rPr lang="en-US" dirty="0" smtClean="0"/>
              <a:t>Hubs are switches sending incoming data to many stations.</a:t>
            </a:r>
          </a:p>
          <a:p>
            <a:r>
              <a:rPr lang="en-US" dirty="0" smtClean="0"/>
              <a:t>Difference: </a:t>
            </a:r>
          </a:p>
          <a:p>
            <a:pPr lvl="1"/>
            <a:r>
              <a:rPr lang="en-US" dirty="0" smtClean="0"/>
              <a:t>Hub is multi-port repeater, no control on data.</a:t>
            </a:r>
          </a:p>
          <a:p>
            <a:pPr lvl="1"/>
            <a:r>
              <a:rPr lang="en-US" dirty="0" smtClean="0"/>
              <a:t>Switches can control data and ports.</a:t>
            </a:r>
          </a:p>
          <a:p>
            <a:r>
              <a:rPr lang="en-US" dirty="0" smtClean="0"/>
              <a:t>Can trivially sniff a hub, WAP is a hub.</a:t>
            </a:r>
          </a:p>
          <a:p>
            <a:r>
              <a:rPr lang="en-US" dirty="0" smtClean="0"/>
              <a:t>Traffic can be captured by everyone on hub.</a:t>
            </a:r>
          </a:p>
        </p:txBody>
      </p:sp>
    </p:spTree>
    <p:extLst>
      <p:ext uri="{BB962C8B-B14F-4D97-AF65-F5344CB8AC3E}">
        <p14:creationId xmlns:p14="http://schemas.microsoft.com/office/powerpoint/2010/main" val="134202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Unlike hub, other computers on switch can not listen to your communications.</a:t>
            </a:r>
          </a:p>
          <a:p>
            <a:r>
              <a:rPr lang="en-US" dirty="0" smtClean="0"/>
              <a:t>CAM tables are used to map MAC addresses to ports on switch.</a:t>
            </a:r>
          </a:p>
          <a:p>
            <a:r>
              <a:rPr lang="en-US" dirty="0" smtClean="0"/>
              <a:t>SPAN/RSPAN can be used which are commercially available.</a:t>
            </a:r>
          </a:p>
          <a:p>
            <a:r>
              <a:rPr lang="en-US" dirty="0" smtClean="0"/>
              <a:t>Port mirroring can be used. But administrative access is needed.</a:t>
            </a:r>
          </a:p>
          <a:p>
            <a:r>
              <a:rPr lang="en-US" dirty="0" smtClean="0"/>
              <a:t>Attackers methods:</a:t>
            </a:r>
          </a:p>
          <a:p>
            <a:pPr lvl="1"/>
            <a:r>
              <a:rPr lang="en-US" dirty="0" smtClean="0"/>
              <a:t>MAC flooding: corrupt CAM tables by sending bogus MAC addresses.</a:t>
            </a:r>
          </a:p>
          <a:p>
            <a:pPr lvl="1"/>
            <a:r>
              <a:rPr lang="en-US" dirty="0" smtClean="0"/>
              <a:t>ARP spoofing: ARP packets are broadcasted with victims IP address and attackers MAC address. </a:t>
            </a:r>
            <a:r>
              <a:rPr lang="en-US" b="1" dirty="0" smtClean="0"/>
              <a:t>Victims traffic </a:t>
            </a:r>
            <a:r>
              <a:rPr lang="en-US" b="1" dirty="0" smtClean="0">
                <a:sym typeface="Wingdings"/>
              </a:rPr>
              <a:t> attackers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521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C</a:t>
            </a:r>
            <a:r>
              <a:rPr lang="en-US" dirty="0" smtClean="0"/>
              <a:t>onfigure </a:t>
            </a:r>
            <a:r>
              <a:rPr lang="en-US" dirty="0"/>
              <a:t>port mirroring for a Cisco ASA 5500 (IOS 8.3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Traﬃc </a:t>
            </a:r>
            <a:r>
              <a:rPr lang="en-US" dirty="0"/>
              <a:t>on Ethernet ports 2, 3, 4, 5, and 6 are </a:t>
            </a:r>
            <a:r>
              <a:rPr lang="en-US" dirty="0" smtClean="0"/>
              <a:t>all copied </a:t>
            </a:r>
            <a:r>
              <a:rPr lang="en-US" dirty="0"/>
              <a:t>to port 7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Ant-</a:t>
            </a:r>
            <a:r>
              <a:rPr lang="en-US" dirty="0" err="1" smtClean="0"/>
              <a:t>fw</a:t>
            </a:r>
            <a:r>
              <a:rPr lang="en-US" dirty="0" smtClean="0"/>
              <a:t> is hostname:</a:t>
            </a:r>
          </a:p>
          <a:p>
            <a:pPr lvl="1"/>
            <a:r>
              <a:rPr lang="en-US" dirty="0"/>
              <a:t>ant-</a:t>
            </a:r>
            <a:r>
              <a:rPr lang="en-US" dirty="0" err="1"/>
              <a:t>fw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 interface  </a:t>
            </a:r>
            <a:r>
              <a:rPr lang="en-US" dirty="0" err="1"/>
              <a:t>ethernet</a:t>
            </a:r>
            <a:r>
              <a:rPr lang="en-US" dirty="0"/>
              <a:t>  0/</a:t>
            </a:r>
            <a:r>
              <a:rPr lang="en-US" dirty="0" smtClean="0"/>
              <a:t>7</a:t>
            </a:r>
            <a:endParaRPr lang="en-US" dirty="0"/>
          </a:p>
          <a:p>
            <a:pPr lvl="1"/>
            <a:r>
              <a:rPr lang="en-US" dirty="0"/>
              <a:t>ant-</a:t>
            </a:r>
            <a:r>
              <a:rPr lang="en-US" dirty="0" err="1"/>
              <a:t>fw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 </a:t>
            </a:r>
            <a:r>
              <a:rPr lang="en-US" dirty="0" err="1"/>
              <a:t>switchport</a:t>
            </a:r>
            <a:r>
              <a:rPr lang="en-US" dirty="0"/>
              <a:t>  monitor  </a:t>
            </a:r>
            <a:r>
              <a:rPr lang="en-US" dirty="0" err="1"/>
              <a:t>ethernet</a:t>
            </a:r>
            <a:r>
              <a:rPr lang="en-US" dirty="0"/>
              <a:t>  0/</a:t>
            </a:r>
            <a:r>
              <a:rPr lang="en-US" dirty="0" smtClean="0"/>
              <a:t>6</a:t>
            </a:r>
            <a:endParaRPr lang="en-US" dirty="0"/>
          </a:p>
          <a:p>
            <a:pPr lvl="1"/>
            <a:r>
              <a:rPr lang="en-US" dirty="0"/>
              <a:t>ant-</a:t>
            </a:r>
            <a:r>
              <a:rPr lang="en-US" dirty="0" err="1"/>
              <a:t>fw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 </a:t>
            </a:r>
            <a:r>
              <a:rPr lang="en-US" dirty="0" err="1"/>
              <a:t>switchport</a:t>
            </a:r>
            <a:r>
              <a:rPr lang="en-US" dirty="0"/>
              <a:t>  monitor  </a:t>
            </a:r>
            <a:r>
              <a:rPr lang="en-US" dirty="0" err="1"/>
              <a:t>ethernet</a:t>
            </a:r>
            <a:r>
              <a:rPr lang="en-US" dirty="0"/>
              <a:t>  0/</a:t>
            </a:r>
            <a:r>
              <a:rPr lang="en-US" dirty="0" smtClean="0"/>
              <a:t>5</a:t>
            </a:r>
            <a:endParaRPr lang="en-US" dirty="0"/>
          </a:p>
          <a:p>
            <a:pPr lvl="1"/>
            <a:r>
              <a:rPr lang="en-US" dirty="0"/>
              <a:t>ant-</a:t>
            </a:r>
            <a:r>
              <a:rPr lang="en-US" dirty="0" err="1"/>
              <a:t>fw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 </a:t>
            </a:r>
            <a:r>
              <a:rPr lang="en-US" dirty="0" err="1"/>
              <a:t>switchport</a:t>
            </a:r>
            <a:r>
              <a:rPr lang="en-US" dirty="0"/>
              <a:t>  monitor  </a:t>
            </a:r>
            <a:r>
              <a:rPr lang="en-US" dirty="0" err="1"/>
              <a:t>ethernet</a:t>
            </a:r>
            <a:r>
              <a:rPr lang="en-US" dirty="0"/>
              <a:t>  0/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ant-</a:t>
            </a:r>
            <a:r>
              <a:rPr lang="en-US" dirty="0" err="1"/>
              <a:t>fw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 </a:t>
            </a:r>
            <a:r>
              <a:rPr lang="en-US" dirty="0" err="1"/>
              <a:t>switchport</a:t>
            </a:r>
            <a:r>
              <a:rPr lang="en-US" dirty="0"/>
              <a:t>  monitor  </a:t>
            </a:r>
            <a:r>
              <a:rPr lang="en-US" dirty="0" err="1"/>
              <a:t>ethernet</a:t>
            </a:r>
            <a:r>
              <a:rPr lang="en-US" dirty="0"/>
              <a:t>  0/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ant-</a:t>
            </a:r>
            <a:r>
              <a:rPr lang="en-US" dirty="0" err="1"/>
              <a:t>fw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 </a:t>
            </a:r>
            <a:r>
              <a:rPr lang="en-US" dirty="0" err="1"/>
              <a:t>switchport</a:t>
            </a:r>
            <a:r>
              <a:rPr lang="en-US" dirty="0"/>
              <a:t>  monitor  </a:t>
            </a:r>
            <a:r>
              <a:rPr lang="en-US" dirty="0" err="1"/>
              <a:t>ethernet</a:t>
            </a:r>
            <a:r>
              <a:rPr lang="en-US" dirty="0"/>
              <a:t>  0/2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9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Acquisition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Libpcap</a:t>
            </a:r>
            <a:r>
              <a:rPr lang="en-US" dirty="0" smtClean="0"/>
              <a:t> and </a:t>
            </a:r>
            <a:r>
              <a:rPr lang="en-US" dirty="0" err="1" smtClean="0"/>
              <a:t>winpcap</a:t>
            </a:r>
            <a:endParaRPr lang="en-US" dirty="0" smtClean="0"/>
          </a:p>
          <a:p>
            <a:r>
              <a:rPr lang="en-US" dirty="0" smtClean="0"/>
              <a:t>BPF language</a:t>
            </a:r>
          </a:p>
          <a:p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err="1" smtClean="0"/>
              <a:t>Wireshark</a:t>
            </a:r>
            <a:endParaRPr lang="en-US" dirty="0" smtClean="0"/>
          </a:p>
          <a:p>
            <a:r>
              <a:rPr lang="en-US" dirty="0" err="1" smtClean="0"/>
              <a:t>Tshark</a:t>
            </a:r>
            <a:endParaRPr lang="en-US" dirty="0" smtClean="0"/>
          </a:p>
          <a:p>
            <a:r>
              <a:rPr lang="en-US" dirty="0" err="1" smtClean="0"/>
              <a:t>Dumpcap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acquisition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Libpcap</a:t>
            </a:r>
            <a:r>
              <a:rPr lang="en-US" dirty="0" smtClean="0"/>
              <a:t> – </a:t>
            </a:r>
            <a:r>
              <a:rPr lang="en-US" dirty="0" err="1" smtClean="0"/>
              <a:t>linux</a:t>
            </a:r>
            <a:r>
              <a:rPr lang="en-US" dirty="0" smtClean="0"/>
              <a:t> c library</a:t>
            </a:r>
          </a:p>
          <a:p>
            <a:r>
              <a:rPr lang="en-US" dirty="0" err="1" smtClean="0"/>
              <a:t>Winpcap</a:t>
            </a:r>
            <a:r>
              <a:rPr lang="en-US" dirty="0" smtClean="0"/>
              <a:t>- windows library.</a:t>
            </a:r>
          </a:p>
          <a:p>
            <a:r>
              <a:rPr lang="en-US" dirty="0" smtClean="0"/>
              <a:t>Free to download and install.</a:t>
            </a:r>
          </a:p>
          <a:p>
            <a:r>
              <a:rPr lang="en-US" dirty="0" smtClean="0"/>
              <a:t>Used by </a:t>
            </a:r>
            <a:r>
              <a:rPr lang="en-US" dirty="0" err="1" smtClean="0"/>
              <a:t>wireshark</a:t>
            </a:r>
            <a:r>
              <a:rPr lang="en-US" dirty="0" smtClean="0"/>
              <a:t>, snort, </a:t>
            </a:r>
            <a:r>
              <a:rPr lang="en-US" dirty="0" err="1" smtClean="0"/>
              <a:t>nmap</a:t>
            </a:r>
            <a:r>
              <a:rPr lang="en-US" dirty="0" smtClean="0"/>
              <a:t>, </a:t>
            </a:r>
            <a:r>
              <a:rPr lang="en-US" dirty="0" err="1" smtClean="0"/>
              <a:t>ngrep</a:t>
            </a:r>
            <a:r>
              <a:rPr lang="en-US" dirty="0" smtClean="0"/>
              <a:t> and many others.</a:t>
            </a:r>
          </a:p>
          <a:p>
            <a:r>
              <a:rPr lang="en-US" dirty="0" smtClean="0"/>
              <a:t>Can use it to design your own sniffing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0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acquisition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BPF language:</a:t>
            </a:r>
          </a:p>
          <a:p>
            <a:pPr lvl="1"/>
            <a:r>
              <a:rPr lang="en-US" dirty="0" err="1" smtClean="0"/>
              <a:t>Libpcap</a:t>
            </a:r>
            <a:r>
              <a:rPr lang="en-US" dirty="0" smtClean="0"/>
              <a:t> uses Berkeley packet filter language to filter huge amounts of data in network.</a:t>
            </a:r>
          </a:p>
          <a:p>
            <a:pPr lvl="1"/>
            <a:r>
              <a:rPr lang="en-US" dirty="0" smtClean="0"/>
              <a:t>Primitives:</a:t>
            </a:r>
          </a:p>
          <a:p>
            <a:pPr lvl="2"/>
            <a:r>
              <a:rPr lang="en-US" dirty="0" smtClean="0"/>
              <a:t>Type: host, net, port, </a:t>
            </a:r>
            <a:r>
              <a:rPr lang="en-US" dirty="0" err="1" smtClean="0"/>
              <a:t>portrange</a:t>
            </a:r>
            <a:endParaRPr lang="en-US" dirty="0" smtClean="0"/>
          </a:p>
          <a:p>
            <a:pPr lvl="2"/>
            <a:r>
              <a:rPr lang="en-US" dirty="0" err="1" smtClean="0"/>
              <a:t>Dir</a:t>
            </a:r>
            <a:r>
              <a:rPr lang="en-US" dirty="0" smtClean="0"/>
              <a:t>: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, addr1,addr2</a:t>
            </a:r>
          </a:p>
          <a:p>
            <a:pPr lvl="2"/>
            <a:r>
              <a:rPr lang="en-US" dirty="0" smtClean="0"/>
              <a:t>Proto: </a:t>
            </a:r>
            <a:r>
              <a:rPr lang="en-US" dirty="0" err="1" smtClean="0"/>
              <a:t>tcp</a:t>
            </a:r>
            <a:r>
              <a:rPr lang="en-US" dirty="0" smtClean="0"/>
              <a:t>, </a:t>
            </a:r>
            <a:r>
              <a:rPr lang="en-US" dirty="0" err="1" smtClean="0"/>
              <a:t>udp</a:t>
            </a:r>
            <a:endParaRPr lang="en-US" dirty="0" smtClean="0"/>
          </a:p>
          <a:p>
            <a:pPr lvl="1"/>
            <a:r>
              <a:rPr lang="en-US" dirty="0" smtClean="0"/>
              <a:t>Filter packets </a:t>
            </a:r>
            <a:r>
              <a:rPr lang="en-US" dirty="0"/>
              <a:t>by bytes: </a:t>
            </a:r>
            <a:r>
              <a:rPr lang="en-US" dirty="0" err="1"/>
              <a:t>ip</a:t>
            </a:r>
            <a:r>
              <a:rPr lang="en-US" dirty="0"/>
              <a:t>[8] &lt; </a:t>
            </a:r>
            <a:r>
              <a:rPr lang="en-US" dirty="0" smtClean="0"/>
              <a:t>64</a:t>
            </a:r>
          </a:p>
          <a:p>
            <a:pPr lvl="1"/>
            <a:r>
              <a:rPr lang="en-US" dirty="0" smtClean="0"/>
              <a:t>Filter packets </a:t>
            </a:r>
            <a:r>
              <a:rPr lang="en-US" dirty="0"/>
              <a:t>by bits: </a:t>
            </a:r>
            <a:r>
              <a:rPr lang="en-US" dirty="0" err="1"/>
              <a:t>ip</a:t>
            </a:r>
            <a:r>
              <a:rPr lang="en-US" dirty="0"/>
              <a:t>[0] &amp; 0x0F &gt; 0x05</a:t>
            </a:r>
          </a:p>
        </p:txBody>
      </p:sp>
    </p:spTree>
    <p:extLst>
      <p:ext uri="{BB962C8B-B14F-4D97-AF65-F5344CB8AC3E}">
        <p14:creationId xmlns:p14="http://schemas.microsoft.com/office/powerpoint/2010/main" val="168935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</a:t>
            </a:r>
            <a:r>
              <a:rPr lang="en-US" dirty="0" smtClean="0"/>
              <a:t>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capture, filter and analyze network traffic.</a:t>
            </a:r>
          </a:p>
          <a:p>
            <a:r>
              <a:rPr lang="en-US" dirty="0" err="1" smtClean="0"/>
              <a:t>Tcp</a:t>
            </a:r>
            <a:r>
              <a:rPr lang="en-US" dirty="0" smtClean="0"/>
              <a:t> dump in action</a:t>
            </a:r>
          </a:p>
          <a:p>
            <a:pPr lvl="1"/>
            <a:r>
              <a:rPr lang="en-US" dirty="0">
                <a:hlinkClick r:id="rId2"/>
              </a:rPr>
              <a:t>http://www.youtube.com/watch?v=</a:t>
            </a:r>
            <a:r>
              <a:rPr lang="en-US" dirty="0" smtClean="0">
                <a:hlinkClick r:id="rId2"/>
              </a:rPr>
              <a:t>i6NnC3Kari8</a:t>
            </a:r>
            <a:endParaRPr lang="en-US" dirty="0" smtClean="0"/>
          </a:p>
          <a:p>
            <a:r>
              <a:rPr lang="en-US" dirty="0" smtClean="0"/>
              <a:t>Standard examples:</a:t>
            </a:r>
          </a:p>
          <a:p>
            <a:pPr lvl="1"/>
            <a:r>
              <a:rPr lang="en-US" dirty="0" err="1" smtClean="0"/>
              <a:t>Tcpdump</a:t>
            </a:r>
            <a:r>
              <a:rPr lang="en-US" dirty="0" smtClean="0"/>
              <a:t> –D</a:t>
            </a:r>
          </a:p>
          <a:p>
            <a:pPr lvl="1"/>
            <a:r>
              <a:rPr lang="en-US" dirty="0" err="1" smtClean="0"/>
              <a:t>Tcpdump</a:t>
            </a:r>
            <a:r>
              <a:rPr lang="en-US" dirty="0" smtClean="0"/>
              <a:t> –n</a:t>
            </a:r>
          </a:p>
          <a:p>
            <a:pPr lvl="1"/>
            <a:r>
              <a:rPr lang="en-US" dirty="0" err="1" smtClean="0"/>
              <a:t>Tcpdump</a:t>
            </a:r>
            <a:r>
              <a:rPr lang="en-US" dirty="0" smtClean="0"/>
              <a:t> –I eth0</a:t>
            </a:r>
          </a:p>
          <a:p>
            <a:r>
              <a:rPr lang="en-US" dirty="0" smtClean="0"/>
              <a:t>Fidelity:</a:t>
            </a:r>
          </a:p>
          <a:p>
            <a:pPr lvl="1"/>
            <a:r>
              <a:rPr lang="en-US" dirty="0" err="1" smtClean="0"/>
              <a:t>Admissable</a:t>
            </a:r>
            <a:r>
              <a:rPr lang="en-US" dirty="0" smtClean="0"/>
              <a:t> in court. </a:t>
            </a:r>
          </a:p>
          <a:p>
            <a:pPr lvl="1"/>
            <a:r>
              <a:rPr lang="en-US" dirty="0" smtClean="0"/>
              <a:t>Can act as evidence</a:t>
            </a:r>
          </a:p>
          <a:p>
            <a:pPr lvl="1"/>
            <a:r>
              <a:rPr lang="en-US" dirty="0" err="1" smtClean="0"/>
              <a:t>Snaplen</a:t>
            </a:r>
            <a:r>
              <a:rPr lang="en-US" dirty="0" smtClean="0"/>
              <a:t> = 1500 MTU + 14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</a:t>
            </a:r>
            <a:r>
              <a:rPr lang="en-US" dirty="0" smtClean="0"/>
              <a:t>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packets:</a:t>
            </a:r>
          </a:p>
          <a:p>
            <a:pPr lvl="1"/>
            <a:r>
              <a:rPr lang="en-US" dirty="0"/>
              <a:t>#  </a:t>
            </a:r>
            <a:r>
              <a:rPr lang="en-US" dirty="0" err="1"/>
              <a:t>tcpdump</a:t>
            </a:r>
            <a:r>
              <a:rPr lang="en-US" dirty="0"/>
              <a:t>  -</a:t>
            </a:r>
            <a:r>
              <a:rPr lang="en-US" dirty="0" err="1"/>
              <a:t>nni</a:t>
            </a:r>
            <a:r>
              <a:rPr lang="en-US" dirty="0"/>
              <a:t>  eth0  'not  (</a:t>
            </a:r>
            <a:r>
              <a:rPr lang="en-US" dirty="0" err="1"/>
              <a:t>tcp</a:t>
            </a:r>
            <a:r>
              <a:rPr lang="en-US" dirty="0"/>
              <a:t>  and  port  80</a:t>
            </a:r>
            <a:r>
              <a:rPr lang="en-US" dirty="0" smtClean="0"/>
              <a:t>)’</a:t>
            </a:r>
          </a:p>
          <a:p>
            <a:r>
              <a:rPr lang="en-US" dirty="0" err="1" smtClean="0"/>
              <a:t>tcpdump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eth0 -s 0 -w </a:t>
            </a:r>
            <a:r>
              <a:rPr lang="en-US" dirty="0" err="1"/>
              <a:t>targeted_full_packet_dump.pcap</a:t>
            </a:r>
            <a:r>
              <a:rPr lang="en-US" dirty="0"/>
              <a:t> 'host </a:t>
            </a:r>
            <a:r>
              <a:rPr lang="en-US" dirty="0" smtClean="0"/>
              <a:t>10.10.10.10’</a:t>
            </a:r>
          </a:p>
          <a:p>
            <a:pPr lvl="1"/>
            <a:r>
              <a:rPr lang="en-US" dirty="0" smtClean="0"/>
              <a:t>Here </a:t>
            </a:r>
            <a:r>
              <a:rPr lang="en-US" dirty="0"/>
              <a:t>we introduce a simple BPF ﬁlter to grab and store in their entirety only </a:t>
            </a:r>
            <a:r>
              <a:rPr lang="en-US" dirty="0" smtClean="0"/>
              <a:t>those packets </a:t>
            </a:r>
            <a:r>
              <a:rPr lang="en-US" dirty="0"/>
              <a:t>sent to or from the host at the address “10.10.10.10.”</a:t>
            </a:r>
          </a:p>
        </p:txBody>
      </p:sp>
    </p:spTree>
    <p:extLst>
      <p:ext uri="{BB962C8B-B14F-4D97-AF65-F5344CB8AC3E}">
        <p14:creationId xmlns:p14="http://schemas.microsoft.com/office/powerpoint/2010/main" val="180154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GUI!</a:t>
            </a:r>
          </a:p>
          <a:p>
            <a:r>
              <a:rPr lang="en-US" dirty="0" smtClean="0"/>
              <a:t>Open sourced.</a:t>
            </a:r>
          </a:p>
          <a:p>
            <a:r>
              <a:rPr lang="en-US" dirty="0" smtClean="0"/>
              <a:t>Capture packets, filters data.</a:t>
            </a:r>
          </a:p>
          <a:p>
            <a:r>
              <a:rPr lang="en-US" dirty="0" smtClean="0"/>
              <a:t>Analyzes protocols.</a:t>
            </a:r>
          </a:p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=rGHN-O4qJwY</a:t>
            </a:r>
          </a:p>
        </p:txBody>
      </p:sp>
    </p:spTree>
    <p:extLst>
      <p:ext uri="{BB962C8B-B14F-4D97-AF65-F5344CB8AC3E}">
        <p14:creationId xmlns:p14="http://schemas.microsoft.com/office/powerpoint/2010/main" val="59640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 of </a:t>
            </a:r>
            <a:r>
              <a:rPr lang="en-US" dirty="0" err="1" smtClean="0"/>
              <a:t>wireshark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libpcap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tshark</a:t>
            </a:r>
            <a:r>
              <a:rPr lang="en-US" dirty="0"/>
              <a:t>  -</a:t>
            </a:r>
            <a:r>
              <a:rPr lang="en-US" dirty="0" err="1"/>
              <a:t>i</a:t>
            </a:r>
            <a:r>
              <a:rPr lang="en-US" dirty="0"/>
              <a:t>  eth0  -w  </a:t>
            </a:r>
            <a:r>
              <a:rPr lang="en-US" dirty="0" err="1"/>
              <a:t>test.pcap</a:t>
            </a:r>
            <a:r>
              <a:rPr lang="en-US" dirty="0"/>
              <a:t>  'not  port  </a:t>
            </a:r>
            <a:r>
              <a:rPr lang="en-US" dirty="0" smtClean="0"/>
              <a:t>22’</a:t>
            </a:r>
          </a:p>
          <a:p>
            <a:pPr lvl="1"/>
            <a:r>
              <a:rPr lang="en-US" dirty="0" smtClean="0"/>
              <a:t>Capturing traffic on eth0 network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3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dirty="0" err="1" smtClean="0"/>
              <a:t>vs</a:t>
            </a:r>
            <a:r>
              <a:rPr lang="en-US" dirty="0" smtClean="0"/>
              <a:t> passive evidence acquisition</a:t>
            </a:r>
          </a:p>
          <a:p>
            <a:r>
              <a:rPr lang="en-US" dirty="0" smtClean="0"/>
              <a:t>Tools used to acquire evidence.</a:t>
            </a:r>
          </a:p>
          <a:p>
            <a:r>
              <a:rPr lang="en-US" dirty="0" smtClean="0"/>
              <a:t>Different types of media that can be used in that process.</a:t>
            </a:r>
          </a:p>
          <a:p>
            <a:r>
              <a:rPr lang="en-US" dirty="0" smtClean="0"/>
              <a:t>Common interfaces to interact with network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8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Dumpcap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packets.</a:t>
            </a:r>
          </a:p>
          <a:p>
            <a:r>
              <a:rPr lang="en-US" dirty="0" smtClean="0"/>
              <a:t>Aids investigation.</a:t>
            </a:r>
          </a:p>
          <a:p>
            <a:r>
              <a:rPr lang="en-US" dirty="0" smtClean="0"/>
              <a:t>Few system resources, maximizes capture capabilities.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$  </a:t>
            </a:r>
            <a:r>
              <a:rPr lang="en-US" dirty="0" err="1"/>
              <a:t>dumpcap</a:t>
            </a:r>
            <a:r>
              <a:rPr lang="en-US" dirty="0"/>
              <a:t>  -</a:t>
            </a:r>
            <a:r>
              <a:rPr lang="en-US" dirty="0" err="1"/>
              <a:t>i</a:t>
            </a:r>
            <a:r>
              <a:rPr lang="en-US" dirty="0"/>
              <a:t>  eth0  -w  </a:t>
            </a:r>
            <a:r>
              <a:rPr lang="en-US" dirty="0" err="1"/>
              <a:t>test.pcap</a:t>
            </a:r>
            <a:r>
              <a:rPr lang="en-US" dirty="0"/>
              <a:t>  'not  port  22'</a:t>
            </a:r>
          </a:p>
        </p:txBody>
      </p:sp>
    </p:spTree>
    <p:extLst>
      <p:ext uri="{BB962C8B-B14F-4D97-AF65-F5344CB8AC3E}">
        <p14:creationId xmlns:p14="http://schemas.microsoft.com/office/powerpoint/2010/main" val="24409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Console:</a:t>
            </a:r>
          </a:p>
          <a:p>
            <a:pPr lvl="1"/>
            <a:r>
              <a:rPr lang="en-US" dirty="0" smtClean="0"/>
              <a:t>Connect</a:t>
            </a:r>
          </a:p>
          <a:p>
            <a:pPr lvl="1"/>
            <a:r>
              <a:rPr lang="en-US" dirty="0" err="1" smtClean="0"/>
              <a:t>Dmesg</a:t>
            </a:r>
            <a:r>
              <a:rPr lang="en-US" dirty="0" smtClean="0"/>
              <a:t> | tail</a:t>
            </a:r>
          </a:p>
          <a:p>
            <a:pPr lvl="1"/>
            <a:r>
              <a:rPr lang="en-US" dirty="0" smtClean="0"/>
              <a:t>Screen –L /</a:t>
            </a:r>
            <a:r>
              <a:rPr lang="en-US" dirty="0" err="1" smtClean="0"/>
              <a:t>dev</a:t>
            </a:r>
            <a:r>
              <a:rPr lang="en-US" dirty="0" smtClean="0"/>
              <a:t>/ttyUSB0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52" y="3409154"/>
            <a:ext cx="4275893" cy="28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(Secure Shell login)</a:t>
            </a:r>
          </a:p>
          <a:p>
            <a:pPr lvl="1"/>
            <a:r>
              <a:rPr lang="en-US" dirty="0" err="1"/>
              <a:t>OpenSSH</a:t>
            </a:r>
            <a:r>
              <a:rPr lang="en-US" dirty="0"/>
              <a:t> is a </a:t>
            </a:r>
            <a:r>
              <a:rPr lang="en-US" dirty="0" smtClean="0"/>
              <a:t>widely used </a:t>
            </a:r>
            <a:r>
              <a:rPr lang="en-US" dirty="0"/>
              <a:t>implementation of SSH, which has been released free and open-source under a </a:t>
            </a:r>
            <a:r>
              <a:rPr lang="en-US" dirty="0" smtClean="0"/>
              <a:t>BSD license.</a:t>
            </a:r>
          </a:p>
          <a:p>
            <a:pPr lvl="1"/>
            <a:r>
              <a:rPr lang="en-US" dirty="0" smtClean="0"/>
              <a:t>Can connect to another system remotely and run commands.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ssh</a:t>
            </a:r>
            <a:r>
              <a:rPr lang="en-US" dirty="0"/>
              <a:t>  -p  4022  </a:t>
            </a:r>
            <a:r>
              <a:rPr lang="en-US" dirty="0">
                <a:hlinkClick r:id="rId2"/>
              </a:rPr>
              <a:t>sherri@</a:t>
            </a:r>
            <a:r>
              <a:rPr lang="en-US" dirty="0" smtClean="0">
                <a:hlinkClick r:id="rId2"/>
              </a:rPr>
              <a:t>remote.lmgsecurity.com</a:t>
            </a:r>
            <a:endParaRPr lang="en-US" dirty="0" smtClean="0"/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root@192.168.20.1</a:t>
            </a:r>
            <a:r>
              <a:rPr lang="en-US" dirty="0" smtClean="0"/>
              <a:t> -p 22</a:t>
            </a:r>
          </a:p>
          <a:p>
            <a:pPr lvl="1"/>
            <a:r>
              <a:rPr lang="en-US" dirty="0" smtClean="0"/>
              <a:t>Default port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1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Secure Copy (SCP) and SFTP</a:t>
            </a:r>
          </a:p>
          <a:p>
            <a:pPr lvl="1"/>
            <a:r>
              <a:rPr lang="en-US" dirty="0" smtClean="0"/>
              <a:t>Works with SSH.</a:t>
            </a:r>
          </a:p>
          <a:p>
            <a:pPr lvl="1"/>
            <a:r>
              <a:rPr lang="en-US" dirty="0" smtClean="0"/>
              <a:t>Copies files between local and remote systems.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scp</a:t>
            </a:r>
            <a:r>
              <a:rPr lang="en-US" dirty="0"/>
              <a:t>  -P  4022  </a:t>
            </a:r>
            <a:r>
              <a:rPr lang="en-US" dirty="0" err="1"/>
              <a:t>jonathan@remote.lmgsecurity.com</a:t>
            </a:r>
            <a:r>
              <a:rPr lang="en-US" dirty="0"/>
              <a:t>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 .</a:t>
            </a:r>
            <a:endParaRPr lang="en-US" dirty="0" smtClean="0"/>
          </a:p>
          <a:p>
            <a:r>
              <a:rPr lang="en-US" dirty="0" smtClean="0"/>
              <a:t>Telnet:</a:t>
            </a:r>
          </a:p>
          <a:p>
            <a:pPr lvl="1"/>
            <a:r>
              <a:rPr lang="en-US" dirty="0"/>
              <a:t>Telnet is a command-line remote communications interface, which was originally </a:t>
            </a:r>
            <a:r>
              <a:rPr lang="en-US" dirty="0" smtClean="0"/>
              <a:t>developed in </a:t>
            </a:r>
            <a:r>
              <a:rPr lang="en-US" dirty="0"/>
              <a:t>1969 and eventually standardized by the IETF in RFCs 854 and </a:t>
            </a:r>
            <a:r>
              <a:rPr lang="en-US" dirty="0" smtClean="0"/>
              <a:t>855</a:t>
            </a:r>
          </a:p>
          <a:p>
            <a:pPr lvl="1"/>
            <a:r>
              <a:rPr lang="en-US" dirty="0" smtClean="0"/>
              <a:t>Mainly used as utility to test connection to servers.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4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Telnet example:</a:t>
            </a:r>
          </a:p>
          <a:p>
            <a:pPr marL="349250" lvl="1" indent="0">
              <a:buNone/>
            </a:pPr>
            <a:r>
              <a:rPr lang="en-US" dirty="0"/>
              <a:t>$  telnet  </a:t>
            </a:r>
            <a:r>
              <a:rPr lang="en-US" dirty="0" err="1"/>
              <a:t>lmgsecurity.com</a:t>
            </a:r>
            <a:r>
              <a:rPr lang="en-US" dirty="0"/>
              <a:t>  80</a:t>
            </a:r>
          </a:p>
          <a:p>
            <a:pPr marL="349250" lvl="1" indent="0">
              <a:buNone/>
            </a:pPr>
            <a:r>
              <a:rPr lang="en-US" dirty="0" smtClean="0"/>
              <a:t>Trying  </a:t>
            </a:r>
            <a:r>
              <a:rPr lang="en-US" dirty="0"/>
              <a:t>204.11.246.1...</a:t>
            </a:r>
          </a:p>
          <a:p>
            <a:pPr marL="349250" lvl="1" indent="0">
              <a:buNone/>
            </a:pPr>
            <a:r>
              <a:rPr lang="en-US" dirty="0" smtClean="0"/>
              <a:t>Connected  </a:t>
            </a:r>
            <a:r>
              <a:rPr lang="en-US" dirty="0"/>
              <a:t>to  </a:t>
            </a:r>
            <a:r>
              <a:rPr lang="en-US" dirty="0" err="1"/>
              <a:t>lmgsecurity.com</a:t>
            </a:r>
            <a:r>
              <a:rPr lang="en-US" dirty="0"/>
              <a:t>.</a:t>
            </a:r>
          </a:p>
          <a:p>
            <a:pPr marL="349250" lvl="1" indent="0">
              <a:buNone/>
            </a:pPr>
            <a:r>
              <a:rPr lang="en-US" dirty="0" smtClean="0"/>
              <a:t>Escape  </a:t>
            </a:r>
            <a:r>
              <a:rPr lang="en-US" dirty="0"/>
              <a:t>character  is  '^]'.</a:t>
            </a:r>
          </a:p>
          <a:p>
            <a:pPr marL="349250" lvl="1" indent="0">
              <a:buNone/>
            </a:pPr>
            <a:r>
              <a:rPr lang="en-US" dirty="0" smtClean="0"/>
              <a:t>GET  </a:t>
            </a:r>
            <a:r>
              <a:rPr lang="en-US" dirty="0"/>
              <a:t>/  HTTP/1.1</a:t>
            </a:r>
          </a:p>
          <a:p>
            <a:pPr marL="349250" lvl="1" indent="0">
              <a:buNone/>
            </a:pPr>
            <a:r>
              <a:rPr lang="en-US" dirty="0" smtClean="0"/>
              <a:t>Host</a:t>
            </a:r>
            <a:r>
              <a:rPr lang="en-US" dirty="0"/>
              <a:t>:  </a:t>
            </a:r>
            <a:r>
              <a:rPr lang="en-US" dirty="0" err="1"/>
              <a:t>lmgsecurity.com</a:t>
            </a:r>
            <a:endParaRPr lang="en-US" dirty="0"/>
          </a:p>
          <a:p>
            <a:pPr marL="349250" lvl="1" indent="0">
              <a:buNone/>
            </a:pPr>
            <a:r>
              <a:rPr lang="en-US" dirty="0" smtClean="0"/>
              <a:t>HTTP</a:t>
            </a:r>
            <a:r>
              <a:rPr lang="en-US" dirty="0"/>
              <a:t>/1.1  200  OK</a:t>
            </a:r>
          </a:p>
          <a:p>
            <a:pPr marL="349250" lvl="1" indent="0">
              <a:buNone/>
            </a:pPr>
            <a:r>
              <a:rPr lang="en-US" dirty="0" smtClean="0"/>
              <a:t>Date</a:t>
            </a:r>
            <a:r>
              <a:rPr lang="en-US" dirty="0"/>
              <a:t>:  Sun,  26  Jun  2011  21:39:33  GMT</a:t>
            </a:r>
          </a:p>
          <a:p>
            <a:pPr marL="349250" lvl="1" indent="0">
              <a:buNone/>
            </a:pPr>
            <a:r>
              <a:rPr lang="en-US" dirty="0" smtClean="0"/>
              <a:t>Server</a:t>
            </a:r>
            <a:r>
              <a:rPr lang="en-US" dirty="0"/>
              <a:t>:  Apache/2.2.9  (</a:t>
            </a:r>
            <a:r>
              <a:rPr lang="en-US" dirty="0" err="1"/>
              <a:t>Debian</a:t>
            </a:r>
            <a:r>
              <a:rPr lang="en-US" dirty="0"/>
              <a:t>)  PHP/5.2.6-1+lenny10  with  </a:t>
            </a:r>
            <a:r>
              <a:rPr lang="en-US" dirty="0" err="1"/>
              <a:t>Suhosin</a:t>
            </a:r>
            <a:r>
              <a:rPr lang="en-US" dirty="0"/>
              <a:t> </a:t>
            </a:r>
            <a:r>
              <a:rPr lang="en-US" dirty="0" smtClean="0"/>
              <a:t>–Patch</a:t>
            </a:r>
            <a:endParaRPr lang="en-US" dirty="0"/>
          </a:p>
          <a:p>
            <a:pPr marL="349250" lvl="1" indent="0">
              <a:buNone/>
            </a:pPr>
            <a:r>
              <a:rPr lang="en-US" dirty="0" err="1" smtClean="0"/>
              <a:t>mod_python</a:t>
            </a:r>
            <a:r>
              <a:rPr lang="en-US" dirty="0"/>
              <a:t>/3.3.1  Python/2.5.2  </a:t>
            </a:r>
            <a:r>
              <a:rPr lang="en-US" dirty="0" err="1"/>
              <a:t>mod_ssl</a:t>
            </a:r>
            <a:r>
              <a:rPr lang="en-US" dirty="0"/>
              <a:t>/2.2.9  </a:t>
            </a:r>
            <a:r>
              <a:rPr lang="en-US" dirty="0" err="1"/>
              <a:t>OpenSSL</a:t>
            </a:r>
            <a:r>
              <a:rPr lang="en-US" dirty="0"/>
              <a:t>/0.9.8g  </a:t>
            </a:r>
            <a:r>
              <a:rPr lang="en-US" dirty="0" err="1"/>
              <a:t>mod_perl</a:t>
            </a:r>
            <a:r>
              <a:rPr lang="en-US" dirty="0"/>
              <a:t>/2.0.4</a:t>
            </a:r>
          </a:p>
          <a:p>
            <a:pPr marL="349250" lvl="1" indent="0">
              <a:buNone/>
            </a:pPr>
            <a:r>
              <a:rPr lang="en-US" dirty="0" smtClean="0"/>
              <a:t>Perl</a:t>
            </a:r>
            <a:r>
              <a:rPr lang="en-US" dirty="0"/>
              <a:t>/v5.10.0</a:t>
            </a:r>
          </a:p>
          <a:p>
            <a:pPr marL="349250" lvl="1" indent="0">
              <a:buNone/>
            </a:pPr>
            <a:r>
              <a:rPr lang="en-US" dirty="0" smtClean="0"/>
              <a:t>Last</a:t>
            </a:r>
            <a:r>
              <a:rPr lang="en-US" dirty="0"/>
              <a:t>-Modified:  Thu,  23  Jun  2011  22:40:55  GMT</a:t>
            </a:r>
          </a:p>
          <a:p>
            <a:pPr marL="349250" lvl="1" indent="0">
              <a:buNone/>
            </a:pPr>
            <a:r>
              <a:rPr lang="en-US" dirty="0" err="1" smtClean="0"/>
              <a:t>ETag</a:t>
            </a:r>
            <a:r>
              <a:rPr lang="en-US" dirty="0"/>
              <a:t>:  "644284-17da-</a:t>
            </a:r>
            <a:r>
              <a:rPr lang="en-US" dirty="0" smtClean="0"/>
              <a:t>4a668c728ebc0”</a:t>
            </a:r>
            <a:endParaRPr lang="en-US" dirty="0"/>
          </a:p>
          <a:p>
            <a:pPr marL="349250" lvl="1" indent="0">
              <a:buNone/>
            </a:pPr>
            <a:r>
              <a:rPr lang="en-US" dirty="0" smtClean="0"/>
              <a:t>Accept</a:t>
            </a:r>
            <a:r>
              <a:rPr lang="en-US" dirty="0"/>
              <a:t>-Ranges:  bytes</a:t>
            </a:r>
          </a:p>
          <a:p>
            <a:pPr marL="349250" lvl="1" indent="0">
              <a:buNone/>
            </a:pPr>
            <a:r>
              <a:rPr lang="en-US" dirty="0" smtClean="0"/>
              <a:t>Content </a:t>
            </a:r>
            <a:r>
              <a:rPr lang="en-US" dirty="0"/>
              <a:t>-Length:  6106</a:t>
            </a:r>
          </a:p>
          <a:p>
            <a:pPr marL="349250" lvl="1" indent="0">
              <a:buNone/>
            </a:pPr>
            <a:r>
              <a:rPr lang="en-US" dirty="0" smtClean="0"/>
              <a:t>Content </a:t>
            </a:r>
            <a:r>
              <a:rPr lang="en-US" dirty="0"/>
              <a:t>-Type:  text/html</a:t>
            </a:r>
          </a:p>
        </p:txBody>
      </p:sp>
    </p:spTree>
    <p:extLst>
      <p:ext uri="{BB962C8B-B14F-4D97-AF65-F5344CB8AC3E}">
        <p14:creationId xmlns:p14="http://schemas.microsoft.com/office/powerpoint/2010/main" val="228362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SNMP:</a:t>
            </a:r>
          </a:p>
          <a:p>
            <a:pPr lvl="1"/>
            <a:r>
              <a:rPr lang="en-US" dirty="0" smtClean="0"/>
              <a:t>Simple Network Management Protocol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poll </a:t>
            </a:r>
            <a:r>
              <a:rPr lang="en-US" dirty="0" smtClean="0"/>
              <a:t>networked devices </a:t>
            </a:r>
            <a:r>
              <a:rPr lang="en-US" dirty="0"/>
              <a:t>from a central server, or push SNMP information from remote agents to such </a:t>
            </a:r>
            <a:r>
              <a:rPr lang="en-US" dirty="0" smtClean="0"/>
              <a:t>a central </a:t>
            </a:r>
            <a:r>
              <a:rPr lang="en-US" dirty="0"/>
              <a:t>aggregation </a:t>
            </a:r>
            <a:r>
              <a:rPr lang="en-US" dirty="0" smtClean="0"/>
              <a:t>point.</a:t>
            </a:r>
          </a:p>
          <a:p>
            <a:pPr lvl="1"/>
            <a:r>
              <a:rPr lang="en-US" dirty="0"/>
              <a:t>SNMP was designed to be extensible through the deﬁnition of the “</a:t>
            </a:r>
            <a:r>
              <a:rPr lang="en-US" dirty="0" smtClean="0"/>
              <a:t>management information </a:t>
            </a:r>
            <a:r>
              <a:rPr lang="en-US" dirty="0"/>
              <a:t>base” (MIB), which basically describes the database of managed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Here’s a list of the basic SNMP </a:t>
            </a:r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Polling</a:t>
            </a:r>
            <a:r>
              <a:rPr lang="en-US" dirty="0"/>
              <a:t>: GET, GETNEXT, </a:t>
            </a:r>
            <a:r>
              <a:rPr lang="en-US" dirty="0" smtClean="0"/>
              <a:t>GETBULK</a:t>
            </a:r>
          </a:p>
          <a:p>
            <a:pPr lvl="2"/>
            <a:r>
              <a:rPr lang="en-US" dirty="0" smtClean="0"/>
              <a:t>Interrupt</a:t>
            </a:r>
            <a:r>
              <a:rPr lang="en-US" dirty="0"/>
              <a:t>: TRAP, </a:t>
            </a:r>
            <a:r>
              <a:rPr lang="en-US" dirty="0" smtClean="0"/>
              <a:t>INFORM</a:t>
            </a:r>
          </a:p>
          <a:p>
            <a:pPr lvl="2"/>
            <a:r>
              <a:rPr lang="en-US" dirty="0" smtClean="0"/>
              <a:t>Control</a:t>
            </a:r>
            <a:r>
              <a:rPr lang="en-US" dirty="0"/>
              <a:t>: SET</a:t>
            </a:r>
          </a:p>
        </p:txBody>
      </p:sp>
    </p:spTree>
    <p:extLst>
      <p:ext uri="{BB962C8B-B14F-4D97-AF65-F5344CB8AC3E}">
        <p14:creationId xmlns:p14="http://schemas.microsoft.com/office/powerpoint/2010/main" val="325616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TFTP:</a:t>
            </a:r>
          </a:p>
          <a:p>
            <a:pPr lvl="1"/>
            <a:r>
              <a:rPr lang="en-US" dirty="0" smtClean="0"/>
              <a:t>Trivial File transfer protocol.</a:t>
            </a:r>
          </a:p>
          <a:p>
            <a:pPr lvl="1"/>
            <a:r>
              <a:rPr lang="en-US" dirty="0"/>
              <a:t>simple, automated means of transferring </a:t>
            </a:r>
            <a:r>
              <a:rPr lang="en-US" dirty="0" smtClean="0"/>
              <a:t>files </a:t>
            </a:r>
            <a:r>
              <a:rPr lang="en-US" dirty="0"/>
              <a:t>between remote systems. </a:t>
            </a:r>
            <a:endParaRPr lang="en-US" dirty="0" smtClean="0"/>
          </a:p>
          <a:p>
            <a:pPr lvl="1"/>
            <a:r>
              <a:rPr lang="en-US" dirty="0"/>
              <a:t>TFTP is often used as a means through </a:t>
            </a:r>
            <a:r>
              <a:rPr lang="en-US" dirty="0" smtClean="0"/>
              <a:t>which distributed </a:t>
            </a:r>
            <a:r>
              <a:rPr lang="en-US" dirty="0"/>
              <a:t>devices can download updates from a central server within an organization. </a:t>
            </a:r>
            <a:endParaRPr lang="en-US" dirty="0" smtClean="0"/>
          </a:p>
          <a:p>
            <a:r>
              <a:rPr lang="en-US" dirty="0" smtClean="0"/>
              <a:t>Web and Proprietary interfaces</a:t>
            </a:r>
          </a:p>
          <a:p>
            <a:pPr lvl="1"/>
            <a:r>
              <a:rPr lang="en-US" dirty="0" smtClean="0"/>
              <a:t>DSL routers.</a:t>
            </a:r>
          </a:p>
          <a:p>
            <a:pPr lvl="1"/>
            <a:r>
              <a:rPr lang="en-US" dirty="0" smtClean="0"/>
              <a:t>HTTP and HTTPS, webserver logs,</a:t>
            </a:r>
            <a:r>
              <a:rPr lang="en-US" dirty="0"/>
              <a:t> </a:t>
            </a:r>
            <a:r>
              <a:rPr lang="en-US" dirty="0" smtClean="0"/>
              <a:t>accesses and events.</a:t>
            </a:r>
          </a:p>
          <a:p>
            <a:pPr lvl="1"/>
            <a:r>
              <a:rPr lang="en-US" dirty="0" smtClean="0"/>
              <a:t>Standard java interfaces for commonly used devices such as Cisco.</a:t>
            </a:r>
          </a:p>
        </p:txBody>
      </p:sp>
    </p:spTree>
    <p:extLst>
      <p:ext uri="{BB962C8B-B14F-4D97-AF65-F5344CB8AC3E}">
        <p14:creationId xmlns:p14="http://schemas.microsoft.com/office/powerpoint/2010/main" val="4161681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Inspection without </a:t>
            </a:r>
            <a:r>
              <a:rPr lang="en-US" dirty="0" smtClean="0"/>
              <a:t>Access:</a:t>
            </a:r>
          </a:p>
          <a:p>
            <a:pPr lvl="1"/>
            <a:r>
              <a:rPr lang="en-US" dirty="0" smtClean="0"/>
              <a:t>Port scanning: </a:t>
            </a:r>
            <a:r>
              <a:rPr lang="en-US" dirty="0" err="1" smtClean="0"/>
              <a:t>nmap</a:t>
            </a:r>
            <a:r>
              <a:rPr lang="en-US" dirty="0" smtClean="0"/>
              <a:t>, others on network will know you are scanning.</a:t>
            </a:r>
          </a:p>
          <a:p>
            <a:pPr lvl="1"/>
            <a:r>
              <a:rPr lang="en-US" dirty="0" smtClean="0"/>
              <a:t>Vulnerability scanning: Nessus, etc. Scans for known vulnerabilities by comparing against standard defects in servers.</a:t>
            </a:r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Refrain from rebooting/ powering down.</a:t>
            </a:r>
          </a:p>
          <a:p>
            <a:pPr lvl="1"/>
            <a:r>
              <a:rPr lang="en-US" dirty="0" smtClean="0"/>
              <a:t>Connect via console than over network.</a:t>
            </a:r>
          </a:p>
          <a:p>
            <a:pPr lvl="1"/>
            <a:r>
              <a:rPr lang="en-US" dirty="0" smtClean="0"/>
              <a:t>Record system time.</a:t>
            </a:r>
          </a:p>
          <a:p>
            <a:pPr lvl="1"/>
            <a:r>
              <a:rPr lang="en-US" dirty="0" smtClean="0"/>
              <a:t>Collect evidence according to level of volatility</a:t>
            </a:r>
          </a:p>
          <a:p>
            <a:pPr lvl="1"/>
            <a:r>
              <a:rPr lang="en-US" dirty="0" smtClean="0"/>
              <a:t>Record your </a:t>
            </a:r>
            <a:r>
              <a:rPr lang="en-US" smtClean="0"/>
              <a:t>investigative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Interception: Cables.</a:t>
            </a:r>
          </a:p>
          <a:p>
            <a:r>
              <a:rPr lang="en-US" dirty="0" smtClean="0"/>
              <a:t>Radio Frequency.</a:t>
            </a:r>
          </a:p>
          <a:p>
            <a:r>
              <a:rPr lang="en-US" dirty="0" smtClean="0"/>
              <a:t>Hubs.</a:t>
            </a:r>
          </a:p>
          <a:p>
            <a:r>
              <a:rPr lang="en-US" dirty="0" smtClean="0"/>
              <a:t>Switches.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Cables connect stations together providing point to point communication.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Copper</a:t>
            </a:r>
          </a:p>
          <a:p>
            <a:pPr lvl="1"/>
            <a:r>
              <a:rPr lang="en-US" dirty="0" smtClean="0"/>
              <a:t>Optical</a:t>
            </a:r>
          </a:p>
          <a:p>
            <a:r>
              <a:rPr lang="en-US" dirty="0" smtClean="0"/>
              <a:t>Copper wires are two types again:</a:t>
            </a:r>
          </a:p>
          <a:p>
            <a:pPr lvl="1"/>
            <a:r>
              <a:rPr lang="en-US" dirty="0" smtClean="0"/>
              <a:t>Coaxial: single copper wire wrapped with insulation. </a:t>
            </a:r>
            <a:r>
              <a:rPr lang="en-US" i="1" dirty="0" smtClean="0"/>
              <a:t>Can tap when core copper is accessed.</a:t>
            </a:r>
          </a:p>
          <a:p>
            <a:pPr lvl="1"/>
            <a:r>
              <a:rPr lang="en-US" dirty="0" smtClean="0"/>
              <a:t>Twisted Pair (TP): Multiple pairs of copper wires twisted together with insulation.</a:t>
            </a:r>
            <a:r>
              <a:rPr lang="en-US" dirty="0"/>
              <a:t> </a:t>
            </a:r>
            <a:r>
              <a:rPr lang="en-US" i="1" dirty="0" smtClean="0"/>
              <a:t>Can tap using commercial TP network tap inline.</a:t>
            </a:r>
          </a:p>
          <a:p>
            <a:pPr lvl="2"/>
            <a:r>
              <a:rPr lang="en-US" b="1" dirty="0" smtClean="0"/>
              <a:t>1 copper wire = 1 communication between 2 stations.</a:t>
            </a:r>
          </a:p>
        </p:txBody>
      </p:sp>
    </p:spTree>
    <p:extLst>
      <p:ext uri="{BB962C8B-B14F-4D97-AF65-F5344CB8AC3E}">
        <p14:creationId xmlns:p14="http://schemas.microsoft.com/office/powerpoint/2010/main" val="1548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Optical:</a:t>
            </a:r>
          </a:p>
          <a:p>
            <a:pPr lvl="1"/>
            <a:r>
              <a:rPr lang="en-US" dirty="0" smtClean="0"/>
              <a:t>Thin strands of glass carrying light. </a:t>
            </a:r>
            <a:r>
              <a:rPr lang="en-US" i="1" dirty="0" smtClean="0"/>
              <a:t>Can be tapped but optical regenerator must be used.</a:t>
            </a:r>
          </a:p>
          <a:p>
            <a:r>
              <a:rPr lang="en-US" dirty="0" smtClean="0"/>
              <a:t>Types of taps:</a:t>
            </a:r>
          </a:p>
          <a:p>
            <a:pPr lvl="1"/>
            <a:r>
              <a:rPr lang="en-US" dirty="0" smtClean="0"/>
              <a:t>Inline Network taps: </a:t>
            </a:r>
          </a:p>
          <a:p>
            <a:pPr lvl="2"/>
            <a:r>
              <a:rPr lang="en-US" dirty="0" smtClean="0"/>
              <a:t>Tapped at </a:t>
            </a:r>
            <a:r>
              <a:rPr lang="en-US" i="1" dirty="0" smtClean="0"/>
              <a:t>layer 1. </a:t>
            </a:r>
          </a:p>
          <a:p>
            <a:pPr lvl="2"/>
            <a:r>
              <a:rPr lang="en-US" dirty="0" smtClean="0"/>
              <a:t>Short disruption.</a:t>
            </a:r>
          </a:p>
          <a:p>
            <a:pPr lvl="2"/>
            <a:r>
              <a:rPr lang="en-US" dirty="0" smtClean="0"/>
              <a:t>Has 4 ports, 2 inline for normal traffic, 2 for sniffing that traffic.</a:t>
            </a:r>
          </a:p>
          <a:p>
            <a:pPr lvl="2"/>
            <a:r>
              <a:rPr lang="en-US" dirty="0" smtClean="0"/>
              <a:t>Can also load-balance.</a:t>
            </a:r>
          </a:p>
          <a:p>
            <a:pPr lvl="2"/>
            <a:r>
              <a:rPr lang="en-US" dirty="0" smtClean="0"/>
              <a:t>Wires need to be cut for sniffing.</a:t>
            </a:r>
          </a:p>
        </p:txBody>
      </p:sp>
    </p:spTree>
    <p:extLst>
      <p:ext uri="{BB962C8B-B14F-4D97-AF65-F5344CB8AC3E}">
        <p14:creationId xmlns:p14="http://schemas.microsoft.com/office/powerpoint/2010/main" val="378422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Cables: Types of taps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Vampire taps:</a:t>
            </a:r>
          </a:p>
          <a:p>
            <a:pPr lvl="1"/>
            <a:r>
              <a:rPr lang="en-US" dirty="0" smtClean="0"/>
              <a:t>No physical cuts of cables necessary.</a:t>
            </a:r>
          </a:p>
          <a:p>
            <a:pPr lvl="1"/>
            <a:r>
              <a:rPr lang="en-US" dirty="0" smtClean="0"/>
              <a:t>Butt kits are used to tap into </a:t>
            </a:r>
            <a:r>
              <a:rPr lang="en-US" dirty="0" err="1" smtClean="0"/>
              <a:t>punchdown</a:t>
            </a:r>
            <a:r>
              <a:rPr lang="en-US" dirty="0" smtClean="0"/>
              <a:t> blocks in wiring closet.</a:t>
            </a:r>
          </a:p>
          <a:p>
            <a:pPr lvl="1"/>
            <a:r>
              <a:rPr lang="en-US" dirty="0" smtClean="0"/>
              <a:t>Can punch through wires. </a:t>
            </a:r>
          </a:p>
          <a:p>
            <a:pPr lvl="1"/>
            <a:r>
              <a:rPr lang="en-US" dirty="0" smtClean="0"/>
              <a:t>Easily available at hardware store.</a:t>
            </a:r>
          </a:p>
          <a:p>
            <a:r>
              <a:rPr lang="en-US" dirty="0" smtClean="0"/>
              <a:t>Induction coils:</a:t>
            </a:r>
          </a:p>
          <a:p>
            <a:pPr lvl="1"/>
            <a:r>
              <a:rPr lang="en-US" dirty="0" smtClean="0"/>
              <a:t>Voltage through copper </a:t>
            </a:r>
            <a:r>
              <a:rPr lang="en-US" dirty="0" smtClean="0">
                <a:sym typeface="Wingdings"/>
              </a:rPr>
              <a:t> magnetic properties.</a:t>
            </a:r>
          </a:p>
          <a:p>
            <a:pPr lvl="1"/>
            <a:r>
              <a:rPr lang="en-US" dirty="0" smtClean="0">
                <a:sym typeface="Wingdings"/>
              </a:rPr>
              <a:t>Replicate that in original form to eavesdrop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5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Cables: Types of taps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Fiber optic taps:</a:t>
            </a:r>
          </a:p>
          <a:p>
            <a:pPr lvl="1"/>
            <a:r>
              <a:rPr lang="en-US" dirty="0" smtClean="0"/>
              <a:t>Splice optical cable.</a:t>
            </a:r>
          </a:p>
          <a:p>
            <a:pPr lvl="1"/>
            <a:r>
              <a:rPr lang="en-US" dirty="0" smtClean="0"/>
              <a:t>Short disruption</a:t>
            </a:r>
          </a:p>
          <a:p>
            <a:pPr lvl="1"/>
            <a:r>
              <a:rPr lang="en-US" dirty="0" smtClean="0"/>
              <a:t>Optical time domain </a:t>
            </a:r>
            <a:r>
              <a:rPr lang="en-US" dirty="0" err="1" smtClean="0"/>
              <a:t>reflectometers</a:t>
            </a:r>
            <a:r>
              <a:rPr lang="en-US" dirty="0" smtClean="0"/>
              <a:t>(OTDR) can be used to locate breaks in cable.</a:t>
            </a:r>
          </a:p>
          <a:p>
            <a:pPr lvl="1"/>
            <a:r>
              <a:rPr lang="en-US" dirty="0" smtClean="0"/>
              <a:t>Bend couplers can be used which capture stray photons and gain some information about the signal.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Wireless transmissions. Standard 802.11 is used for WLAN communication.</a:t>
            </a:r>
          </a:p>
          <a:p>
            <a:r>
              <a:rPr lang="en-US" dirty="0" smtClean="0"/>
              <a:t>2.4, 3.7,5 GHz frequency ranges are used.</a:t>
            </a:r>
          </a:p>
          <a:p>
            <a:r>
              <a:rPr lang="en-US" dirty="0" smtClean="0"/>
              <a:t>Wi-Fi is also IEEE 802.11</a:t>
            </a:r>
          </a:p>
          <a:p>
            <a:r>
              <a:rPr lang="en-US" dirty="0" smtClean="0"/>
              <a:t>Illegal to use 802.11 frequency ranges for over certain distances in US.</a:t>
            </a:r>
          </a:p>
          <a:p>
            <a:r>
              <a:rPr lang="en-US" dirty="0" smtClean="0"/>
              <a:t>Yet, off the shelf components can be used to build </a:t>
            </a:r>
            <a:r>
              <a:rPr lang="en-US" dirty="0" err="1" smtClean="0"/>
              <a:t>transreceivers</a:t>
            </a:r>
            <a:r>
              <a:rPr lang="en-US" dirty="0" smtClean="0"/>
              <a:t> to eavesdrop on wireless communications.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WLAN can be tapped from long distance off physical perimeter.</a:t>
            </a:r>
          </a:p>
          <a:p>
            <a:r>
              <a:rPr lang="en-US" dirty="0" smtClean="0"/>
              <a:t>When connecting to those communications, own activity can also be monitored.</a:t>
            </a:r>
          </a:p>
          <a:p>
            <a:r>
              <a:rPr lang="en-US" dirty="0" smtClean="0"/>
              <a:t>If encrypted, key can be obtained or cracked to analyze data.</a:t>
            </a:r>
          </a:p>
          <a:p>
            <a:r>
              <a:rPr lang="en-US" dirty="0" smtClean="0"/>
              <a:t>Control data sent with data:</a:t>
            </a:r>
          </a:p>
          <a:p>
            <a:pPr lvl="1"/>
            <a:r>
              <a:rPr lang="en-US" dirty="0" smtClean="0"/>
              <a:t>SSID</a:t>
            </a:r>
          </a:p>
          <a:p>
            <a:pPr lvl="1"/>
            <a:r>
              <a:rPr lang="en-US" dirty="0" smtClean="0"/>
              <a:t>WAP MAC addresses.</a:t>
            </a:r>
          </a:p>
          <a:p>
            <a:pPr lvl="1"/>
            <a:r>
              <a:rPr lang="en-US" dirty="0" smtClean="0"/>
              <a:t>Encryption/authentication algorithms</a:t>
            </a:r>
          </a:p>
          <a:p>
            <a:pPr lvl="1"/>
            <a:r>
              <a:rPr lang="en-US" dirty="0" smtClean="0"/>
              <a:t>Client MAC addresses</a:t>
            </a:r>
          </a:p>
          <a:p>
            <a:pPr lvl="1"/>
            <a:r>
              <a:rPr lang="en-US" dirty="0" smtClean="0"/>
              <a:t>Layer3+ contents</a:t>
            </a:r>
          </a:p>
          <a:p>
            <a:r>
              <a:rPr lang="en-US" dirty="0" smtClean="0"/>
              <a:t>Many drivers support monitor mode. Even most of your laptops.</a:t>
            </a:r>
            <a:r>
              <a:rPr lang="en-US" dirty="0"/>
              <a:t> </a:t>
            </a:r>
            <a:r>
              <a:rPr lang="en-US" dirty="0" smtClean="0"/>
              <a:t>USB adaptors can also be used. Backtrack is your friend.</a:t>
            </a:r>
          </a:p>
        </p:txBody>
      </p:sp>
    </p:spTree>
    <p:extLst>
      <p:ext uri="{BB962C8B-B14F-4D97-AF65-F5344CB8AC3E}">
        <p14:creationId xmlns:p14="http://schemas.microsoft.com/office/powerpoint/2010/main" val="400361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115</TotalTime>
  <Words>1563</Words>
  <Application>Microsoft Macintosh PowerPoint</Application>
  <PresentationFormat>On-screen Show (4:3)</PresentationFormat>
  <Paragraphs>214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Ch 3. Evidence Acquisition</vt:lpstr>
      <vt:lpstr>What to expect?</vt:lpstr>
      <vt:lpstr>Passive Acquisition</vt:lpstr>
      <vt:lpstr>Cables</vt:lpstr>
      <vt:lpstr>Cables</vt:lpstr>
      <vt:lpstr>Cables: Types of taps</vt:lpstr>
      <vt:lpstr>Cables: Types of taps</vt:lpstr>
      <vt:lpstr>Radio Frequency</vt:lpstr>
      <vt:lpstr>Radio Frequency</vt:lpstr>
      <vt:lpstr>Hubs</vt:lpstr>
      <vt:lpstr>Switches</vt:lpstr>
      <vt:lpstr>Switches Ex:</vt:lpstr>
      <vt:lpstr>Traffic Acquisition Software</vt:lpstr>
      <vt:lpstr>Traffic acquisition Software</vt:lpstr>
      <vt:lpstr>Traffic acquisition Software</vt:lpstr>
      <vt:lpstr>Tcp dump</vt:lpstr>
      <vt:lpstr>Tcp dump</vt:lpstr>
      <vt:lpstr>Wireshark</vt:lpstr>
      <vt:lpstr>tshark</vt:lpstr>
      <vt:lpstr>Dumpcap</vt:lpstr>
      <vt:lpstr>Active Acquisition</vt:lpstr>
      <vt:lpstr>Active Acquisition</vt:lpstr>
      <vt:lpstr>Active Acquisition</vt:lpstr>
      <vt:lpstr>Active Acquisition</vt:lpstr>
      <vt:lpstr>Active Acquisition</vt:lpstr>
      <vt:lpstr>Active Acquisition</vt:lpstr>
      <vt:lpstr>Active Acquisition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3. Evidence Acquisition</dc:title>
  <dc:creator>Naveen Kumar L</dc:creator>
  <cp:lastModifiedBy>Naveen Kumar L</cp:lastModifiedBy>
  <cp:revision>12</cp:revision>
  <dcterms:created xsi:type="dcterms:W3CDTF">2014-07-21T15:31:03Z</dcterms:created>
  <dcterms:modified xsi:type="dcterms:W3CDTF">2014-07-21T17:26:26Z</dcterms:modified>
</cp:coreProperties>
</file>