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20" y="-9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924204" cy="1724867"/>
          </a:xfrm>
        </p:spPr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8. Event Log Aggregation, Correlation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Kumar </a:t>
            </a:r>
            <a:r>
              <a:rPr lang="en-US" dirty="0" err="1" smtClean="0"/>
              <a:t>Lekkalapudi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3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</a:t>
            </a:r>
            <a:r>
              <a:rPr lang="en-US" dirty="0" smtClean="0"/>
              <a:t> log ex</a:t>
            </a:r>
            <a:endParaRPr lang="en-US" dirty="0"/>
          </a:p>
        </p:txBody>
      </p:sp>
      <p:pic>
        <p:nvPicPr>
          <p:cNvPr id="4" name="Content Placeholder 3" descr="Screen Shot 2014-08-05 at 5.01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665" b="-97665"/>
          <a:stretch>
            <a:fillRect/>
          </a:stretch>
        </p:blipFill>
        <p:spPr>
          <a:xfrm>
            <a:off x="549275" y="635360"/>
            <a:ext cx="8042276" cy="4343400"/>
          </a:xfrm>
        </p:spPr>
      </p:pic>
    </p:spTree>
    <p:extLst>
      <p:ext uri="{BB962C8B-B14F-4D97-AF65-F5344CB8AC3E}">
        <p14:creationId xmlns:p14="http://schemas.microsoft.com/office/powerpoint/2010/main" val="356103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log ex</a:t>
            </a:r>
            <a:endParaRPr lang="en-US" dirty="0"/>
          </a:p>
        </p:txBody>
      </p:sp>
      <p:pic>
        <p:nvPicPr>
          <p:cNvPr id="4" name="Content Placeholder 3" descr="Screen Shot 2014-08-05 at 5.03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233" b="-92233"/>
          <a:stretch>
            <a:fillRect/>
          </a:stretch>
        </p:blipFill>
        <p:spPr>
          <a:xfrm>
            <a:off x="549275" y="750811"/>
            <a:ext cx="8042276" cy="4343400"/>
          </a:xfrm>
        </p:spPr>
      </p:pic>
    </p:spTree>
    <p:extLst>
      <p:ext uri="{BB962C8B-B14F-4D97-AF65-F5344CB8AC3E}">
        <p14:creationId xmlns:p14="http://schemas.microsoft.com/office/powerpoint/2010/main" val="318647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Although </a:t>
            </a:r>
            <a:r>
              <a:rPr lang="en-US" dirty="0" smtClean="0"/>
              <a:t>some applications </a:t>
            </a:r>
            <a:r>
              <a:rPr lang="en-US" dirty="0"/>
              <a:t>create logs in well-documented, published formats, network forensic </a:t>
            </a:r>
            <a:r>
              <a:rPr lang="en-US" dirty="0" smtClean="0"/>
              <a:t>analysts constantly </a:t>
            </a:r>
            <a:r>
              <a:rPr lang="en-US" dirty="0"/>
              <a:t>run into new log formats, or formats that are simply not well documented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Application </a:t>
            </a:r>
            <a:r>
              <a:rPr lang="en-US" dirty="0"/>
              <a:t>logs in real life are just </a:t>
            </a:r>
            <a:r>
              <a:rPr lang="en-US" dirty="0" smtClean="0"/>
              <a:t>different </a:t>
            </a:r>
            <a:r>
              <a:rPr lang="en-US" dirty="0"/>
              <a:t>from the documented format </a:t>
            </a:r>
            <a:r>
              <a:rPr lang="en-US" dirty="0" smtClean="0"/>
              <a:t>or outdated.</a:t>
            </a:r>
          </a:p>
          <a:p>
            <a:r>
              <a:rPr lang="en-US" dirty="0" smtClean="0"/>
              <a:t>Many </a:t>
            </a:r>
            <a:r>
              <a:rPr lang="en-US" dirty="0"/>
              <a:t>applications allow local system administrators to </a:t>
            </a:r>
            <a:r>
              <a:rPr lang="en-US" dirty="0" smtClean="0"/>
              <a:t>customize log </a:t>
            </a:r>
            <a:r>
              <a:rPr lang="en-US" dirty="0"/>
              <a:t>contents and formatting</a:t>
            </a:r>
          </a:p>
        </p:txBody>
      </p:sp>
    </p:spTree>
    <p:extLst>
      <p:ext uri="{BB962C8B-B14F-4D97-AF65-F5344CB8AC3E}">
        <p14:creationId xmlns:p14="http://schemas.microsoft.com/office/powerpoint/2010/main" val="302522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SMTP Logs</a:t>
            </a:r>
            <a:endParaRPr lang="en-US" dirty="0"/>
          </a:p>
        </p:txBody>
      </p:sp>
      <p:pic>
        <p:nvPicPr>
          <p:cNvPr id="4" name="Content Placeholder 3" descr="Screen Shot 2014-08-05 at 5.14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" r="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893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Device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Devices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Cameras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control systems, such as RFID readers on </a:t>
            </a:r>
            <a:r>
              <a:rPr lang="en-US" dirty="0" smtClean="0"/>
              <a:t>doors</a:t>
            </a:r>
          </a:p>
          <a:p>
            <a:pPr lvl="1"/>
            <a:r>
              <a:rPr lang="en-US" dirty="0" smtClean="0"/>
              <a:t>HVAC systems</a:t>
            </a:r>
          </a:p>
          <a:p>
            <a:pPr lvl="1"/>
            <a:r>
              <a:rPr lang="en-US" dirty="0" smtClean="0"/>
              <a:t>Uninterruptible </a:t>
            </a:r>
            <a:r>
              <a:rPr lang="en-US" dirty="0"/>
              <a:t>power supplies (UPSs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Intensive </a:t>
            </a:r>
            <a:r>
              <a:rPr lang="en-US" dirty="0"/>
              <a:t>care units at </a:t>
            </a:r>
            <a:r>
              <a:rPr lang="en-US" dirty="0" smtClean="0"/>
              <a:t>hospitals</a:t>
            </a:r>
          </a:p>
          <a:p>
            <a:pPr lvl="1"/>
            <a:r>
              <a:rPr lang="en-US" dirty="0"/>
              <a:t>Electrical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Laundry machines</a:t>
            </a:r>
          </a:p>
          <a:p>
            <a:pPr lvl="1"/>
            <a:r>
              <a:rPr lang="en-US" dirty="0" smtClean="0"/>
              <a:t>Bathrooms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Device Logs - Camera</a:t>
            </a:r>
            <a:endParaRPr lang="en-US" dirty="0"/>
          </a:p>
        </p:txBody>
      </p:sp>
      <p:pic>
        <p:nvPicPr>
          <p:cNvPr id="4" name="Content Placeholder 3" descr="Screen Shot 2014-08-05 at 5.16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47" b="-41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850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Device Logs</a:t>
            </a:r>
            <a:br>
              <a:rPr lang="en-US" dirty="0" smtClean="0"/>
            </a:br>
            <a:r>
              <a:rPr lang="en-US" dirty="0" smtClean="0"/>
              <a:t>UPS</a:t>
            </a:r>
            <a:endParaRPr lang="en-US" dirty="0"/>
          </a:p>
        </p:txBody>
      </p:sp>
      <p:pic>
        <p:nvPicPr>
          <p:cNvPr id="4" name="Content Placeholder 3" descr="Screen Shot 2014-08-05 at 5.18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60" b="-242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3546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Equipment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Often these logs </a:t>
            </a:r>
            <a:r>
              <a:rPr lang="en-US" dirty="0" err="1" smtClean="0"/>
              <a:t>aredesigned</a:t>
            </a:r>
            <a:r>
              <a:rPr lang="en-US" dirty="0" smtClean="0"/>
              <a:t> </a:t>
            </a:r>
            <a:r>
              <a:rPr lang="en-US" dirty="0"/>
              <a:t>to be sent to a remote server via syslog or SNMP because the network </a:t>
            </a:r>
            <a:r>
              <a:rPr lang="en-US" dirty="0" smtClean="0"/>
              <a:t>devices themselves </a:t>
            </a:r>
            <a:r>
              <a:rPr lang="en-US" dirty="0"/>
              <a:t>have very limited storage capacity</a:t>
            </a:r>
            <a:r>
              <a:rPr lang="en-US" dirty="0" smtClean="0"/>
              <a:t>.</a:t>
            </a:r>
          </a:p>
          <a:p>
            <a:r>
              <a:rPr lang="en-US" dirty="0"/>
              <a:t>Network equipment can include, among other </a:t>
            </a:r>
            <a:r>
              <a:rPr lang="en-US" dirty="0" smtClean="0"/>
              <a:t>things:</a:t>
            </a:r>
          </a:p>
          <a:p>
            <a:pPr lvl="1"/>
            <a:r>
              <a:rPr lang="en-US" dirty="0" smtClean="0"/>
              <a:t>Firewalls</a:t>
            </a:r>
          </a:p>
          <a:p>
            <a:pPr lvl="1"/>
            <a:r>
              <a:rPr lang="en-US" dirty="0" smtClean="0"/>
              <a:t>Switches</a:t>
            </a:r>
          </a:p>
          <a:p>
            <a:pPr lvl="1"/>
            <a:r>
              <a:rPr lang="en-US" dirty="0" smtClean="0"/>
              <a:t>Routers</a:t>
            </a:r>
          </a:p>
          <a:p>
            <a:pPr lvl="1"/>
            <a:r>
              <a:rPr lang="en-US" dirty="0" smtClean="0"/>
              <a:t>Wireless </a:t>
            </a:r>
            <a:r>
              <a:rPr lang="en-US" dirty="0"/>
              <a:t>access points</a:t>
            </a:r>
          </a:p>
        </p:txBody>
      </p:sp>
    </p:spTree>
    <p:extLst>
      <p:ext uri="{BB962C8B-B14F-4D97-AF65-F5344CB8AC3E}">
        <p14:creationId xmlns:p14="http://schemas.microsoft.com/office/powerpoint/2010/main" val="263664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Equipment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 airport extreme logs</a:t>
            </a:r>
            <a:endParaRPr lang="en-US" dirty="0"/>
          </a:p>
        </p:txBody>
      </p:sp>
      <p:pic>
        <p:nvPicPr>
          <p:cNvPr id="4" name="Picture 3" descr="Screen Shot 2014-08-05 at 5.20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46" y="2134693"/>
            <a:ext cx="6991500" cy="367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0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Log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types:</a:t>
            </a:r>
          </a:p>
          <a:p>
            <a:pPr lvl="1"/>
            <a:r>
              <a:rPr lang="en-US" dirty="0" smtClean="0"/>
              <a:t>Local</a:t>
            </a:r>
          </a:p>
          <a:p>
            <a:pPr lvl="2"/>
            <a:r>
              <a:rPr lang="en-US" dirty="0"/>
              <a:t> Logs stored locally on a compromised or potentially compromised system may </a:t>
            </a:r>
            <a:r>
              <a:rPr lang="en-US" dirty="0" smtClean="0"/>
              <a:t>be modiﬁed </a:t>
            </a:r>
            <a:r>
              <a:rPr lang="en-US" dirty="0"/>
              <a:t>or deleted. Even if there is no evidence to indicate modiﬁcation, logs </a:t>
            </a:r>
            <a:r>
              <a:rPr lang="en-US" dirty="0" smtClean="0"/>
              <a:t>stored on </a:t>
            </a:r>
            <a:r>
              <a:rPr lang="en-US" dirty="0"/>
              <a:t>compromised systems cannot be trusted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Remote Decentralized</a:t>
            </a:r>
          </a:p>
          <a:p>
            <a:pPr lvl="2"/>
            <a:r>
              <a:rPr lang="en-US" dirty="0"/>
              <a:t>Time skew can be partially mitigated by having the logging servers timestamp </a:t>
            </a:r>
            <a:r>
              <a:rPr lang="en-US" dirty="0" smtClean="0"/>
              <a:t>incoming </a:t>
            </a:r>
            <a:r>
              <a:rPr lang="en-US" dirty="0"/>
              <a:t>logs, although time skew between servers may still be an issue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Collecting logs from a logging server is usually far less work than collecting logs </a:t>
            </a:r>
            <a:r>
              <a:rPr lang="en-US" dirty="0" smtClean="0"/>
              <a:t>from endpoint </a:t>
            </a:r>
            <a:r>
              <a:rPr lang="en-US" dirty="0"/>
              <a:t>devices, especially since the logging server is more likely to be under </a:t>
            </a:r>
            <a:r>
              <a:rPr lang="en-US" dirty="0" smtClean="0"/>
              <a:t>direct administrative </a:t>
            </a:r>
            <a:r>
              <a:rPr lang="en-US" dirty="0"/>
              <a:t>control.</a:t>
            </a:r>
          </a:p>
        </p:txBody>
      </p:sp>
    </p:spTree>
    <p:extLst>
      <p:ext uri="{BB962C8B-B14F-4D97-AF65-F5344CB8AC3E}">
        <p14:creationId xmlns:p14="http://schemas.microsoft.com/office/powerpoint/2010/main" val="213484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 of logs</a:t>
            </a:r>
          </a:p>
          <a:p>
            <a:r>
              <a:rPr lang="en-US" dirty="0" smtClean="0"/>
              <a:t>Network log architecture</a:t>
            </a:r>
          </a:p>
          <a:p>
            <a:r>
              <a:rPr lang="en-US" dirty="0" smtClean="0"/>
              <a:t>Collection and analyzing evidence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9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log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</a:p>
          <a:p>
            <a:pPr lvl="1"/>
            <a:r>
              <a:rPr lang="en-US" dirty="0"/>
              <a:t>Logs are stored on a remote server, where they are not subject to modiﬁcation </a:t>
            </a:r>
            <a:r>
              <a:rPr lang="en-US" dirty="0" smtClean="0"/>
              <a:t>or deletion </a:t>
            </a:r>
            <a:r>
              <a:rPr lang="en-US" dirty="0"/>
              <a:t>in the event of an endpoint device compromise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Centralized management typically allows for easy access to log data, and also </a:t>
            </a:r>
            <a:r>
              <a:rPr lang="en-US" dirty="0" smtClean="0"/>
              <a:t>facilitates on</a:t>
            </a:r>
            <a:r>
              <a:rPr lang="en-US" dirty="0"/>
              <a:t>-the-ﬂy </a:t>
            </a:r>
            <a:r>
              <a:rPr lang="en-US" dirty="0" smtClean="0"/>
              <a:t>configuration </a:t>
            </a:r>
            <a:r>
              <a:rPr lang="en-US" dirty="0"/>
              <a:t>changes when needed to support an ongoing investigation.</a:t>
            </a:r>
          </a:p>
        </p:txBody>
      </p:sp>
    </p:spTree>
    <p:extLst>
      <p:ext uri="{BB962C8B-B14F-4D97-AF65-F5344CB8AC3E}">
        <p14:creationId xmlns:p14="http://schemas.microsoft.com/office/powerpoint/2010/main" val="3371903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Log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Time skew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4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agents at end-points:</a:t>
            </a:r>
          </a:p>
          <a:p>
            <a:pPr lvl="1"/>
            <a:r>
              <a:rPr lang="en-US" dirty="0" smtClean="0"/>
              <a:t>Syslog</a:t>
            </a:r>
          </a:p>
          <a:p>
            <a:pPr lvl="1"/>
            <a:r>
              <a:rPr lang="en-US" dirty="0" smtClean="0"/>
              <a:t>SNARE</a:t>
            </a:r>
          </a:p>
          <a:p>
            <a:r>
              <a:rPr lang="en-US" dirty="0" smtClean="0"/>
              <a:t>Aggregation and analysis software includes:</a:t>
            </a:r>
          </a:p>
          <a:p>
            <a:pPr lvl="1"/>
            <a:r>
              <a:rPr lang="en-US" dirty="0" err="1" smtClean="0"/>
              <a:t>Splunk</a:t>
            </a:r>
            <a:endParaRPr lang="en-US" dirty="0" smtClean="0"/>
          </a:p>
          <a:p>
            <a:pPr lvl="1"/>
            <a:r>
              <a:rPr lang="en-US" dirty="0" smtClean="0"/>
              <a:t>SCOM</a:t>
            </a:r>
          </a:p>
          <a:p>
            <a:pPr lvl="1"/>
            <a:r>
              <a:rPr lang="en-US" dirty="0" smtClean="0"/>
              <a:t>DAD</a:t>
            </a:r>
          </a:p>
          <a:p>
            <a:pPr lvl="1"/>
            <a:r>
              <a:rPr lang="en-US" dirty="0" smtClean="0"/>
              <a:t>MARS</a:t>
            </a:r>
          </a:p>
          <a:p>
            <a:pPr lvl="1"/>
            <a:r>
              <a:rPr lang="en-US" dirty="0" err="1" smtClean="0"/>
              <a:t>Arcsight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606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DAD</a:t>
            </a:r>
          </a:p>
          <a:p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31" y="2194313"/>
            <a:ext cx="6096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and analyzing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Information</a:t>
            </a:r>
          </a:p>
          <a:p>
            <a:pPr lvl="1"/>
            <a:r>
              <a:rPr lang="en-US" dirty="0" smtClean="0"/>
              <a:t>Sources of event logs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Senstivity</a:t>
            </a:r>
            <a:endParaRPr lang="en-US" dirty="0" smtClean="0"/>
          </a:p>
          <a:p>
            <a:r>
              <a:rPr lang="en-US" dirty="0" smtClean="0"/>
              <a:t>Strategize</a:t>
            </a:r>
          </a:p>
          <a:p>
            <a:pPr lvl="1"/>
            <a:r>
              <a:rPr lang="en-US" dirty="0" smtClean="0"/>
              <a:t>Review Information</a:t>
            </a:r>
          </a:p>
          <a:p>
            <a:pPr lvl="1"/>
            <a:r>
              <a:rPr lang="en-US" dirty="0" smtClean="0"/>
              <a:t>Prioritize Sources of Evidence</a:t>
            </a:r>
          </a:p>
          <a:p>
            <a:pPr lvl="1"/>
            <a:r>
              <a:rPr lang="en-US" dirty="0" smtClean="0"/>
              <a:t>Plan Acquisition</a:t>
            </a:r>
          </a:p>
          <a:p>
            <a:pPr lvl="1"/>
            <a:r>
              <a:rPr lang="en-US" dirty="0" smtClean="0"/>
              <a:t>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53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SPLUNK</a:t>
            </a:r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42" y="2364389"/>
            <a:ext cx="6645121" cy="360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40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and analyzing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Collect Evidence</a:t>
            </a:r>
          </a:p>
          <a:p>
            <a:pPr lvl="1"/>
            <a:r>
              <a:rPr lang="en-US" dirty="0" smtClean="0"/>
              <a:t>Physical Connection</a:t>
            </a:r>
          </a:p>
          <a:p>
            <a:pPr lvl="1"/>
            <a:r>
              <a:rPr lang="en-US" dirty="0" smtClean="0"/>
              <a:t>Manual Remote Connection</a:t>
            </a:r>
          </a:p>
          <a:p>
            <a:pPr lvl="1"/>
            <a:r>
              <a:rPr lang="en-US" dirty="0" smtClean="0"/>
              <a:t>Central Log Aggregation</a:t>
            </a:r>
          </a:p>
          <a:p>
            <a:pPr lvl="1"/>
            <a:r>
              <a:rPr lang="en-US" dirty="0" smtClean="0"/>
              <a:t>Web interface</a:t>
            </a:r>
          </a:p>
          <a:p>
            <a:pPr lvl="1"/>
            <a:r>
              <a:rPr lang="en-US" dirty="0" smtClean="0"/>
              <a:t>Proprietary Interface</a:t>
            </a:r>
          </a:p>
          <a:p>
            <a:pPr lvl="1"/>
            <a:r>
              <a:rPr lang="en-US" dirty="0" smtClean="0"/>
              <a:t>Passive Evidence Acquisition</a:t>
            </a:r>
          </a:p>
          <a:p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Dirty </a:t>
            </a:r>
            <a:r>
              <a:rPr lang="en-US" dirty="0"/>
              <a:t>Values—Searching for speciﬁc keywords in </a:t>
            </a:r>
            <a:r>
              <a:rPr lang="en-US" dirty="0" smtClean="0"/>
              <a:t>logs.</a:t>
            </a:r>
          </a:p>
          <a:p>
            <a:pPr lvl="1"/>
            <a:r>
              <a:rPr lang="en-US" dirty="0" smtClean="0"/>
              <a:t>Filtering</a:t>
            </a:r>
            <a:r>
              <a:rPr lang="en-US" dirty="0"/>
              <a:t>—Narrowing down your search space by selecting logs based on time, source</a:t>
            </a:r>
            <a:r>
              <a:rPr lang="en-US" dirty="0" smtClean="0"/>
              <a:t>/destination</a:t>
            </a:r>
            <a:r>
              <a:rPr lang="en-US" dirty="0"/>
              <a:t>, content, or other </a:t>
            </a:r>
            <a:r>
              <a:rPr lang="en-US" dirty="0" smtClean="0"/>
              <a:t>factors.</a:t>
            </a:r>
          </a:p>
          <a:p>
            <a:pPr lvl="1"/>
            <a:r>
              <a:rPr lang="en-US" dirty="0" smtClean="0"/>
              <a:t>Activity </a:t>
            </a:r>
            <a:r>
              <a:rPr lang="en-US" dirty="0"/>
              <a:t>Patterns—Analyzing logs for patterns of activity and identifying </a:t>
            </a:r>
            <a:r>
              <a:rPr lang="en-US" dirty="0" smtClean="0"/>
              <a:t>suspicious activity </a:t>
            </a:r>
            <a:r>
              <a:rPr lang="en-US" dirty="0"/>
              <a:t>based on the </a:t>
            </a:r>
            <a:r>
              <a:rPr lang="en-US" dirty="0" smtClean="0"/>
              <a:t>results.</a:t>
            </a:r>
          </a:p>
          <a:p>
            <a:pPr lvl="1"/>
            <a:r>
              <a:rPr lang="en-US" dirty="0" smtClean="0"/>
              <a:t>Fingerprinting</a:t>
            </a:r>
            <a:r>
              <a:rPr lang="en-US" dirty="0"/>
              <a:t>—Creating a catalog of complex patterns and correlating these </a:t>
            </a:r>
            <a:r>
              <a:rPr lang="en-US" dirty="0" smtClean="0"/>
              <a:t>with speciﬁc </a:t>
            </a:r>
            <a:r>
              <a:rPr lang="en-US" dirty="0"/>
              <a:t>activities to facilitate later analysis.</a:t>
            </a:r>
          </a:p>
        </p:txBody>
      </p:sp>
    </p:spTree>
    <p:extLst>
      <p:ext uri="{BB962C8B-B14F-4D97-AF65-F5344CB8AC3E}">
        <p14:creationId xmlns:p14="http://schemas.microsoft.com/office/powerpoint/2010/main" val="2792634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Pictures</a:t>
            </a:r>
          </a:p>
          <a:p>
            <a:pPr lvl="1"/>
            <a:r>
              <a:rPr lang="en-US" dirty="0" smtClean="0"/>
              <a:t>Detailed info about sources of event logs and process in collecting them. Remember Computer Incident </a:t>
            </a:r>
            <a:r>
              <a:rPr lang="en-US" dirty="0" err="1" smtClean="0"/>
              <a:t>Reponse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Information regarding your methodology and analysis tools.</a:t>
            </a:r>
          </a:p>
          <a:p>
            <a:pPr lvl="1"/>
            <a:r>
              <a:rPr lang="en-US" dirty="0" smtClean="0"/>
              <a:t>Retain and reference </a:t>
            </a:r>
            <a:r>
              <a:rPr lang="en-US" smtClean="0"/>
              <a:t>original sources.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1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systems of servers and workstations, such as Windows, Linux, or UNIX</a:t>
            </a:r>
            <a:r>
              <a:rPr lang="en-US" dirty="0" smtClean="0"/>
              <a:t>-</a:t>
            </a:r>
            <a:r>
              <a:rPr lang="en-US" dirty="0"/>
              <a:t>based operating </a:t>
            </a:r>
            <a:r>
              <a:rPr lang="en-US" dirty="0" smtClean="0"/>
              <a:t>systems</a:t>
            </a:r>
            <a:endParaRPr lang="en-US" dirty="0"/>
          </a:p>
          <a:p>
            <a:r>
              <a:rPr lang="en-US" dirty="0" smtClean="0"/>
              <a:t>Applications</a:t>
            </a:r>
            <a:r>
              <a:rPr lang="en-US" dirty="0"/>
              <a:t>, such as web, database, and DNS </a:t>
            </a:r>
            <a:r>
              <a:rPr lang="en-US" dirty="0" smtClean="0"/>
              <a:t>servers</a:t>
            </a:r>
            <a:endParaRPr lang="en-US" dirty="0"/>
          </a:p>
          <a:p>
            <a:r>
              <a:rPr lang="en-US" dirty="0" smtClean="0"/>
              <a:t>Network </a:t>
            </a:r>
            <a:r>
              <a:rPr lang="en-US" dirty="0"/>
              <a:t>equipment, such as switches, routers, and </a:t>
            </a:r>
            <a:r>
              <a:rPr lang="en-US" dirty="0" smtClean="0"/>
              <a:t>ﬁrewalls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hysical </a:t>
            </a:r>
            <a:r>
              <a:rPr lang="en-US" dirty="0"/>
              <a:t>devices, such as cameras, access control systems, and HVAC systems</a:t>
            </a:r>
          </a:p>
        </p:txBody>
      </p:sp>
    </p:spTree>
    <p:extLst>
      <p:ext uri="{BB962C8B-B14F-4D97-AF65-F5344CB8AC3E}">
        <p14:creationId xmlns:p14="http://schemas.microsoft.com/office/powerpoint/2010/main" val="378918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OS event logs can include records </a:t>
            </a:r>
            <a:r>
              <a:rPr lang="en-US" dirty="0" smtClean="0"/>
              <a:t>of:</a:t>
            </a:r>
          </a:p>
          <a:p>
            <a:pPr lvl="1"/>
            <a:r>
              <a:rPr lang="en-US" dirty="0" smtClean="0"/>
              <a:t>Logins</a:t>
            </a:r>
            <a:r>
              <a:rPr lang="en-US" dirty="0"/>
              <a:t>/</a:t>
            </a:r>
            <a:r>
              <a:rPr lang="en-US" dirty="0" smtClean="0"/>
              <a:t>logouts</a:t>
            </a:r>
          </a:p>
          <a:p>
            <a:pPr lvl="1"/>
            <a:r>
              <a:rPr lang="en-US" dirty="0" smtClean="0"/>
              <a:t>Execution </a:t>
            </a:r>
            <a:r>
              <a:rPr lang="en-US" dirty="0"/>
              <a:t>of privileged </a:t>
            </a:r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startup/</a:t>
            </a:r>
            <a:r>
              <a:rPr lang="en-US" dirty="0" smtClean="0"/>
              <a:t>shutdown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activities and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Microsoft Windows Logs</a:t>
            </a:r>
          </a:p>
          <a:p>
            <a:pPr lvl="1"/>
            <a:r>
              <a:rPr lang="en-US" dirty="0"/>
              <a:t> Event Log Service and Event Viewer </a:t>
            </a:r>
            <a:endParaRPr lang="en-US" dirty="0" smtClean="0"/>
          </a:p>
          <a:p>
            <a:pPr lvl="2"/>
            <a:r>
              <a:rPr lang="en-US" dirty="0" smtClean="0"/>
              <a:t>Application</a:t>
            </a:r>
          </a:p>
          <a:p>
            <a:pPr lvl="2"/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system</a:t>
            </a:r>
          </a:p>
          <a:p>
            <a:pPr lvl="1"/>
            <a:r>
              <a:rPr lang="en-US" dirty="0"/>
              <a:t>Windows </a:t>
            </a:r>
            <a:r>
              <a:rPr lang="en-US" dirty="0" err="1"/>
              <a:t>Eventing</a:t>
            </a:r>
            <a:r>
              <a:rPr lang="en-US" dirty="0"/>
              <a:t> 6.0 </a:t>
            </a:r>
            <a:endParaRPr lang="en-US" dirty="0" smtClean="0"/>
          </a:p>
          <a:p>
            <a:pPr lvl="2"/>
            <a:r>
              <a:rPr lang="en-US" dirty="0" smtClean="0"/>
              <a:t>Windows logs and applications and services logs.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4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Logs</a:t>
            </a:r>
            <a:endParaRPr lang="en-US" dirty="0"/>
          </a:p>
        </p:txBody>
      </p:sp>
      <p:pic>
        <p:nvPicPr>
          <p:cNvPr id="4" name="Content Placeholder 3" descr="getf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9" r="-7379"/>
          <a:stretch>
            <a:fillRect/>
          </a:stretch>
        </p:blipFill>
        <p:spPr>
          <a:xfrm>
            <a:off x="549275" y="1600200"/>
            <a:ext cx="8042275" cy="4343400"/>
          </a:xfrm>
        </p:spPr>
      </p:pic>
    </p:spTree>
    <p:extLst>
      <p:ext uri="{BB962C8B-B14F-4D97-AF65-F5344CB8AC3E}">
        <p14:creationId xmlns:p14="http://schemas.microsoft.com/office/powerpoint/2010/main" val="342700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Event Logging Ex: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871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 smtClean="0"/>
              <a:t>&gt; Apr  </a:t>
            </a:r>
            <a:r>
              <a:rPr lang="en-US" sz="1600" i="1" dirty="0"/>
              <a:t>17  11:49:54  192.168.1.26  </a:t>
            </a:r>
            <a:r>
              <a:rPr lang="en-US" sz="1600" i="1" dirty="0" err="1" smtClean="0"/>
              <a:t>MSWinEventLog</a:t>
            </a:r>
            <a:r>
              <a:rPr lang="en-US" sz="1600" i="1" dirty="0" smtClean="0"/>
              <a:t> 1 Security 40 Fri  </a:t>
            </a:r>
            <a:r>
              <a:rPr lang="en-US" sz="1600" i="1" dirty="0"/>
              <a:t>Apr  17  11:49:54  2009	 683	 Security	 SYSTEM  </a:t>
            </a:r>
            <a:r>
              <a:rPr lang="en-US" sz="1600" i="1" dirty="0" smtClean="0"/>
              <a:t>User Success  </a:t>
            </a:r>
            <a:r>
              <a:rPr lang="en-US" sz="1600" i="1" dirty="0"/>
              <a:t>Audit	 N-D88E7A700E254  Logon/Logoff	 </a:t>
            </a:r>
            <a:r>
              <a:rPr lang="en-US" sz="1600" i="1" dirty="0" smtClean="0"/>
              <a:t>Session disconnected  </a:t>
            </a:r>
            <a:r>
              <a:rPr lang="en-US" sz="1600" i="1" dirty="0"/>
              <a:t>from  </a:t>
            </a:r>
            <a:r>
              <a:rPr lang="en-US" sz="1600" i="1" dirty="0" err="1"/>
              <a:t>winstation</a:t>
            </a:r>
            <a:r>
              <a:rPr lang="en-US" sz="1600" i="1" dirty="0"/>
              <a:t>:	 User  Name:  </a:t>
            </a:r>
            <a:r>
              <a:rPr lang="en-US" sz="1600" i="1" dirty="0" err="1" smtClean="0"/>
              <a:t>sam</a:t>
            </a:r>
            <a:r>
              <a:rPr lang="en-US" sz="1600" i="1" dirty="0" smtClean="0"/>
              <a:t> Domain</a:t>
            </a:r>
            <a:r>
              <a:rPr lang="en-US" sz="1600" i="1" dirty="0"/>
              <a:t>:  N</a:t>
            </a:r>
            <a:r>
              <a:rPr lang="en-US" sz="1600" i="1" dirty="0" smtClean="0"/>
              <a:t>-D88E7A700E254 Logon  </a:t>
            </a:r>
            <a:r>
              <a:rPr lang="en-US" sz="1600" i="1" dirty="0"/>
              <a:t>ID: </a:t>
            </a:r>
            <a:r>
              <a:rPr lang="en-US" sz="1600" i="1" dirty="0" smtClean="0"/>
              <a:t> (</a:t>
            </a:r>
            <a:r>
              <a:rPr lang="en-US" sz="1600" i="1" dirty="0"/>
              <a:t>0x0,0x55A21C)	 Session  Name:  RDP-Tcp#</a:t>
            </a:r>
            <a:r>
              <a:rPr lang="en-US" sz="1600" i="1" dirty="0" smtClean="0"/>
              <a:t>2 Client  </a:t>
            </a:r>
            <a:r>
              <a:rPr lang="en-US" sz="1600" i="1" dirty="0"/>
              <a:t>Name:  student </a:t>
            </a:r>
            <a:r>
              <a:rPr lang="en-US" sz="1600" i="1" dirty="0" smtClean="0"/>
              <a:t>–desktop Client  </a:t>
            </a:r>
            <a:r>
              <a:rPr lang="en-US" sz="1600" i="1" dirty="0"/>
              <a:t>Address:  192.168.1.25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1675" y="3937925"/>
            <a:ext cx="8042276" cy="1871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 smtClean="0"/>
              <a:t>&gt; 2011</a:t>
            </a:r>
            <a:r>
              <a:rPr lang="en-US" sz="1600" i="1" dirty="0"/>
              <a:t>-04-25T15:19:29-06:00  fox-</a:t>
            </a:r>
            <a:r>
              <a:rPr lang="en-US" sz="1600" i="1" dirty="0" err="1"/>
              <a:t>ws</a:t>
            </a:r>
            <a:r>
              <a:rPr lang="en-US" sz="1600" i="1" dirty="0"/>
              <a:t>  MSWinEventLog#0111#011Security#0112610#</a:t>
            </a:r>
            <a:r>
              <a:rPr lang="en-US" sz="1600" i="1" dirty="0" smtClean="0"/>
              <a:t>011 Mon  </a:t>
            </a:r>
            <a:r>
              <a:rPr lang="en-US" sz="1600" i="1" dirty="0"/>
              <a:t>Apr  25  15:19:27  2011#0114776#011Microsoft -Windows -Security </a:t>
            </a:r>
            <a:r>
              <a:rPr lang="en-US" sz="1600" i="1" dirty="0" smtClean="0"/>
              <a:t>–Auditing #</a:t>
            </a:r>
            <a:r>
              <a:rPr lang="en-US" sz="1600" i="1" dirty="0"/>
              <a:t>011bob#011N/A#011Success  Audit#011fox-ws#011None#011#011The  </a:t>
            </a:r>
            <a:r>
              <a:rPr lang="en-US" sz="1600" i="1" dirty="0" smtClean="0"/>
              <a:t>computer attempted  </a:t>
            </a:r>
            <a:r>
              <a:rPr lang="en-US" sz="1600" i="1" dirty="0"/>
              <a:t>to  validate  the  credentials  for  an  </a:t>
            </a:r>
            <a:r>
              <a:rPr lang="en-US" sz="1600" i="1" dirty="0" smtClean="0"/>
              <a:t>account. Authentication Package</a:t>
            </a:r>
            <a:r>
              <a:rPr lang="en-US" sz="1600" i="1" dirty="0"/>
              <a:t>:  MICROSOFT_AUTHENTICATION_PACKAGE_V1_0  Logon  Account:  bob  </a:t>
            </a:r>
            <a:r>
              <a:rPr lang="en-US" sz="1600" i="1" dirty="0" smtClean="0"/>
              <a:t>Source Workstation</a:t>
            </a:r>
            <a:r>
              <a:rPr lang="en-US" sz="1600" i="1" dirty="0"/>
              <a:t>:  FOX-WS  Error  Code:  0x0#0112467</a:t>
            </a:r>
          </a:p>
        </p:txBody>
      </p:sp>
    </p:spTree>
    <p:extLst>
      <p:ext uri="{BB962C8B-B14F-4D97-AF65-F5344CB8AC3E}">
        <p14:creationId xmlns:p14="http://schemas.microsoft.com/office/powerpoint/2010/main" val="231686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UNIX/ Linux Event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Syslog</a:t>
            </a:r>
          </a:p>
          <a:p>
            <a:pPr lvl="1"/>
            <a:r>
              <a:rPr lang="en-US" dirty="0"/>
              <a:t>Syslog is a client/server protocol designed for transmitting event notiﬁcations in </a:t>
            </a:r>
            <a:r>
              <a:rPr lang="en-US" dirty="0" smtClean="0"/>
              <a:t>an IP </a:t>
            </a:r>
            <a:r>
              <a:rPr lang="en-US" dirty="0"/>
              <a:t>network. </a:t>
            </a:r>
            <a:endParaRPr lang="en-US" dirty="0" smtClean="0"/>
          </a:p>
          <a:p>
            <a:pPr lvl="1"/>
            <a:r>
              <a:rPr lang="en-US" dirty="0"/>
              <a:t>Syslog can also be conﬁgured to receive event logs from </a:t>
            </a:r>
            <a:r>
              <a:rPr lang="en-US" dirty="0" smtClean="0"/>
              <a:t>other systems </a:t>
            </a:r>
            <a:r>
              <a:rPr lang="en-US" dirty="0"/>
              <a:t>over a network socket </a:t>
            </a:r>
            <a:endParaRPr lang="en-US" dirty="0" smtClean="0"/>
          </a:p>
          <a:p>
            <a:pPr lvl="1"/>
            <a:r>
              <a:rPr lang="en-US" dirty="0"/>
              <a:t>Facilities in syslog are diﬀerent categories for messages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Priorities </a:t>
            </a:r>
            <a:r>
              <a:rPr lang="en-US" dirty="0"/>
              <a:t>indicate the severity or importance of the message. Syslog message </a:t>
            </a:r>
            <a:r>
              <a:rPr lang="en-US" dirty="0" smtClean="0"/>
              <a:t>priorities include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debug</a:t>
            </a:r>
            <a:r>
              <a:rPr lang="en-US" dirty="0"/>
              <a:t>, info, notice, warning, warn (same as </a:t>
            </a:r>
            <a:r>
              <a:rPr lang="en-US" dirty="0" smtClean="0"/>
              <a:t>	warning</a:t>
            </a:r>
            <a:r>
              <a:rPr lang="en-US" dirty="0"/>
              <a:t>), err, error (same as err), </a:t>
            </a:r>
            <a:r>
              <a:rPr lang="en-US" dirty="0" err="1"/>
              <a:t>crit</a:t>
            </a:r>
            <a:r>
              <a:rPr lang="en-US" dirty="0" smtClean="0"/>
              <a:t>, alert</a:t>
            </a:r>
            <a:r>
              <a:rPr lang="en-US" dirty="0"/>
              <a:t>, </a:t>
            </a:r>
            <a:r>
              <a:rPr lang="en-US" dirty="0" err="1"/>
              <a:t>emerg</a:t>
            </a:r>
            <a:r>
              <a:rPr lang="en-US" dirty="0"/>
              <a:t>, </a:t>
            </a:r>
            <a:r>
              <a:rPr lang="en-US" dirty="0" smtClean="0"/>
              <a:t>	and </a:t>
            </a:r>
            <a:r>
              <a:rPr lang="en-US" dirty="0"/>
              <a:t>panic (same as </a:t>
            </a:r>
            <a:r>
              <a:rPr lang="en-US" dirty="0" err="1"/>
              <a:t>emerg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8616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 Linux Event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Syslog</a:t>
            </a:r>
            <a:endParaRPr lang="en-US" dirty="0"/>
          </a:p>
        </p:txBody>
      </p:sp>
      <p:pic>
        <p:nvPicPr>
          <p:cNvPr id="4" name="Picture 3" descr="Screen Shot 2014-08-05 at 4.5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8248"/>
            <a:ext cx="9144000" cy="15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8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 Linux Event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Syslog-</a:t>
            </a:r>
            <a:r>
              <a:rPr lang="en-US" dirty="0" err="1" smtClean="0"/>
              <a:t>ng</a:t>
            </a:r>
            <a:endParaRPr lang="en-US" dirty="0" smtClean="0"/>
          </a:p>
          <a:p>
            <a:pPr lvl="1"/>
            <a:r>
              <a:rPr lang="en-US" dirty="0"/>
              <a:t> Syslog-</a:t>
            </a:r>
            <a:r>
              <a:rPr lang="en-US" dirty="0" err="1"/>
              <a:t>ng</a:t>
            </a:r>
            <a:r>
              <a:rPr lang="en-US" dirty="0"/>
              <a:t> is the “next generation” syslog </a:t>
            </a:r>
            <a:r>
              <a:rPr lang="en-US" dirty="0" smtClean="0"/>
              <a:t>daemon</a:t>
            </a:r>
          </a:p>
          <a:p>
            <a:pPr lvl="1"/>
            <a:r>
              <a:rPr lang="en-US" dirty="0" smtClean="0"/>
              <a:t>Encryption during transmission (TLS)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/syslog-</a:t>
            </a:r>
            <a:r>
              <a:rPr lang="en-US" dirty="0" err="1"/>
              <a:t>ng</a:t>
            </a:r>
            <a:r>
              <a:rPr lang="en-US" dirty="0"/>
              <a:t>/syslog-</a:t>
            </a:r>
            <a:r>
              <a:rPr lang="en-US" dirty="0" err="1" smtClean="0"/>
              <a:t>ng.conf</a:t>
            </a:r>
            <a:endParaRPr lang="en-US" dirty="0" smtClean="0"/>
          </a:p>
          <a:p>
            <a:pPr lvl="1"/>
            <a:r>
              <a:rPr lang="en-US" dirty="0" smtClean="0"/>
              <a:t>Ex:</a:t>
            </a:r>
          </a:p>
          <a:p>
            <a:pPr marL="349250" lvl="1" indent="0">
              <a:buNone/>
            </a:pPr>
            <a:r>
              <a:rPr lang="en-US" dirty="0"/>
              <a:t>	</a:t>
            </a:r>
            <a:r>
              <a:rPr lang="en-US" sz="1400" i="1" dirty="0"/>
              <a:t>#Define  remote  message  sources</a:t>
            </a:r>
          </a:p>
          <a:p>
            <a:pPr marL="349250" lvl="1" indent="0">
              <a:buNone/>
            </a:pPr>
            <a:r>
              <a:rPr lang="en-US" sz="1400" i="1" dirty="0" smtClean="0"/>
              <a:t>	source  </a:t>
            </a:r>
            <a:r>
              <a:rPr lang="en-US" sz="1400" i="1" dirty="0" err="1"/>
              <a:t>s_remote</a:t>
            </a:r>
            <a:r>
              <a:rPr lang="en-US" sz="1400" i="1" dirty="0"/>
              <a:t>  {  </a:t>
            </a:r>
            <a:r>
              <a:rPr lang="en-US" sz="1400" i="1" dirty="0" err="1"/>
              <a:t>udp</a:t>
            </a:r>
            <a:r>
              <a:rPr lang="en-US" sz="1400" i="1" dirty="0"/>
              <a:t>();  }</a:t>
            </a:r>
            <a:r>
              <a:rPr lang="en-US" sz="1400" i="1" dirty="0" smtClean="0"/>
              <a:t>;</a:t>
            </a:r>
            <a:endParaRPr lang="en-US" sz="1400" i="1" dirty="0"/>
          </a:p>
          <a:p>
            <a:pPr marL="927100" lvl="3" indent="0">
              <a:buNone/>
            </a:pPr>
            <a:r>
              <a:rPr lang="en-US" sz="1400" i="1" dirty="0"/>
              <a:t>#Define  destination  </a:t>
            </a:r>
            <a:r>
              <a:rPr lang="en-US" sz="1400" i="1" dirty="0" smtClean="0"/>
              <a:t>filename</a:t>
            </a:r>
            <a:endParaRPr lang="en-US" sz="1400" i="1" dirty="0"/>
          </a:p>
          <a:p>
            <a:pPr marL="927100" lvl="3" indent="0">
              <a:buNone/>
            </a:pPr>
            <a:r>
              <a:rPr lang="en-US" sz="1400" i="1" dirty="0"/>
              <a:t>destination  </a:t>
            </a:r>
            <a:r>
              <a:rPr lang="en-US" sz="1400" i="1" dirty="0" err="1"/>
              <a:t>df_auth_remote</a:t>
            </a:r>
            <a:r>
              <a:rPr lang="en-US" sz="1400" i="1" dirty="0"/>
              <a:t>  {  file("/</a:t>
            </a:r>
            <a:r>
              <a:rPr lang="en-US" sz="1400" i="1" dirty="0" err="1"/>
              <a:t>var</a:t>
            </a:r>
            <a:r>
              <a:rPr lang="en-US" sz="1400" i="1" dirty="0"/>
              <a:t>/log/</a:t>
            </a:r>
            <a:r>
              <a:rPr lang="en-US" sz="1400" i="1" dirty="0" err="1"/>
              <a:t>remote.auth.log</a:t>
            </a:r>
            <a:r>
              <a:rPr lang="en-US" sz="1400" i="1" dirty="0"/>
              <a:t>");  }</a:t>
            </a:r>
            <a:r>
              <a:rPr lang="en-US" sz="1400" i="1" dirty="0" smtClean="0"/>
              <a:t>;</a:t>
            </a:r>
            <a:endParaRPr lang="en-US" sz="1400" i="1" dirty="0"/>
          </a:p>
          <a:p>
            <a:pPr marL="927100" lvl="3" indent="0">
              <a:buNone/>
            </a:pPr>
            <a:r>
              <a:rPr lang="en-US" sz="1400" i="1" dirty="0"/>
              <a:t>#  Filter  all  messages  from  the  </a:t>
            </a:r>
            <a:r>
              <a:rPr lang="en-US" sz="1400" i="1" dirty="0" err="1"/>
              <a:t>auth</a:t>
            </a:r>
            <a:r>
              <a:rPr lang="en-US" sz="1400" i="1" dirty="0"/>
              <a:t>  and  </a:t>
            </a:r>
            <a:r>
              <a:rPr lang="en-US" sz="1400" i="1" dirty="0" err="1"/>
              <a:t>authpriv</a:t>
            </a:r>
            <a:r>
              <a:rPr lang="en-US" sz="1400" i="1" dirty="0"/>
              <a:t>  </a:t>
            </a:r>
            <a:r>
              <a:rPr lang="en-US" sz="1400" i="1" dirty="0" smtClean="0"/>
              <a:t>facilities</a:t>
            </a:r>
            <a:endParaRPr lang="en-US" sz="1400" i="1" dirty="0"/>
          </a:p>
          <a:p>
            <a:pPr marL="927100" lvl="3" indent="0">
              <a:buNone/>
            </a:pPr>
            <a:r>
              <a:rPr lang="en-US" sz="1400" i="1" dirty="0"/>
              <a:t>filter  </a:t>
            </a:r>
            <a:r>
              <a:rPr lang="en-US" sz="1400" i="1" dirty="0" err="1"/>
              <a:t>f_auth</a:t>
            </a:r>
            <a:r>
              <a:rPr lang="en-US" sz="1400" i="1" dirty="0"/>
              <a:t>  {  facility(</a:t>
            </a:r>
            <a:r>
              <a:rPr lang="en-US" sz="1400" i="1" dirty="0" err="1"/>
              <a:t>auth</a:t>
            </a:r>
            <a:r>
              <a:rPr lang="en-US" sz="1400" i="1" dirty="0"/>
              <a:t>,  </a:t>
            </a:r>
            <a:r>
              <a:rPr lang="en-US" sz="1400" i="1" dirty="0" err="1"/>
              <a:t>authpriv</a:t>
            </a:r>
            <a:r>
              <a:rPr lang="en-US" sz="1400" i="1" dirty="0"/>
              <a:t>);  }</a:t>
            </a:r>
            <a:r>
              <a:rPr lang="en-US" sz="1400" i="1" dirty="0" smtClean="0"/>
              <a:t>;</a:t>
            </a:r>
            <a:endParaRPr lang="en-US" sz="1400" i="1" dirty="0"/>
          </a:p>
          <a:p>
            <a:pPr marL="927100" lvl="3" indent="0">
              <a:buNone/>
            </a:pPr>
            <a:r>
              <a:rPr lang="en-US" sz="1400" i="1" dirty="0"/>
              <a:t>#  Put  it  all  </a:t>
            </a:r>
            <a:r>
              <a:rPr lang="en-US" sz="1400" i="1" dirty="0" smtClean="0"/>
              <a:t>together</a:t>
            </a:r>
            <a:endParaRPr lang="en-US" sz="1400" i="1" dirty="0"/>
          </a:p>
          <a:p>
            <a:pPr marL="927100" lvl="3" indent="0">
              <a:buNone/>
            </a:pPr>
            <a:r>
              <a:rPr lang="en-US" sz="1400" i="1" dirty="0"/>
              <a:t>log  </a:t>
            </a:r>
            <a:r>
              <a:rPr lang="en-US" sz="1400" i="1" dirty="0" smtClean="0"/>
              <a:t>{</a:t>
            </a:r>
            <a:endParaRPr lang="en-US" sz="1400" i="1" dirty="0"/>
          </a:p>
          <a:p>
            <a:pPr marL="927100" lvl="3" indent="0">
              <a:buNone/>
            </a:pPr>
            <a:r>
              <a:rPr lang="en-US" sz="1400" i="1" dirty="0"/>
              <a:t>source(</a:t>
            </a:r>
            <a:r>
              <a:rPr lang="en-US" sz="1400" i="1" dirty="0" err="1"/>
              <a:t>s_remote</a:t>
            </a:r>
            <a:r>
              <a:rPr lang="en-US" sz="1400" i="1" dirty="0"/>
              <a:t>)</a:t>
            </a:r>
            <a:r>
              <a:rPr lang="en-US" sz="1400" i="1" dirty="0" smtClean="0"/>
              <a:t>;</a:t>
            </a:r>
            <a:endParaRPr lang="en-US" sz="1400" i="1" dirty="0"/>
          </a:p>
          <a:p>
            <a:pPr marL="927100" lvl="3" indent="0">
              <a:buNone/>
            </a:pPr>
            <a:r>
              <a:rPr lang="en-US" sz="1400" i="1" dirty="0"/>
              <a:t>filter(</a:t>
            </a:r>
            <a:r>
              <a:rPr lang="en-US" sz="1400" i="1" dirty="0" err="1"/>
              <a:t>f_auth</a:t>
            </a:r>
            <a:r>
              <a:rPr lang="en-US" sz="1400" i="1" dirty="0"/>
              <a:t>)</a:t>
            </a:r>
            <a:r>
              <a:rPr lang="en-US" sz="1400" i="1" dirty="0" smtClean="0"/>
              <a:t>;</a:t>
            </a:r>
            <a:endParaRPr lang="en-US" sz="1400" i="1" dirty="0"/>
          </a:p>
          <a:p>
            <a:pPr marL="927100" lvl="3" indent="0">
              <a:buNone/>
            </a:pPr>
            <a:r>
              <a:rPr lang="en-US" sz="1400" i="1" dirty="0"/>
              <a:t>destination(</a:t>
            </a:r>
            <a:r>
              <a:rPr lang="en-US" sz="1400" i="1" dirty="0" err="1"/>
              <a:t>df_auth_remote</a:t>
            </a:r>
            <a:r>
              <a:rPr lang="en-US" sz="1400" i="1" dirty="0"/>
              <a:t>)</a:t>
            </a:r>
            <a:r>
              <a:rPr lang="en-US" sz="1400" i="1" dirty="0" smtClean="0"/>
              <a:t>;</a:t>
            </a:r>
            <a:endParaRPr lang="en-US" sz="1400" i="1" dirty="0"/>
          </a:p>
          <a:p>
            <a:pPr marL="927100" lvl="3" indent="0">
              <a:buNone/>
            </a:pPr>
            <a:r>
              <a:rPr lang="en-US" sz="1400" i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12826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238</TotalTime>
  <Words>896</Words>
  <Application>Microsoft Macintosh PowerPoint</Application>
  <PresentationFormat>On-screen Show (4:3)</PresentationFormat>
  <Paragraphs>143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Breeze</vt:lpstr>
      <vt:lpstr>Ch 8. Event Log Aggregation, Correlation and Analysis</vt:lpstr>
      <vt:lpstr>What to expect?</vt:lpstr>
      <vt:lpstr>Sources of Logs</vt:lpstr>
      <vt:lpstr>OS Logs</vt:lpstr>
      <vt:lpstr>OS Logs</vt:lpstr>
      <vt:lpstr>Windows Event Logging Ex:</vt:lpstr>
      <vt:lpstr>UNIX/ Linux Event Logging</vt:lpstr>
      <vt:lpstr>UNIX/ Linux Event Logging</vt:lpstr>
      <vt:lpstr>UNIX/ Linux Event Logging</vt:lpstr>
      <vt:lpstr>Auth log ex</vt:lpstr>
      <vt:lpstr>Kern log ex</vt:lpstr>
      <vt:lpstr>Application Logs</vt:lpstr>
      <vt:lpstr>SMTP Logs</vt:lpstr>
      <vt:lpstr>Physical Device logs</vt:lpstr>
      <vt:lpstr>Physical Device Logs - Camera</vt:lpstr>
      <vt:lpstr>Physical Device Logs UPS</vt:lpstr>
      <vt:lpstr>Network Equipment logs</vt:lpstr>
      <vt:lpstr>Network Equipment Logs</vt:lpstr>
      <vt:lpstr>Network Log Architecture</vt:lpstr>
      <vt:lpstr>Network log Architecture</vt:lpstr>
      <vt:lpstr>Network Log Architecture</vt:lpstr>
      <vt:lpstr>Log Analysis Tools</vt:lpstr>
      <vt:lpstr>Log analysis tools</vt:lpstr>
      <vt:lpstr>Collecting and analyzing evidence</vt:lpstr>
      <vt:lpstr>Log analysis tools</vt:lpstr>
      <vt:lpstr>Collecting and analyzing evidence</vt:lpstr>
      <vt:lpstr>Report</vt:lpstr>
    </vt:vector>
  </TitlesOfParts>
  <Company>WVU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8. Event Log Aggregation, Correlation and Analysis</dc:title>
  <dc:creator>Naveen Kumar L</dc:creator>
  <cp:lastModifiedBy>Naveen Kumar L</cp:lastModifiedBy>
  <cp:revision>6</cp:revision>
  <dcterms:created xsi:type="dcterms:W3CDTF">2014-08-05T17:35:20Z</dcterms:created>
  <dcterms:modified xsi:type="dcterms:W3CDTF">2014-08-05T21:34:00Z</dcterms:modified>
</cp:coreProperties>
</file>