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12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Ch5. Statistical Flow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2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engineers and forensic investigators can work together to design a network </a:t>
            </a:r>
            <a:r>
              <a:rPr lang="en-US" dirty="0" smtClean="0"/>
              <a:t>that will </a:t>
            </a:r>
            <a:r>
              <a:rPr lang="en-US" dirty="0"/>
              <a:t>facilitate ﬂow record collection and analysis. </a:t>
            </a:r>
            <a:endParaRPr lang="en-US" dirty="0" smtClean="0"/>
          </a:p>
          <a:p>
            <a:r>
              <a:rPr lang="en-US" dirty="0" smtClean="0"/>
              <a:t>Factors:</a:t>
            </a:r>
          </a:p>
          <a:p>
            <a:pPr lvl="1"/>
            <a:r>
              <a:rPr lang="en-US" dirty="0" smtClean="0"/>
              <a:t>Duplication</a:t>
            </a:r>
          </a:p>
          <a:p>
            <a:pPr lvl="1"/>
            <a:r>
              <a:rPr lang="en-US" dirty="0" smtClean="0"/>
              <a:t>Time synchronization</a:t>
            </a:r>
          </a:p>
          <a:p>
            <a:pPr lvl="1"/>
            <a:r>
              <a:rPr lang="en-US" dirty="0" smtClean="0"/>
              <a:t>Perimeter </a:t>
            </a:r>
            <a:r>
              <a:rPr lang="en-US" dirty="0" err="1" smtClean="0"/>
              <a:t>vs</a:t>
            </a:r>
            <a:r>
              <a:rPr lang="en-US" dirty="0" smtClean="0"/>
              <a:t> internal traffic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8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investigative team has decided to gather additional ﬂow record </a:t>
            </a:r>
            <a:r>
              <a:rPr lang="en-US" dirty="0" smtClean="0"/>
              <a:t>data by </a:t>
            </a:r>
            <a:r>
              <a:rPr lang="en-US" dirty="0"/>
              <a:t>modifying the environment, there are a few general options available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Leverage existing </a:t>
            </a:r>
            <a:r>
              <a:rPr lang="en-US" dirty="0" smtClean="0"/>
              <a:t>equipment</a:t>
            </a:r>
          </a:p>
          <a:p>
            <a:pPr lvl="1"/>
            <a:r>
              <a:rPr lang="en-US" dirty="0"/>
              <a:t> Upgrade network </a:t>
            </a:r>
            <a:r>
              <a:rPr lang="en-US" dirty="0" smtClean="0"/>
              <a:t>equipment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Deploy additional sensors </a:t>
            </a:r>
          </a:p>
        </p:txBody>
      </p:sp>
    </p:spTree>
    <p:extLst>
      <p:ext uri="{BB962C8B-B14F-4D97-AF65-F5344CB8AC3E}">
        <p14:creationId xmlns:p14="http://schemas.microsoft.com/office/powerpoint/2010/main" val="187683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Record Export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Flow records can be exported in a variety of formats:</a:t>
            </a:r>
          </a:p>
          <a:p>
            <a:pPr lvl="1"/>
            <a:r>
              <a:rPr lang="en-US" dirty="0" err="1" smtClean="0"/>
              <a:t>NetFlow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Cisco’s very own.</a:t>
            </a:r>
          </a:p>
          <a:p>
            <a:pPr lvl="2"/>
            <a:r>
              <a:rPr lang="en-US" dirty="0" smtClean="0"/>
              <a:t>Sends over UDP,TCP or even SCTP</a:t>
            </a:r>
          </a:p>
          <a:p>
            <a:pPr lvl="1"/>
            <a:r>
              <a:rPr lang="en-US" dirty="0" smtClean="0"/>
              <a:t>IPFIX:</a:t>
            </a:r>
          </a:p>
          <a:p>
            <a:pPr lvl="2"/>
            <a:r>
              <a:rPr lang="en-US" dirty="0" smtClean="0"/>
              <a:t>Also cisco’s. Successor of </a:t>
            </a:r>
            <a:r>
              <a:rPr lang="en-US" dirty="0" err="1" smtClean="0"/>
              <a:t>NetFlow</a:t>
            </a:r>
            <a:endParaRPr lang="en-US" dirty="0" smtClean="0"/>
          </a:p>
          <a:p>
            <a:pPr lvl="2"/>
            <a:r>
              <a:rPr lang="en-US" dirty="0" smtClean="0"/>
              <a:t>Extensible support for flow data record using data templates.</a:t>
            </a:r>
          </a:p>
          <a:p>
            <a:pPr lvl="1"/>
            <a:r>
              <a:rPr lang="en-US" dirty="0" err="1" smtClean="0"/>
              <a:t>sFlow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Conducts statistical packet sampling.</a:t>
            </a:r>
          </a:p>
          <a:p>
            <a:pPr lvl="2"/>
            <a:r>
              <a:rPr lang="en-US" dirty="0" smtClean="0"/>
              <a:t>Supports large scale networks with high throughput.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542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and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exported ﬂow record data from a sensor, you need a collector or </a:t>
            </a:r>
            <a:r>
              <a:rPr lang="en-US" dirty="0" smtClean="0"/>
              <a:t>multiple collectors </a:t>
            </a:r>
            <a:r>
              <a:rPr lang="en-US" dirty="0"/>
              <a:t>to receive data in the export format and store it on </a:t>
            </a:r>
            <a:r>
              <a:rPr lang="en-US" dirty="0" smtClean="0"/>
              <a:t>disk.</a:t>
            </a:r>
          </a:p>
          <a:p>
            <a:r>
              <a:rPr lang="en-US" dirty="0" smtClean="0"/>
              <a:t>Collection Placement and Architecture:</a:t>
            </a:r>
          </a:p>
          <a:p>
            <a:pPr lvl="1"/>
            <a:r>
              <a:rPr lang="en-US" b="1" dirty="0" smtClean="0"/>
              <a:t>Congestion</a:t>
            </a:r>
            <a:r>
              <a:rPr lang="en-US" dirty="0" smtClean="0"/>
              <a:t>: exportation generates traffic.</a:t>
            </a:r>
          </a:p>
          <a:p>
            <a:pPr lvl="1"/>
            <a:r>
              <a:rPr lang="en-US" b="1" dirty="0" smtClean="0"/>
              <a:t>Security</a:t>
            </a:r>
            <a:r>
              <a:rPr lang="en-US" dirty="0" smtClean="0"/>
              <a:t>: sniffed or modified in transit</a:t>
            </a:r>
          </a:p>
          <a:p>
            <a:pPr lvl="1"/>
            <a:r>
              <a:rPr lang="en-US" b="1" dirty="0" smtClean="0"/>
              <a:t>Reliability</a:t>
            </a:r>
            <a:r>
              <a:rPr lang="en-US" dirty="0" smtClean="0"/>
              <a:t>: packets may be dropped</a:t>
            </a:r>
          </a:p>
          <a:p>
            <a:pPr lvl="1"/>
            <a:r>
              <a:rPr lang="en-US" b="1" dirty="0" smtClean="0"/>
              <a:t>Capacity</a:t>
            </a:r>
            <a:r>
              <a:rPr lang="en-US" dirty="0" smtClean="0"/>
              <a:t>: how many collectors to setup</a:t>
            </a:r>
          </a:p>
          <a:p>
            <a:pPr lvl="1"/>
            <a:r>
              <a:rPr lang="en-US" b="1" dirty="0" smtClean="0"/>
              <a:t>Strategy for analysis</a:t>
            </a:r>
            <a:r>
              <a:rPr lang="en-US" dirty="0" smtClean="0"/>
              <a:t>: strategy affects everything.</a:t>
            </a:r>
          </a:p>
        </p:txBody>
      </p:sp>
    </p:spTree>
    <p:extLst>
      <p:ext uri="{BB962C8B-B14F-4D97-AF65-F5344CB8AC3E}">
        <p14:creationId xmlns:p14="http://schemas.microsoft.com/office/powerpoint/2010/main" val="45477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SiLK</a:t>
            </a:r>
            <a:endParaRPr lang="en-US" dirty="0" smtClean="0"/>
          </a:p>
          <a:p>
            <a:pPr lvl="1"/>
            <a:r>
              <a:rPr lang="en-US" dirty="0"/>
              <a:t>The “System for Internet Level Knowledge” (</a:t>
            </a:r>
            <a:r>
              <a:rPr lang="en-US" dirty="0" err="1"/>
              <a:t>SiLK</a:t>
            </a:r>
            <a:r>
              <a:rPr lang="en-US" dirty="0"/>
              <a:t>) is a suite of command-line tools for </a:t>
            </a:r>
            <a:r>
              <a:rPr lang="en-US" dirty="0" smtClean="0"/>
              <a:t>the collection </a:t>
            </a:r>
            <a:r>
              <a:rPr lang="en-US" dirty="0"/>
              <a:t>and storage of ﬂow data that provides a very powerful toolset for the </a:t>
            </a:r>
            <a:r>
              <a:rPr lang="en-US" dirty="0" smtClean="0"/>
              <a:t>ﬁltering and </a:t>
            </a:r>
            <a:r>
              <a:rPr lang="en-US" dirty="0"/>
              <a:t>analysis of ﬂow </a:t>
            </a:r>
            <a:r>
              <a:rPr lang="en-US" dirty="0" smtClean="0"/>
              <a:t>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Flow-tools</a:t>
            </a:r>
          </a:p>
          <a:p>
            <a:pPr lvl="1"/>
            <a:r>
              <a:rPr lang="en-US" dirty="0"/>
              <a:t>The ﬂow-capture utility is designed to </a:t>
            </a:r>
            <a:r>
              <a:rPr lang="en-US" dirty="0" smtClean="0"/>
              <a:t>collect </a:t>
            </a:r>
            <a:r>
              <a:rPr lang="en-US" dirty="0" err="1" smtClean="0"/>
              <a:t>NetFlow</a:t>
            </a:r>
            <a:r>
              <a:rPr lang="en-US" dirty="0" smtClean="0"/>
              <a:t> </a:t>
            </a:r>
            <a:r>
              <a:rPr lang="en-US" dirty="0"/>
              <a:t>traﬃc exported by sensors via </a:t>
            </a:r>
            <a:r>
              <a:rPr lang="en-US" dirty="0" smtClean="0"/>
              <a:t>UDP.</a:t>
            </a:r>
          </a:p>
          <a:p>
            <a:r>
              <a:rPr lang="en-US" dirty="0" err="1" smtClean="0"/>
              <a:t>Nfdump</a:t>
            </a:r>
            <a:r>
              <a:rPr lang="en-US" dirty="0" smtClean="0"/>
              <a:t>/</a:t>
            </a:r>
            <a:r>
              <a:rPr lang="en-US" dirty="0" err="1" smtClean="0"/>
              <a:t>NfSen</a:t>
            </a:r>
            <a:endParaRPr lang="en-US" dirty="0" smtClean="0"/>
          </a:p>
          <a:p>
            <a:pPr lvl="1"/>
            <a:r>
              <a:rPr lang="en-US" dirty="0"/>
              <a:t>It </a:t>
            </a:r>
            <a:r>
              <a:rPr lang="en-US" dirty="0" smtClean="0"/>
              <a:t>can read </a:t>
            </a:r>
            <a:r>
              <a:rPr lang="en-US" dirty="0"/>
              <a:t>ﬂow export data from a UDP network socket or </a:t>
            </a:r>
            <a:r>
              <a:rPr lang="en-US" dirty="0" err="1"/>
              <a:t>pcap</a:t>
            </a:r>
            <a:r>
              <a:rPr lang="en-US" dirty="0"/>
              <a:t> ﬁles, and it allows for </a:t>
            </a:r>
            <a:r>
              <a:rPr lang="en-US" dirty="0" smtClean="0"/>
              <a:t>extensive </a:t>
            </a:r>
            <a:r>
              <a:rPr lang="en-US" dirty="0"/>
              <a:t>customization of the data ﬁles stored on disk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Argus</a:t>
            </a:r>
          </a:p>
          <a:p>
            <a:pPr lvl="1"/>
            <a:r>
              <a:rPr lang="en-US" dirty="0"/>
              <a:t>The Argus “radium” (“Argus Record multiplexor”) </a:t>
            </a:r>
            <a:r>
              <a:rPr lang="en-US" dirty="0" smtClean="0"/>
              <a:t>client program </a:t>
            </a:r>
            <a:r>
              <a:rPr lang="en-US" dirty="0"/>
              <a:t>is particularly useful for collection and distribution of ﬂow export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0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each ﬂow </a:t>
            </a:r>
            <a:r>
              <a:rPr lang="en-US" dirty="0" smtClean="0"/>
              <a:t>record contains </a:t>
            </a:r>
            <a:r>
              <a:rPr lang="en-US" dirty="0"/>
              <a:t>only a very limited set of information about each ﬂow, aggregated over time, </a:t>
            </a:r>
            <a:r>
              <a:rPr lang="en-US" dirty="0" smtClean="0"/>
              <a:t>this information </a:t>
            </a:r>
            <a:r>
              <a:rPr lang="en-US" dirty="0"/>
              <a:t>can be used to create a detailed picture of activity on the network, </a:t>
            </a:r>
            <a:r>
              <a:rPr lang="en-US" dirty="0" smtClean="0"/>
              <a:t>predict normal </a:t>
            </a:r>
            <a:r>
              <a:rPr lang="en-US" dirty="0"/>
              <a:t>behavior, and identify anomalies.</a:t>
            </a:r>
          </a:p>
        </p:txBody>
      </p:sp>
    </p:spTree>
    <p:extLst>
      <p:ext uri="{BB962C8B-B14F-4D97-AF65-F5344CB8AC3E}">
        <p14:creationId xmlns:p14="http://schemas.microsoft.com/office/powerpoint/2010/main" val="427759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</a:p>
          <a:p>
            <a:pPr lvl="1"/>
            <a:r>
              <a:rPr lang="en-US" dirty="0" smtClean="0"/>
              <a:t>Goals and Resources</a:t>
            </a:r>
          </a:p>
          <a:p>
            <a:pPr lvl="2"/>
            <a:r>
              <a:rPr lang="en-US" dirty="0"/>
              <a:t>Are you trying to identify compromised systems? </a:t>
            </a:r>
            <a:r>
              <a:rPr lang="en-US" dirty="0" smtClean="0"/>
              <a:t>Evaluate </a:t>
            </a:r>
            <a:r>
              <a:rPr lang="en-US" dirty="0"/>
              <a:t>whether a data breach occurred? Investigate an HR violation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Starting </a:t>
            </a:r>
            <a:r>
              <a:rPr lang="en-US" dirty="0" smtClean="0"/>
              <a:t>Indicators</a:t>
            </a:r>
          </a:p>
          <a:p>
            <a:pPr lvl="2"/>
            <a:r>
              <a:rPr lang="en-US" dirty="0" smtClean="0"/>
              <a:t>IP Address/ports</a:t>
            </a:r>
          </a:p>
          <a:p>
            <a:pPr lvl="2"/>
            <a:r>
              <a:rPr lang="en-US" dirty="0" smtClean="0"/>
              <a:t>Time frame</a:t>
            </a:r>
          </a:p>
          <a:p>
            <a:pPr lvl="2"/>
            <a:r>
              <a:rPr lang="en-US" dirty="0" smtClean="0"/>
              <a:t>Flow records</a:t>
            </a:r>
          </a:p>
          <a:p>
            <a:pPr marL="685800" lvl="2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35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Filtering</a:t>
            </a:r>
          </a:p>
          <a:p>
            <a:pPr lvl="2"/>
            <a:r>
              <a:rPr lang="en-US" dirty="0"/>
              <a:t>Filtering is a general term for narrowing down a large pool of </a:t>
            </a:r>
            <a:r>
              <a:rPr lang="en-US" dirty="0" smtClean="0"/>
              <a:t>evidence </a:t>
            </a:r>
            <a:r>
              <a:rPr lang="en-US" dirty="0"/>
              <a:t>to a subset—or groups of subsets—that are of </a:t>
            </a:r>
            <a:r>
              <a:rPr lang="en-US" dirty="0" smtClean="0"/>
              <a:t>interest.</a:t>
            </a:r>
          </a:p>
          <a:p>
            <a:pPr lvl="1"/>
            <a:r>
              <a:rPr lang="en-US" dirty="0" err="1" smtClean="0"/>
              <a:t>Baselining</a:t>
            </a:r>
            <a:endParaRPr lang="en-US" dirty="0" smtClean="0"/>
          </a:p>
          <a:p>
            <a:pPr lvl="2"/>
            <a:r>
              <a:rPr lang="en-US" dirty="0"/>
              <a:t> Forensic investigators can compare ﬂow </a:t>
            </a:r>
            <a:r>
              <a:rPr lang="en-US" dirty="0" smtClean="0"/>
              <a:t>record traﬃc </a:t>
            </a:r>
            <a:r>
              <a:rPr lang="en-US" dirty="0"/>
              <a:t>to the baseline proﬁle in order to identify </a:t>
            </a:r>
            <a:r>
              <a:rPr lang="en-US" dirty="0" smtClean="0"/>
              <a:t>anomalies.</a:t>
            </a:r>
          </a:p>
          <a:p>
            <a:pPr lvl="1"/>
            <a:r>
              <a:rPr lang="en-US" dirty="0" smtClean="0"/>
              <a:t>Dirty values</a:t>
            </a:r>
          </a:p>
          <a:p>
            <a:pPr lvl="2"/>
            <a:r>
              <a:rPr lang="en-US" dirty="0" smtClean="0"/>
              <a:t>Includes IP addresses, ports or protocols</a:t>
            </a:r>
          </a:p>
          <a:p>
            <a:pPr lvl="1"/>
            <a:r>
              <a:rPr lang="en-US" dirty="0" smtClean="0"/>
              <a:t>Activity Pattern Matching</a:t>
            </a:r>
          </a:p>
          <a:p>
            <a:pPr lvl="2"/>
            <a:r>
              <a:rPr lang="en-US" dirty="0"/>
              <a:t> Simple patterns, such as large unidirectional volumes of </a:t>
            </a:r>
            <a:r>
              <a:rPr lang="en-US" dirty="0" smtClean="0"/>
              <a:t>traffic flow</a:t>
            </a:r>
            <a:r>
              <a:rPr lang="en-US" dirty="0"/>
              <a:t>, </a:t>
            </a:r>
            <a:r>
              <a:rPr lang="en-US" dirty="0" smtClean="0"/>
              <a:t>can indicate </a:t>
            </a:r>
            <a:r>
              <a:rPr lang="en-US" dirty="0"/>
              <a:t>speciﬁc activities that may be suspicious given the </a:t>
            </a:r>
            <a:r>
              <a:rPr lang="en-US" dirty="0" smtClean="0"/>
              <a:t>context</a:t>
            </a:r>
          </a:p>
          <a:p>
            <a:pPr lvl="2"/>
            <a:r>
              <a:rPr lang="en-US" dirty="0"/>
              <a:t>More complex patterns may match the </a:t>
            </a:r>
            <a:r>
              <a:rPr lang="en-US" dirty="0" smtClean="0"/>
              <a:t>behaviors </a:t>
            </a:r>
            <a:r>
              <a:rPr lang="en-US" dirty="0"/>
              <a:t>of known worms or viruses.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SiLK</a:t>
            </a:r>
            <a:endParaRPr lang="en-US" dirty="0" smtClean="0"/>
          </a:p>
          <a:p>
            <a:pPr lvl="1"/>
            <a:r>
              <a:rPr lang="en-US" dirty="0" err="1" smtClean="0"/>
              <a:t>Rwfilter</a:t>
            </a:r>
            <a:r>
              <a:rPr lang="en-US" dirty="0" smtClean="0"/>
              <a:t>: returns flows of interest</a:t>
            </a:r>
          </a:p>
          <a:p>
            <a:pPr lvl="1"/>
            <a:r>
              <a:rPr lang="en-US" dirty="0" err="1" smtClean="0"/>
              <a:t>Rwstats,rwcount,rwcut,rwuniq</a:t>
            </a:r>
            <a:r>
              <a:rPr lang="en-US" dirty="0" smtClean="0"/>
              <a:t>: filters flow records</a:t>
            </a:r>
          </a:p>
          <a:p>
            <a:pPr lvl="1"/>
            <a:r>
              <a:rPr lang="en-US" dirty="0" err="1" smtClean="0"/>
              <a:t>Rwidquery</a:t>
            </a:r>
            <a:r>
              <a:rPr lang="en-US" dirty="0" smtClean="0"/>
              <a:t>: snort rule or alert file can used to search</a:t>
            </a:r>
          </a:p>
          <a:p>
            <a:pPr lvl="1"/>
            <a:r>
              <a:rPr lang="en-US" dirty="0" err="1" smtClean="0"/>
              <a:t>Rwpmatch</a:t>
            </a:r>
            <a:endParaRPr lang="en-US" dirty="0" smtClean="0"/>
          </a:p>
          <a:p>
            <a:pPr lvl="1"/>
            <a:r>
              <a:rPr lang="en-US" dirty="0" smtClean="0"/>
              <a:t>Advanced </a:t>
            </a:r>
            <a:r>
              <a:rPr lang="en-US" dirty="0" err="1" smtClean="0"/>
              <a:t>SiLK</a:t>
            </a:r>
            <a:endParaRPr lang="en-US" dirty="0" smtClean="0"/>
          </a:p>
          <a:p>
            <a:r>
              <a:rPr lang="en-US" dirty="0" smtClean="0"/>
              <a:t>Flow-tools</a:t>
            </a:r>
          </a:p>
          <a:p>
            <a:pPr lvl="1"/>
            <a:r>
              <a:rPr lang="en-US" dirty="0" smtClean="0"/>
              <a:t>Flow-</a:t>
            </a:r>
            <a:r>
              <a:rPr lang="en-US" dirty="0" err="1" smtClean="0"/>
              <a:t>nfilter</a:t>
            </a:r>
            <a:endParaRPr lang="en-US" dirty="0" smtClean="0"/>
          </a:p>
          <a:p>
            <a:pPr lvl="1"/>
            <a:r>
              <a:rPr lang="en-US" dirty="0" smtClean="0"/>
              <a:t>Flow-</a:t>
            </a:r>
            <a:r>
              <a:rPr lang="en-US" dirty="0" err="1" smtClean="0"/>
              <a:t>dscan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31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Argus client tools</a:t>
            </a:r>
          </a:p>
          <a:p>
            <a:pPr lvl="1"/>
            <a:r>
              <a:rPr lang="en-US" dirty="0" smtClean="0"/>
              <a:t>Ra: reading, filtering, printing data</a:t>
            </a:r>
          </a:p>
          <a:p>
            <a:pPr lvl="1"/>
            <a:r>
              <a:rPr lang="en-US" dirty="0" err="1" smtClean="0"/>
              <a:t>Racluster</a:t>
            </a:r>
            <a:r>
              <a:rPr lang="en-US" dirty="0" smtClean="0"/>
              <a:t>: sort using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dest</a:t>
            </a:r>
            <a:r>
              <a:rPr lang="en-US" dirty="0" smtClean="0"/>
              <a:t> port</a:t>
            </a:r>
          </a:p>
          <a:p>
            <a:pPr lvl="1"/>
            <a:r>
              <a:rPr lang="en-US" dirty="0" err="1" smtClean="0"/>
              <a:t>Ragrep</a:t>
            </a:r>
            <a:r>
              <a:rPr lang="en-US" dirty="0" smtClean="0"/>
              <a:t>: searches with patterns</a:t>
            </a:r>
          </a:p>
          <a:p>
            <a:pPr lvl="1"/>
            <a:r>
              <a:rPr lang="en-US" dirty="0" err="1" smtClean="0"/>
              <a:t>Rahisto</a:t>
            </a:r>
            <a:r>
              <a:rPr lang="en-US" dirty="0" smtClean="0"/>
              <a:t>: generates frequency tables</a:t>
            </a:r>
          </a:p>
          <a:p>
            <a:pPr lvl="1"/>
            <a:r>
              <a:rPr lang="en-US" dirty="0" err="1" smtClean="0"/>
              <a:t>Ragraph</a:t>
            </a:r>
            <a:r>
              <a:rPr lang="en-US" dirty="0" smtClean="0"/>
              <a:t>: visual plots of activities</a:t>
            </a:r>
          </a:p>
          <a:p>
            <a:r>
              <a:rPr lang="en-US" dirty="0" err="1" smtClean="0"/>
              <a:t>Nfdump</a:t>
            </a:r>
            <a:r>
              <a:rPr lang="en-US" dirty="0" smtClean="0"/>
              <a:t>/</a:t>
            </a:r>
            <a:r>
              <a:rPr lang="en-US" dirty="0" err="1" smtClean="0"/>
              <a:t>NfSen</a:t>
            </a:r>
            <a:endParaRPr lang="en-US" dirty="0" smtClean="0"/>
          </a:p>
          <a:p>
            <a:pPr lvl="1"/>
            <a:r>
              <a:rPr lang="en-US" dirty="0"/>
              <a:t>Aggregate ﬂow record ﬁelds by speciﬁc </a:t>
            </a:r>
            <a:r>
              <a:rPr lang="en-US" dirty="0" smtClean="0"/>
              <a:t>ﬁelds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by time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statistics about IP addresses, interfaces, ports, and much </a:t>
            </a:r>
            <a:r>
              <a:rPr lang="en-US" dirty="0" smtClean="0"/>
              <a:t>more</a:t>
            </a:r>
          </a:p>
          <a:p>
            <a:pPr lvl="1"/>
            <a:r>
              <a:rPr lang="en-US" dirty="0" err="1" smtClean="0"/>
              <a:t>Anonymize</a:t>
            </a:r>
            <a:r>
              <a:rPr lang="en-US" dirty="0" smtClean="0"/>
              <a:t> </a:t>
            </a:r>
            <a:r>
              <a:rPr lang="en-US" dirty="0"/>
              <a:t>IP addresses</a:t>
            </a:r>
          </a:p>
        </p:txBody>
      </p:sp>
    </p:spTree>
    <p:extLst>
      <p:ext uri="{BB962C8B-B14F-4D97-AF65-F5344CB8AC3E}">
        <p14:creationId xmlns:p14="http://schemas.microsoft.com/office/powerpoint/2010/main" val="300910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analysis process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Glow Record Export Protocols</a:t>
            </a:r>
          </a:p>
          <a:p>
            <a:r>
              <a:rPr lang="en-US" dirty="0" smtClean="0"/>
              <a:t>Collection and Aggregation</a:t>
            </a:r>
          </a:p>
          <a:p>
            <a:r>
              <a:rPr lang="en-US" smtClean="0"/>
              <a:t>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FlowTraq</a:t>
            </a:r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93" y="2149494"/>
            <a:ext cx="6262204" cy="44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Etherape</a:t>
            </a:r>
            <a:endParaRPr lang="en-US" dirty="0"/>
          </a:p>
        </p:txBody>
      </p:sp>
      <p:pic>
        <p:nvPicPr>
          <p:cNvPr id="4" name="Content Placeholder 3" descr="getfil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8" b="7"/>
          <a:stretch/>
        </p:blipFill>
        <p:spPr>
          <a:xfrm>
            <a:off x="1835500" y="2238849"/>
            <a:ext cx="5459787" cy="37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Etherape</a:t>
            </a:r>
            <a:r>
              <a:rPr lang="en-US" dirty="0" smtClean="0"/>
              <a:t> protocols window</a:t>
            </a:r>
            <a:endParaRPr lang="en-US" dirty="0"/>
          </a:p>
        </p:txBody>
      </p:sp>
      <p:pic>
        <p:nvPicPr>
          <p:cNvPr id="3" name="Picture 2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37" y="2227512"/>
            <a:ext cx="5791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3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Etherape</a:t>
            </a:r>
            <a:r>
              <a:rPr lang="en-US" dirty="0" smtClean="0"/>
              <a:t> nodes window</a:t>
            </a:r>
            <a:endParaRPr lang="en-US" dirty="0"/>
          </a:p>
        </p:txBody>
      </p:sp>
      <p:pic>
        <p:nvPicPr>
          <p:cNvPr id="6" name="Picture 5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14" y="2335666"/>
            <a:ext cx="6772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Identify Compromised Hosts</a:t>
            </a:r>
          </a:p>
          <a:p>
            <a:pPr lvl="1"/>
            <a:r>
              <a:rPr lang="en-US" dirty="0"/>
              <a:t>Often, compromised hosts send out more </a:t>
            </a:r>
            <a:r>
              <a:rPr lang="en-US" dirty="0" err="1" smtClean="0"/>
              <a:t>traﬃcthan</a:t>
            </a:r>
            <a:r>
              <a:rPr lang="en-US" dirty="0" smtClean="0"/>
              <a:t> </a:t>
            </a:r>
            <a:r>
              <a:rPr lang="en-US" dirty="0"/>
              <a:t>normal, transmit or receive traﬃc on unusual ports, or communicate with </a:t>
            </a:r>
            <a:r>
              <a:rPr lang="en-US" dirty="0" smtClean="0"/>
              <a:t>other systems </a:t>
            </a:r>
            <a:r>
              <a:rPr lang="en-US" dirty="0"/>
              <a:t>that are known to be malicious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Confirming </a:t>
            </a:r>
            <a:r>
              <a:rPr lang="en-US" b="1" dirty="0"/>
              <a:t>or Disproving Data </a:t>
            </a:r>
            <a:r>
              <a:rPr lang="en-US" b="1" dirty="0" smtClean="0"/>
              <a:t>Leakage</a:t>
            </a:r>
          </a:p>
          <a:p>
            <a:pPr lvl="1"/>
            <a:r>
              <a:rPr lang="en-US" dirty="0"/>
              <a:t>Network investigators often </a:t>
            </a:r>
            <a:r>
              <a:rPr lang="en-US" dirty="0" smtClean="0"/>
              <a:t>receive ﬂow </a:t>
            </a:r>
            <a:r>
              <a:rPr lang="en-US" dirty="0"/>
              <a:t>records with requests to determine whether an unknown attacker exported </a:t>
            </a:r>
            <a:r>
              <a:rPr lang="en-US" dirty="0" smtClean="0"/>
              <a:t>sensitive </a:t>
            </a:r>
            <a:r>
              <a:rPr lang="en-US" dirty="0"/>
              <a:t>information across the network perimeter</a:t>
            </a:r>
            <a:r>
              <a:rPr lang="en-US" dirty="0" smtClean="0"/>
              <a:t>.</a:t>
            </a:r>
          </a:p>
          <a:p>
            <a:r>
              <a:rPr lang="en-US" b="1" dirty="0"/>
              <a:t>Individual Profiling  </a:t>
            </a:r>
            <a:endParaRPr lang="en-US" b="1" dirty="0" smtClean="0"/>
          </a:p>
          <a:p>
            <a:pPr lvl="1"/>
            <a:r>
              <a:rPr lang="en-US" dirty="0" smtClean="0"/>
              <a:t>Flow </a:t>
            </a:r>
            <a:r>
              <a:rPr lang="en-US" dirty="0"/>
              <a:t>data can provide a surprisingly rich picture of an </a:t>
            </a:r>
            <a:r>
              <a:rPr lang="en-US" dirty="0" smtClean="0"/>
              <a:t>individual’s </a:t>
            </a:r>
            <a:r>
              <a:rPr lang="en-US" dirty="0"/>
              <a:t>activity. </a:t>
            </a:r>
          </a:p>
        </p:txBody>
      </p:sp>
    </p:spTree>
    <p:extLst>
      <p:ext uri="{BB962C8B-B14F-4D97-AF65-F5344CB8AC3E}">
        <p14:creationId xmlns:p14="http://schemas.microsoft.com/office/powerpoint/2010/main" val="273468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“ﬂow record” is simply a summary of </a:t>
            </a:r>
            <a:r>
              <a:rPr lang="en-US" dirty="0" smtClean="0"/>
              <a:t>information about </a:t>
            </a:r>
            <a:r>
              <a:rPr lang="en-US" dirty="0"/>
              <a:t>a ﬂow, which typically includes the source and destination IP address, ports, </a:t>
            </a:r>
            <a:r>
              <a:rPr lang="en-US" dirty="0" smtClean="0"/>
              <a:t>date and </a:t>
            </a:r>
            <a:r>
              <a:rPr lang="en-US" dirty="0"/>
              <a:t>time, and the amount of data </a:t>
            </a:r>
            <a:r>
              <a:rPr lang="en-US" dirty="0" smtClean="0"/>
              <a:t>transmitted.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b="1" dirty="0" smtClean="0"/>
              <a:t>Sensor</a:t>
            </a:r>
            <a:r>
              <a:rPr lang="en-US" dirty="0" smtClean="0"/>
              <a:t>: monitors flow of traffic</a:t>
            </a:r>
            <a:endParaRPr lang="en-US" dirty="0"/>
          </a:p>
          <a:p>
            <a:pPr lvl="1"/>
            <a:r>
              <a:rPr lang="en-US" b="1" dirty="0" smtClean="0"/>
              <a:t>Collector</a:t>
            </a:r>
            <a:r>
              <a:rPr lang="en-US" dirty="0" smtClean="0"/>
              <a:t>: listens and stores</a:t>
            </a:r>
          </a:p>
          <a:p>
            <a:pPr lvl="1"/>
            <a:r>
              <a:rPr lang="en-US" b="1" dirty="0" smtClean="0"/>
              <a:t>Aggregator</a:t>
            </a:r>
            <a:r>
              <a:rPr lang="en-US" dirty="0" smtClean="0"/>
              <a:t>: multiple flow records are summed to central server</a:t>
            </a:r>
          </a:p>
          <a:p>
            <a:pPr lvl="1"/>
            <a:r>
              <a:rPr lang="en-US" b="1" dirty="0" smtClean="0"/>
              <a:t>Analysis</a:t>
            </a:r>
            <a:r>
              <a:rPr lang="en-US" dirty="0" smtClean="0"/>
              <a:t>: commercial, open sourced tools</a:t>
            </a:r>
          </a:p>
        </p:txBody>
      </p:sp>
    </p:spTree>
    <p:extLst>
      <p:ext uri="{BB962C8B-B14F-4D97-AF65-F5344CB8AC3E}">
        <p14:creationId xmlns:p14="http://schemas.microsoft.com/office/powerpoint/2010/main" val="305171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Depends on architecture of network. May already be present.</a:t>
            </a:r>
          </a:p>
          <a:p>
            <a:r>
              <a:rPr lang="en-US" dirty="0" smtClean="0"/>
              <a:t>If not, configure them!</a:t>
            </a:r>
          </a:p>
          <a:p>
            <a:r>
              <a:rPr lang="en-US" dirty="0" smtClean="0"/>
              <a:t>Resources may effect flow data records.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Network Equipment</a:t>
            </a:r>
          </a:p>
          <a:p>
            <a:pPr lvl="2"/>
            <a:r>
              <a:rPr lang="en-US" dirty="0" smtClean="0"/>
              <a:t>Most Routers, Switches vendors support exporting of flow data record.</a:t>
            </a:r>
          </a:p>
          <a:p>
            <a:pPr lvl="2"/>
            <a:r>
              <a:rPr lang="en-US" dirty="0" smtClean="0"/>
              <a:t> comprehensive inspection of flow is needed and not sampling.</a:t>
            </a:r>
          </a:p>
          <a:p>
            <a:pPr lvl="1"/>
            <a:r>
              <a:rPr lang="en-US" dirty="0" smtClean="0"/>
              <a:t>Standalone Appliances</a:t>
            </a:r>
          </a:p>
          <a:p>
            <a:pPr lvl="2"/>
            <a:r>
              <a:rPr lang="en-US" dirty="0" smtClean="0"/>
              <a:t>Software based sensor can be deployed.</a:t>
            </a:r>
          </a:p>
          <a:p>
            <a:pPr lvl="2"/>
            <a:r>
              <a:rPr lang="en-US" dirty="0" smtClean="0"/>
              <a:t>Standalone central server can be maintained.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Cisco, Juniper, </a:t>
            </a:r>
            <a:r>
              <a:rPr lang="en-US" dirty="0" err="1" smtClean="0"/>
              <a:t>SonicWALL</a:t>
            </a:r>
            <a:r>
              <a:rPr lang="en-US" dirty="0" smtClean="0"/>
              <a:t>, and others </a:t>
            </a:r>
            <a:r>
              <a:rPr lang="en-US" dirty="0"/>
              <a:t>can be  conﬁgured to act as sensors </a:t>
            </a:r>
            <a:r>
              <a:rPr lang="en-US" dirty="0" smtClean="0"/>
              <a:t>and export </a:t>
            </a:r>
            <a:r>
              <a:rPr lang="en-US" dirty="0"/>
              <a:t>ﬂow record data across the network to collectors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Argus:</a:t>
            </a:r>
          </a:p>
          <a:p>
            <a:pPr lvl="1"/>
            <a:r>
              <a:rPr lang="en-US" dirty="0"/>
              <a:t>“Audit Record Generation and Utilization System.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Libpcap</a:t>
            </a:r>
            <a:r>
              <a:rPr lang="en-US" dirty="0" smtClean="0"/>
              <a:t>-based </a:t>
            </a:r>
            <a:r>
              <a:rPr lang="en-US" dirty="0"/>
              <a:t>network ﬂow sensing, collection, and analysis toolkit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It is open-source software, </a:t>
            </a:r>
            <a:r>
              <a:rPr lang="en-US" dirty="0" smtClean="0"/>
              <a:t>copyrighted by </a:t>
            </a:r>
            <a:r>
              <a:rPr lang="en-US" dirty="0" err="1"/>
              <a:t>QoSient</a:t>
            </a:r>
            <a:r>
              <a:rPr lang="en-US" dirty="0"/>
              <a:t>, LLC and released under the GNU Public License</a:t>
            </a:r>
          </a:p>
        </p:txBody>
      </p:sp>
    </p:spTree>
    <p:extLst>
      <p:ext uri="{BB962C8B-B14F-4D97-AF65-F5344CB8AC3E}">
        <p14:creationId xmlns:p14="http://schemas.microsoft.com/office/powerpoint/2010/main" val="18942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5" b="-1697"/>
          <a:stretch/>
        </p:blipFill>
        <p:spPr>
          <a:xfrm>
            <a:off x="549275" y="1294344"/>
            <a:ext cx="8042275" cy="5031762"/>
          </a:xfrm>
        </p:spPr>
      </p:pic>
    </p:spTree>
    <p:extLst>
      <p:ext uri="{BB962C8B-B14F-4D97-AF65-F5344CB8AC3E}">
        <p14:creationId xmlns:p14="http://schemas.microsoft.com/office/powerpoint/2010/main" val="123038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Softflowd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Softﬂowd</a:t>
            </a:r>
            <a:r>
              <a:rPr lang="en-US" dirty="0"/>
              <a:t>” is an open-source ﬂow monitoring tool developed by Damien Miller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passively monitor traﬃc and export ﬂow record data in </a:t>
            </a:r>
            <a:r>
              <a:rPr lang="en-US" dirty="0" err="1"/>
              <a:t>NetFlow</a:t>
            </a:r>
            <a:r>
              <a:rPr lang="en-US" dirty="0"/>
              <a:t> </a:t>
            </a:r>
            <a:r>
              <a:rPr lang="en-US" dirty="0" smtClean="0"/>
              <a:t>format</a:t>
            </a:r>
          </a:p>
          <a:p>
            <a:pPr lvl="1"/>
            <a:r>
              <a:rPr lang="en-US" dirty="0"/>
              <a:t> can be installed on </a:t>
            </a:r>
            <a:r>
              <a:rPr lang="en-US" dirty="0" smtClean="0"/>
              <a:t>Linux and </a:t>
            </a:r>
            <a:r>
              <a:rPr lang="en-US" dirty="0" err="1"/>
              <a:t>OpenBSD</a:t>
            </a:r>
            <a:r>
              <a:rPr lang="en-US" dirty="0"/>
              <a:t> operating systems, and is based on </a:t>
            </a:r>
            <a:r>
              <a:rPr lang="en-US" dirty="0" err="1" smtClean="0"/>
              <a:t>libpcap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1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Yaf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Yaf</a:t>
            </a:r>
            <a:r>
              <a:rPr lang="en-US" dirty="0"/>
              <a:t>,” stands for “Yet Another </a:t>
            </a:r>
            <a:r>
              <a:rPr lang="en-US" dirty="0" err="1"/>
              <a:t>Flowmeter</a:t>
            </a:r>
            <a:r>
              <a:rPr lang="en-US" dirty="0"/>
              <a:t>.” </a:t>
            </a:r>
            <a:endParaRPr lang="en-US" dirty="0" smtClean="0"/>
          </a:p>
          <a:p>
            <a:pPr lvl="1"/>
            <a:r>
              <a:rPr lang="en-US" dirty="0" err="1"/>
              <a:t>yaf</a:t>
            </a:r>
            <a:r>
              <a:rPr lang="en-US" dirty="0"/>
              <a:t> is based on </a:t>
            </a:r>
            <a:r>
              <a:rPr lang="en-US" dirty="0" err="1"/>
              <a:t>libpcap</a:t>
            </a:r>
            <a:r>
              <a:rPr lang="en-US" dirty="0"/>
              <a:t> and can </a:t>
            </a:r>
            <a:r>
              <a:rPr lang="en-US" dirty="0" smtClean="0"/>
              <a:t>read packets </a:t>
            </a:r>
            <a:r>
              <a:rPr lang="en-US" dirty="0"/>
              <a:t>from live interfaces or packet captures. </a:t>
            </a:r>
            <a:endParaRPr lang="en-US" dirty="0" smtClean="0"/>
          </a:p>
          <a:p>
            <a:pPr lvl="1"/>
            <a:r>
              <a:rPr lang="en-US" dirty="0"/>
              <a:t>One of the most powerful features </a:t>
            </a:r>
            <a:r>
              <a:rPr lang="en-US" dirty="0" smtClean="0"/>
              <a:t>of </a:t>
            </a:r>
            <a:r>
              <a:rPr lang="en-US" dirty="0" err="1" smtClean="0"/>
              <a:t>yaf</a:t>
            </a:r>
            <a:r>
              <a:rPr lang="en-US" dirty="0" smtClean="0"/>
              <a:t> </a:t>
            </a:r>
            <a:r>
              <a:rPr lang="en-US" dirty="0"/>
              <a:t>is that it supports BPF ﬁlters for the purposes of ﬁltering incoming traﬃc. </a:t>
            </a:r>
          </a:p>
        </p:txBody>
      </p:sp>
    </p:spTree>
    <p:extLst>
      <p:ext uri="{BB962C8B-B14F-4D97-AF65-F5344CB8AC3E}">
        <p14:creationId xmlns:p14="http://schemas.microsoft.com/office/powerpoint/2010/main" val="3038537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79</TotalTime>
  <Words>1055</Words>
  <Application>Microsoft Macintosh PowerPoint</Application>
  <PresentationFormat>On-screen Show (4:3)</PresentationFormat>
  <Paragraphs>142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Breeze</vt:lpstr>
      <vt:lpstr>Ch5. Statistical Flow Analysis</vt:lpstr>
      <vt:lpstr>What to expect</vt:lpstr>
      <vt:lpstr>Purpose of flow analysis</vt:lpstr>
      <vt:lpstr>Process Overview</vt:lpstr>
      <vt:lpstr>Sensors</vt:lpstr>
      <vt:lpstr>Sensor Software</vt:lpstr>
      <vt:lpstr>Sensor Software</vt:lpstr>
      <vt:lpstr>Sensor Software</vt:lpstr>
      <vt:lpstr>Sensor Software</vt:lpstr>
      <vt:lpstr>Sensor Placement</vt:lpstr>
      <vt:lpstr>Modifying the environment</vt:lpstr>
      <vt:lpstr>Flow Record Export Protocols</vt:lpstr>
      <vt:lpstr>Collection and Aggregation</vt:lpstr>
      <vt:lpstr>Collection Systems</vt:lpstr>
      <vt:lpstr>Analysis</vt:lpstr>
      <vt:lpstr>Analysis Techniques</vt:lpstr>
      <vt:lpstr>Analysis Techniques</vt:lpstr>
      <vt:lpstr>Analysis Tools</vt:lpstr>
      <vt:lpstr> Analysis Tools</vt:lpstr>
      <vt:lpstr>Analysis Tools</vt:lpstr>
      <vt:lpstr>Analysis Tools</vt:lpstr>
      <vt:lpstr>Analysis Tools</vt:lpstr>
      <vt:lpstr>Analysis Tools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Ch5. Statistical Flow Analysis</dc:title>
  <dc:creator>Naveen Kumar L</dc:creator>
  <cp:lastModifiedBy>Naveen Kumar L</cp:lastModifiedBy>
  <cp:revision>12</cp:revision>
  <dcterms:created xsi:type="dcterms:W3CDTF">2014-07-24T17:56:23Z</dcterms:created>
  <dcterms:modified xsi:type="dcterms:W3CDTF">2014-07-24T21:04:55Z</dcterms:modified>
</cp:coreProperties>
</file>