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12" y="-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.=....m.@..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Tshark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tshark</a:t>
            </a:r>
            <a:r>
              <a:rPr lang="en-US" dirty="0"/>
              <a:t>  -r  </a:t>
            </a:r>
            <a:r>
              <a:rPr lang="en-US" dirty="0" err="1" smtClean="0"/>
              <a:t>capturefile.pcap</a:t>
            </a:r>
            <a:endParaRPr lang="en-US" dirty="0" smtClean="0"/>
          </a:p>
          <a:p>
            <a:pPr lvl="2"/>
            <a:r>
              <a:rPr lang="en-US" dirty="0" smtClean="0"/>
              <a:t>-n network object name resolution</a:t>
            </a:r>
          </a:p>
          <a:p>
            <a:pPr lvl="2"/>
            <a:r>
              <a:rPr lang="en-US" dirty="0" smtClean="0"/>
              <a:t>-T outputs in text</a:t>
            </a:r>
          </a:p>
          <a:p>
            <a:pPr lvl="3"/>
            <a:r>
              <a:rPr lang="en-US" dirty="0" err="1" smtClean="0"/>
              <a:t>Pdml</a:t>
            </a:r>
            <a:r>
              <a:rPr lang="en-US" dirty="0" smtClean="0"/>
              <a:t> in XML format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tshark</a:t>
            </a:r>
            <a:r>
              <a:rPr lang="en-US" dirty="0"/>
              <a:t>  -r  </a:t>
            </a:r>
            <a:r>
              <a:rPr lang="en-US" dirty="0" err="1"/>
              <a:t>capturefile.pcap</a:t>
            </a:r>
            <a:r>
              <a:rPr lang="en-US" dirty="0"/>
              <a:t>  -T  fields  -e  </a:t>
            </a:r>
            <a:r>
              <a:rPr lang="en-US" dirty="0" err="1"/>
              <a:t>frame.number</a:t>
            </a:r>
            <a:r>
              <a:rPr lang="en-US" dirty="0"/>
              <a:t>  -e  </a:t>
            </a:r>
            <a:r>
              <a:rPr lang="en-US" dirty="0" err="1"/>
              <a:t>ip.addr</a:t>
            </a:r>
            <a:r>
              <a:rPr lang="en-US" dirty="0"/>
              <a:t>  -e  </a:t>
            </a:r>
            <a:r>
              <a:rPr lang="en-US" dirty="0" err="1" smtClean="0"/>
              <a:t>udp</a:t>
            </a:r>
            <a:endParaRPr lang="en-US" dirty="0" smtClean="0"/>
          </a:p>
          <a:p>
            <a:pPr lvl="2"/>
            <a:r>
              <a:rPr lang="fr-FR" dirty="0"/>
              <a:t>$  </a:t>
            </a:r>
            <a:r>
              <a:rPr lang="fr-FR" dirty="0" err="1"/>
              <a:t>tshark</a:t>
            </a:r>
            <a:r>
              <a:rPr lang="fr-FR" dirty="0"/>
              <a:t>  -r  </a:t>
            </a:r>
            <a:r>
              <a:rPr lang="fr-FR" dirty="0" err="1"/>
              <a:t>capturefile.pcap</a:t>
            </a:r>
            <a:r>
              <a:rPr lang="fr-FR" dirty="0"/>
              <a:t>  -R  '</a:t>
            </a:r>
            <a:r>
              <a:rPr lang="fr-FR" dirty="0" err="1"/>
              <a:t>ip.addr</a:t>
            </a:r>
            <a:r>
              <a:rPr lang="fr-FR" dirty="0"/>
              <a:t>  ==  192.168.1.1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9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to analyze protocols:</a:t>
            </a:r>
          </a:p>
          <a:p>
            <a:pPr lvl="1"/>
            <a:r>
              <a:rPr lang="en-US" dirty="0" smtClean="0"/>
              <a:t>Examine 1 or more fields within a protocol’s data structure.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1"/>
            <a:r>
              <a:rPr lang="en-US" dirty="0" smtClean="0"/>
              <a:t>Protocol decoding</a:t>
            </a:r>
          </a:p>
          <a:p>
            <a:pPr lvl="1"/>
            <a:r>
              <a:rPr lang="en-US" dirty="0" smtClean="0"/>
              <a:t>Data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/>
              <a:t>Search for common binary/hexadecimal/ASCII values that are typically </a:t>
            </a:r>
            <a:r>
              <a:rPr lang="en-US" dirty="0" smtClean="0"/>
              <a:t>associated with </a:t>
            </a:r>
            <a:r>
              <a:rPr lang="en-US" dirty="0"/>
              <a:t>a speciﬁc </a:t>
            </a:r>
            <a:r>
              <a:rPr lang="en-US" dirty="0" smtClean="0"/>
              <a:t>protocol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/>
              <a:t>information in the encapsulating </a:t>
            </a:r>
            <a:r>
              <a:rPr lang="en-US" dirty="0" smtClean="0"/>
              <a:t>protocol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Leverage the TCP/UDP port number, many of which are associated with </a:t>
            </a:r>
            <a:r>
              <a:rPr lang="en-US" dirty="0" smtClean="0"/>
              <a:t>standard default services</a:t>
            </a:r>
          </a:p>
          <a:p>
            <a:pPr lvl="2"/>
            <a:r>
              <a:rPr lang="en-US" dirty="0" smtClean="0"/>
              <a:t>Analyze </a:t>
            </a:r>
            <a:r>
              <a:rPr lang="en-US" dirty="0"/>
              <a:t>the function of the source or destination server (speciﬁed by IP address </a:t>
            </a:r>
            <a:r>
              <a:rPr lang="en-US" dirty="0" smtClean="0"/>
              <a:t>or hostname)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Test for the presence of recognizable protocol structures</a:t>
            </a:r>
          </a:p>
        </p:txBody>
      </p:sp>
    </p:spTree>
    <p:extLst>
      <p:ext uri="{BB962C8B-B14F-4D97-AF65-F5344CB8AC3E}">
        <p14:creationId xmlns:p14="http://schemas.microsoft.com/office/powerpoint/2010/main" val="178232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/>
              <a:t>Search for common binary/hexadecimal/ASCII values that are typically </a:t>
            </a:r>
            <a:r>
              <a:rPr lang="en-US" dirty="0" smtClean="0"/>
              <a:t>associated with </a:t>
            </a:r>
            <a:r>
              <a:rPr lang="en-US" dirty="0"/>
              <a:t>a speciﬁc </a:t>
            </a:r>
            <a:r>
              <a:rPr lang="en-US" dirty="0" smtClean="0"/>
              <a:t>protocol	</a:t>
            </a:r>
          </a:p>
          <a:p>
            <a:pPr lvl="3"/>
            <a:r>
              <a:rPr lang="en-US" dirty="0" smtClean="0"/>
              <a:t>0x4500 associates to IPv4 packet</a:t>
            </a:r>
          </a:p>
          <a:p>
            <a:pPr lvl="2"/>
            <a:r>
              <a:rPr lang="en-US" dirty="0" smtClean="0"/>
              <a:t>Example:</a:t>
            </a:r>
          </a:p>
          <a:p>
            <a:pPr marL="685800" lvl="2" indent="0">
              <a:buNone/>
            </a:pPr>
            <a:endParaRPr lang="en-US" dirty="0" smtClean="0"/>
          </a:p>
          <a:p>
            <a:pPr marL="336550" lvl="1" indent="0">
              <a:buNone/>
            </a:pPr>
            <a:r>
              <a:rPr lang="hu-HU" sz="800" dirty="0"/>
              <a:t>$  tcpdump  -nn  -AX  -r  evidence01.</a:t>
            </a:r>
            <a:r>
              <a:rPr lang="hu-HU" sz="800" dirty="0" smtClean="0"/>
              <a:t>pcap</a:t>
            </a:r>
          </a:p>
          <a:p>
            <a:pPr marL="336550" lvl="1" indent="0">
              <a:buNone/>
            </a:pPr>
            <a:r>
              <a:rPr lang="hu-HU" sz="800" dirty="0" smtClean="0"/>
              <a:t>22</a:t>
            </a:r>
            <a:r>
              <a:rPr lang="hu-HU" sz="800" dirty="0"/>
              <a:t>:57:22.022972  IP  64.12.24.50.443  &gt;  192.168.1.158.51128:  Flags  [.],  ack  6</a:t>
            </a:r>
            <a:r>
              <a:rPr lang="hu-HU" sz="800" dirty="0" smtClean="0"/>
              <a:t>, win  </a:t>
            </a:r>
            <a:r>
              <a:rPr lang="hu-HU" sz="800" dirty="0"/>
              <a:t>64240,  length  0</a:t>
            </a:r>
          </a:p>
          <a:p>
            <a:pPr marL="336550" lvl="1" indent="0">
              <a:buNone/>
            </a:pPr>
            <a:r>
              <a:rPr lang="hu-HU" sz="800" dirty="0" smtClean="0"/>
              <a:t>0x0000</a:t>
            </a:r>
            <a:r>
              <a:rPr lang="hu-HU" sz="800" dirty="0"/>
              <a:t>:  4500  0028  b43d  0000  7f06  6d0e  400c  1832  E..(</a:t>
            </a:r>
            <a:r>
              <a:rPr lang="hu-HU" sz="800" dirty="0">
                <a:hlinkClick r:id="rId2"/>
              </a:rPr>
              <a:t>.=....m.@..2</a:t>
            </a:r>
            <a:endParaRPr lang="hu-HU" sz="800" dirty="0"/>
          </a:p>
          <a:p>
            <a:pPr marL="336550" lvl="1" indent="0">
              <a:buNone/>
            </a:pPr>
            <a:r>
              <a:rPr lang="hu-HU" sz="800" dirty="0" smtClean="0"/>
              <a:t>0x0010</a:t>
            </a:r>
            <a:r>
              <a:rPr lang="hu-HU" sz="800" dirty="0"/>
              <a:t>:  c0a8  019e  01bb  c7b8  07e9  60db  336b  d2c9  .......... `.3k..</a:t>
            </a:r>
          </a:p>
          <a:p>
            <a:pPr marL="336550" lvl="1" indent="0">
              <a:buNone/>
            </a:pPr>
            <a:r>
              <a:rPr lang="hu-HU" sz="800" dirty="0" smtClean="0"/>
              <a:t>0x0020</a:t>
            </a:r>
            <a:r>
              <a:rPr lang="hu-HU" sz="800" dirty="0"/>
              <a:t>:  5010  faf0  61f2  0000  0000  0000  0000	 P...a.........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30634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/>
              <a:t>information in the encapsulating </a:t>
            </a:r>
            <a:r>
              <a:rPr lang="en-US" dirty="0" smtClean="0"/>
              <a:t>protocol</a:t>
            </a:r>
          </a:p>
          <a:p>
            <a:pPr lvl="3"/>
            <a:r>
              <a:rPr lang="en-US" dirty="0" smtClean="0"/>
              <a:t>Byte 9 in IP header indicates protocol encapsulated within IP packet</a:t>
            </a:r>
          </a:p>
          <a:p>
            <a:pPr lvl="3"/>
            <a:r>
              <a:rPr lang="en-US" dirty="0" smtClean="0"/>
              <a:t>0x06 refers to TCP</a:t>
            </a:r>
            <a:endParaRPr lang="en-US" dirty="0"/>
          </a:p>
        </p:txBody>
      </p:sp>
      <p:pic>
        <p:nvPicPr>
          <p:cNvPr id="5" name="Picture 4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63" y="3283819"/>
            <a:ext cx="4148604" cy="34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8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/>
              <a:t>the TCP/UDP port number, many of which are associated with </a:t>
            </a:r>
            <a:r>
              <a:rPr lang="en-US" dirty="0" smtClean="0"/>
              <a:t>standard default services</a:t>
            </a:r>
          </a:p>
          <a:p>
            <a:pPr lvl="3"/>
            <a:r>
              <a:rPr lang="en-US" dirty="0" smtClean="0"/>
              <a:t>Port 123 – NTP</a:t>
            </a:r>
          </a:p>
          <a:p>
            <a:pPr lvl="3"/>
            <a:r>
              <a:rPr lang="en-US" dirty="0" smtClean="0"/>
              <a:t>Port 443 – https</a:t>
            </a:r>
          </a:p>
          <a:p>
            <a:pPr lvl="3"/>
            <a:endParaRPr lang="en-US" dirty="0" smtClean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10" y="3333953"/>
            <a:ext cx="5090181" cy="32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 smtClean="0"/>
              <a:t>Analyze </a:t>
            </a:r>
            <a:r>
              <a:rPr lang="en-US" dirty="0"/>
              <a:t>the function of the source or destination server (speciﬁed by IP address </a:t>
            </a:r>
            <a:r>
              <a:rPr lang="en-US" dirty="0" smtClean="0"/>
              <a:t>or hostname)</a:t>
            </a:r>
          </a:p>
          <a:p>
            <a:pPr lvl="3"/>
            <a:r>
              <a:rPr lang="en-US" dirty="0" err="1" smtClean="0"/>
              <a:t>Whois</a:t>
            </a:r>
            <a:r>
              <a:rPr lang="en-US" dirty="0" smtClean="0"/>
              <a:t> IP address</a:t>
            </a:r>
          </a:p>
          <a:p>
            <a:pPr marL="968375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9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Protocol identification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for the presence of recognizable protocol </a:t>
            </a:r>
            <a:r>
              <a:rPr lang="en-US" dirty="0" smtClean="0"/>
              <a:t>structures</a:t>
            </a:r>
          </a:p>
          <a:p>
            <a:pPr lvl="3"/>
            <a:r>
              <a:rPr lang="en-US" dirty="0" smtClean="0"/>
              <a:t>Trial and error</a:t>
            </a:r>
          </a:p>
          <a:p>
            <a:pPr lvl="3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82" y="3069922"/>
            <a:ext cx="4471104" cy="34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8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Protocol Decoding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Technique of interpreting data in a frame according to a specific known structure</a:t>
            </a:r>
          </a:p>
          <a:p>
            <a:pPr lvl="1"/>
            <a:r>
              <a:rPr lang="en-US" dirty="0"/>
              <a:t> Leverage publicly available automated decoders and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Refer </a:t>
            </a:r>
            <a:r>
              <a:rPr lang="en-US" dirty="0"/>
              <a:t>to publicly available documentation and manually decode the </a:t>
            </a:r>
            <a:r>
              <a:rPr lang="en-US" dirty="0" smtClean="0"/>
              <a:t>traﬃc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Write your own decoder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47" y="4019126"/>
            <a:ext cx="5668131" cy="259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3" r="-591" b="-584"/>
          <a:stretch/>
        </p:blipFill>
        <p:spPr>
          <a:xfrm>
            <a:off x="1493441" y="1444531"/>
            <a:ext cx="6657701" cy="5047903"/>
          </a:xfrm>
        </p:spPr>
      </p:pic>
    </p:spTree>
    <p:extLst>
      <p:ext uri="{BB962C8B-B14F-4D97-AF65-F5344CB8AC3E}">
        <p14:creationId xmlns:p14="http://schemas.microsoft.com/office/powerpoint/2010/main" val="275969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</a:p>
          <a:p>
            <a:r>
              <a:rPr lang="en-US" dirty="0" smtClean="0"/>
              <a:t>Packet analysis</a:t>
            </a:r>
          </a:p>
          <a:p>
            <a:r>
              <a:rPr lang="en-US" dirty="0" smtClean="0"/>
              <a:t>Flow analysis</a:t>
            </a:r>
          </a:p>
          <a:p>
            <a:r>
              <a:rPr lang="en-US" dirty="0" smtClean="0"/>
              <a:t>Higher-Layer Traffic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Exporting fields:</a:t>
            </a:r>
          </a:p>
          <a:p>
            <a:pPr lvl="1"/>
            <a:r>
              <a:rPr lang="en-US" dirty="0"/>
              <a:t>Once you have identiﬁed the protocol in use and determined your method for decoding it</a:t>
            </a:r>
            <a:r>
              <a:rPr lang="en-US" dirty="0" smtClean="0"/>
              <a:t>, the </a:t>
            </a:r>
            <a:r>
              <a:rPr lang="en-US" dirty="0"/>
              <a:t>next step is to extract the values of speciﬁc ﬁelds of interest. </a:t>
            </a:r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03" y="3719242"/>
            <a:ext cx="5081607" cy="27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49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Packet analysis refers to the art and science of inspecting the protocols within a set </a:t>
            </a:r>
            <a:r>
              <a:rPr lang="en-US" dirty="0" smtClean="0"/>
              <a:t>of packets.</a:t>
            </a:r>
          </a:p>
          <a:p>
            <a:r>
              <a:rPr lang="en-US" dirty="0"/>
              <a:t>To identify packets of interest, investigators generally use ﬁltering techniques to </a:t>
            </a:r>
            <a:r>
              <a:rPr lang="en-US" dirty="0" smtClean="0"/>
              <a:t>isolate packets </a:t>
            </a:r>
            <a:r>
              <a:rPr lang="en-US" dirty="0"/>
              <a:t>based on protocol ﬁelds or their contents.</a:t>
            </a:r>
            <a:endParaRPr lang="en-US" dirty="0" smtClean="0"/>
          </a:p>
          <a:p>
            <a:r>
              <a:rPr lang="en-US" i="1" dirty="0" smtClean="0"/>
              <a:t>“Examination </a:t>
            </a:r>
            <a:r>
              <a:rPr lang="en-US" i="1" dirty="0"/>
              <a:t>of contents and/or metadata of one or more packets. </a:t>
            </a:r>
            <a:r>
              <a:rPr lang="en-US" i="1" dirty="0" smtClean="0"/>
              <a:t>Packet analysis </a:t>
            </a:r>
            <a:r>
              <a:rPr lang="en-US" i="1" dirty="0"/>
              <a:t>is typically conducted in order to identify packets of interest and develop a </a:t>
            </a:r>
            <a:r>
              <a:rPr lang="en-US" i="1" dirty="0" smtClean="0"/>
              <a:t>strategy for </a:t>
            </a:r>
            <a:r>
              <a:rPr lang="en-US" i="1" dirty="0"/>
              <a:t>ﬂow analysis and content reconstruction</a:t>
            </a:r>
            <a:r>
              <a:rPr lang="en-US" i="1" dirty="0" smtClean="0"/>
              <a:t>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602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4037869" cy="5067705"/>
          </a:xfrm>
        </p:spPr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 filters:</a:t>
            </a:r>
          </a:p>
          <a:p>
            <a:pPr lvl="1"/>
            <a:r>
              <a:rPr lang="ro-RO" dirty="0"/>
              <a:t>$  tshark  -r  capturefile.pcap  -R  "ip.src==192.168.1.158  &amp;&amp;  ip.dst==10.1.1.10"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86" y="1758960"/>
            <a:ext cx="4281440" cy="44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3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Ngrep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Libpcap</a:t>
            </a:r>
            <a:r>
              <a:rPr lang="en-US" dirty="0" smtClean="0"/>
              <a:t> based tool.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ngrep</a:t>
            </a:r>
            <a:r>
              <a:rPr lang="en-US" dirty="0"/>
              <a:t>  -I  </a:t>
            </a:r>
            <a:r>
              <a:rPr lang="en-US" dirty="0" err="1"/>
              <a:t>capturefile.pcap</a:t>
            </a:r>
            <a:r>
              <a:rPr lang="en-US" dirty="0"/>
              <a:t>  "string  to  search  </a:t>
            </a:r>
            <a:r>
              <a:rPr lang="en-US" dirty="0" smtClean="0"/>
              <a:t>for”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ngrep</a:t>
            </a:r>
            <a:r>
              <a:rPr lang="en-US" dirty="0"/>
              <a:t>  -I  </a:t>
            </a:r>
            <a:r>
              <a:rPr lang="en-US" dirty="0" err="1"/>
              <a:t>capturefile.pcap</a:t>
            </a:r>
            <a:r>
              <a:rPr lang="en-US" dirty="0"/>
              <a:t>  "string  to  search  for"  '</a:t>
            </a:r>
            <a:r>
              <a:rPr lang="en-US" dirty="0" err="1"/>
              <a:t>src</a:t>
            </a:r>
            <a:r>
              <a:rPr lang="en-US" dirty="0"/>
              <a:t>  host  192.168.1.20  </a:t>
            </a:r>
            <a:r>
              <a:rPr lang="en-US" dirty="0" smtClean="0"/>
              <a:t>and </a:t>
            </a:r>
            <a:r>
              <a:rPr lang="en-US" dirty="0" err="1" smtClean="0"/>
              <a:t>dst</a:t>
            </a:r>
            <a:r>
              <a:rPr lang="en-US" dirty="0" smtClean="0"/>
              <a:t>  </a:t>
            </a:r>
            <a:r>
              <a:rPr lang="en-US" dirty="0"/>
              <a:t>port  80'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8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Hex Editors:</a:t>
            </a:r>
          </a:p>
          <a:p>
            <a:pPr lvl="2"/>
            <a:r>
              <a:rPr lang="en-US" dirty="0" smtClean="0"/>
              <a:t>Bless</a:t>
            </a:r>
          </a:p>
          <a:p>
            <a:pPr lvl="1"/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71" y="1671154"/>
            <a:ext cx="5968819" cy="44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/>
              <a:t>Pattern Matching—Identify packets of interest by matching speciﬁc values </a:t>
            </a:r>
            <a:r>
              <a:rPr lang="en-US" dirty="0" smtClean="0"/>
              <a:t>within the </a:t>
            </a:r>
            <a:r>
              <a:rPr lang="en-US" dirty="0"/>
              <a:t>packet </a:t>
            </a:r>
            <a:r>
              <a:rPr lang="en-US" dirty="0" smtClean="0"/>
              <a:t>capture.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ngrep</a:t>
            </a:r>
            <a:r>
              <a:rPr lang="en-US" dirty="0"/>
              <a:t>  -I  evidence01.pcap  '</a:t>
            </a:r>
            <a:r>
              <a:rPr lang="en-US" dirty="0" err="1"/>
              <a:t>secret|recipe|Ann</a:t>
            </a:r>
            <a:r>
              <a:rPr lang="en-US" dirty="0"/>
              <a:t>'</a:t>
            </a:r>
            <a:endParaRPr lang="en-US" dirty="0" smtClean="0"/>
          </a:p>
          <a:p>
            <a:pPr lvl="1"/>
            <a:r>
              <a:rPr lang="en-US" dirty="0" smtClean="0"/>
              <a:t>Parsing </a:t>
            </a:r>
            <a:r>
              <a:rPr lang="en-US" dirty="0"/>
              <a:t>Protocol Fields—Extract the contents of protocol </a:t>
            </a:r>
            <a:r>
              <a:rPr lang="en-US" dirty="0" smtClean="0"/>
              <a:t>fields.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tshark</a:t>
            </a:r>
            <a:r>
              <a:rPr lang="en-US" dirty="0"/>
              <a:t>  -r  evidence01.pcap  -d  </a:t>
            </a:r>
            <a:r>
              <a:rPr lang="en-US" dirty="0" err="1"/>
              <a:t>tcp.port</a:t>
            </a:r>
            <a:r>
              <a:rPr lang="en-US" dirty="0"/>
              <a:t>==443,aim  -T  fields  -n  -e  "</a:t>
            </a:r>
            <a:r>
              <a:rPr lang="en-US" dirty="0" err="1" smtClean="0"/>
              <a:t>aim.messageblock.message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49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Packet Filtering—Separate packets based on the values of fields in protocol meta-data.</a:t>
            </a:r>
          </a:p>
          <a:p>
            <a:pPr lvl="2"/>
            <a:r>
              <a:rPr lang="fr-FR" dirty="0" err="1" smtClean="0"/>
              <a:t>Filtering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BPF:</a:t>
            </a:r>
          </a:p>
          <a:p>
            <a:pPr lvl="3"/>
            <a:r>
              <a:rPr lang="fr-FR" dirty="0" smtClean="0"/>
              <a:t>$  </a:t>
            </a:r>
            <a:r>
              <a:rPr lang="fr-FR" dirty="0" err="1"/>
              <a:t>tcpdump</a:t>
            </a:r>
            <a:r>
              <a:rPr lang="fr-FR" dirty="0"/>
              <a:t>  -s  0  -r  evidence01.pcap  -w  evidence01 -</a:t>
            </a:r>
            <a:r>
              <a:rPr lang="fr-FR" dirty="0" err="1"/>
              <a:t>talkers.pcap</a:t>
            </a:r>
            <a:r>
              <a:rPr lang="fr-FR" dirty="0"/>
              <a:t>  'host 64.12.24.50  and  host  192.168.1.158 '</a:t>
            </a:r>
            <a:endParaRPr lang="en-US" dirty="0"/>
          </a:p>
          <a:p>
            <a:pPr lvl="2"/>
            <a:r>
              <a:rPr lang="en-US" dirty="0" err="1" smtClean="0"/>
              <a:t>Wireshark</a:t>
            </a:r>
            <a:r>
              <a:rPr lang="en-US" dirty="0" smtClean="0"/>
              <a:t> Display filters:</a:t>
            </a:r>
          </a:p>
          <a:p>
            <a:pPr lvl="3"/>
            <a:r>
              <a:rPr lang="en-US" dirty="0"/>
              <a:t>browse to Frame 3 to see something we’ve </a:t>
            </a:r>
            <a:r>
              <a:rPr lang="en-US" dirty="0" smtClean="0"/>
              <a:t>seen before</a:t>
            </a:r>
            <a:r>
              <a:rPr lang="en-US" dirty="0"/>
              <a:t>: </a:t>
            </a:r>
            <a:r>
              <a:rPr lang="en-US" dirty="0" err="1"/>
              <a:t>cleartext</a:t>
            </a:r>
            <a:r>
              <a:rPr lang="en-US" dirty="0"/>
              <a:t> traﬃc on port 443. </a:t>
            </a:r>
            <a:endParaRPr lang="en-US" dirty="0" smtClean="0"/>
          </a:p>
          <a:p>
            <a:pPr lvl="3"/>
            <a:r>
              <a:rPr lang="en-US" dirty="0"/>
              <a:t> Packet Bytes window </a:t>
            </a:r>
            <a:r>
              <a:rPr lang="en-US" dirty="0" smtClean="0"/>
              <a:t>displays the </a:t>
            </a:r>
            <a:r>
              <a:rPr lang="en-US" dirty="0"/>
              <a:t>message containing “Here’s the secret recipe ...”</a:t>
            </a:r>
            <a:endParaRPr lang="en-US" dirty="0" smtClean="0"/>
          </a:p>
          <a:p>
            <a:pPr lvl="3"/>
            <a:endParaRPr lang="en-US" dirty="0" smtClean="0"/>
          </a:p>
          <a:p>
            <a:pPr marL="968375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pic>
        <p:nvPicPr>
          <p:cNvPr id="4" name="Content Placeholder 3" descr="get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61" r="-28761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153842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3877256" cy="4775253"/>
          </a:xfrm>
        </p:spPr>
        <p:txBody>
          <a:bodyPr>
            <a:normAutofit/>
          </a:bodyPr>
          <a:lstStyle/>
          <a:p>
            <a:r>
              <a:rPr lang="en-US" dirty="0" err="1" smtClean="0"/>
              <a:t>Wireshark</a:t>
            </a:r>
            <a:r>
              <a:rPr lang="en-US" dirty="0" smtClean="0"/>
              <a:t> filters:</a:t>
            </a:r>
          </a:p>
          <a:p>
            <a:pPr lvl="1"/>
            <a:r>
              <a:rPr lang="en-US" dirty="0" smtClean="0"/>
              <a:t>Fig shows </a:t>
            </a:r>
            <a:r>
              <a:rPr lang="en-US" dirty="0"/>
              <a:t>the display ﬁlter, aim </a:t>
            </a:r>
            <a:r>
              <a:rPr lang="en-US" dirty="0" err="1"/>
              <a:t>messaging.channelid</a:t>
            </a:r>
            <a:r>
              <a:rPr lang="en-US" dirty="0"/>
              <a:t>==0x0002, which picks </a:t>
            </a:r>
            <a:r>
              <a:rPr lang="en-US" dirty="0" smtClean="0"/>
              <a:t>out ICBM </a:t>
            </a:r>
            <a:r>
              <a:rPr lang="en-US" dirty="0"/>
              <a:t>channel 2 messages. After applying this ﬁlter, three packets are displayed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77" y="1746358"/>
            <a:ext cx="4671348" cy="34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22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4163201" cy="4343400"/>
          </a:xfrm>
        </p:spPr>
        <p:txBody>
          <a:bodyPr/>
          <a:lstStyle/>
          <a:p>
            <a:r>
              <a:rPr lang="en-US" dirty="0" err="1" smtClean="0"/>
              <a:t>Wireshark</a:t>
            </a:r>
            <a:r>
              <a:rPr lang="en-US" dirty="0" smtClean="0"/>
              <a:t> filters:</a:t>
            </a:r>
          </a:p>
          <a:p>
            <a:pPr lvl="1"/>
            <a:r>
              <a:rPr lang="en-US" dirty="0"/>
              <a:t>Packet Details window shows the inbound IP address (192.168.1.158) and port (TCP port 5190) oﬀered by the initiating client</a:t>
            </a:r>
          </a:p>
          <a:p>
            <a:pPr lvl="1"/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74" y="1905116"/>
            <a:ext cx="4510439" cy="41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3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last chapter, you know how to capture information flowing in a network.</a:t>
            </a:r>
          </a:p>
          <a:p>
            <a:r>
              <a:rPr lang="en-US" dirty="0" smtClean="0"/>
              <a:t>Now that you have all your </a:t>
            </a:r>
            <a:r>
              <a:rPr lang="en-US" dirty="0" err="1" smtClean="0"/>
              <a:t>pcaps</a:t>
            </a:r>
            <a:r>
              <a:rPr lang="en-US" dirty="0" smtClean="0"/>
              <a:t> (data files), what can you do with it?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Carve out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0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analysis is the practice of examining related groups of packets in order to identify </a:t>
            </a:r>
            <a:r>
              <a:rPr lang="en-US" dirty="0" smtClean="0"/>
              <a:t>patterns</a:t>
            </a:r>
            <a:r>
              <a:rPr lang="en-US" dirty="0"/>
              <a:t>, analyze higher-layer protocols, or extract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“ﬂow” is deﬁned as “a sequence of packets sent from a particular </a:t>
            </a:r>
            <a:r>
              <a:rPr lang="en-US" dirty="0" smtClean="0"/>
              <a:t>source to </a:t>
            </a:r>
            <a:r>
              <a:rPr lang="en-US" dirty="0"/>
              <a:t>a particular unicast, </a:t>
            </a:r>
            <a:r>
              <a:rPr lang="en-US" dirty="0" err="1" smtClean="0"/>
              <a:t>manycast</a:t>
            </a:r>
            <a:r>
              <a:rPr lang="en-US" dirty="0"/>
              <a:t>, or multicast destination that the source desires to </a:t>
            </a:r>
            <a:r>
              <a:rPr lang="en-US" dirty="0" smtClean="0"/>
              <a:t>label as </a:t>
            </a:r>
            <a:r>
              <a:rPr lang="en-US" dirty="0"/>
              <a:t>a ﬂow. </a:t>
            </a:r>
          </a:p>
        </p:txBody>
      </p:sp>
    </p:spTree>
    <p:extLst>
      <p:ext uri="{BB962C8B-B14F-4D97-AF65-F5344CB8AC3E}">
        <p14:creationId xmlns:p14="http://schemas.microsoft.com/office/powerpoint/2010/main" val="1434435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: Follow TCP stream</a:t>
            </a:r>
          </a:p>
          <a:p>
            <a:pPr lvl="2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Tcpflow</a:t>
            </a:r>
            <a:endParaRPr lang="en-US" dirty="0" smtClean="0"/>
          </a:p>
          <a:p>
            <a:pPr lvl="2"/>
            <a:r>
              <a:rPr lang="en-US" dirty="0" smtClean="0"/>
              <a:t>CLI</a:t>
            </a:r>
          </a:p>
          <a:p>
            <a:pPr lvl="1"/>
            <a:r>
              <a:rPr lang="en-US" dirty="0" err="1" smtClean="0"/>
              <a:t>Pcapcat</a:t>
            </a:r>
            <a:endParaRPr lang="en-US" dirty="0" smtClean="0"/>
          </a:p>
          <a:p>
            <a:pPr lvl="2"/>
            <a:r>
              <a:rPr lang="en-US" dirty="0" smtClean="0"/>
              <a:t>CLI</a:t>
            </a:r>
          </a:p>
          <a:p>
            <a:pPr lvl="1"/>
            <a:r>
              <a:rPr lang="en-US" dirty="0" err="1" smtClean="0"/>
              <a:t>Tcpxtract</a:t>
            </a:r>
            <a:endParaRPr lang="en-US" dirty="0" smtClean="0"/>
          </a:p>
          <a:p>
            <a:pPr lvl="2"/>
            <a:r>
              <a:rPr lang="en-US" dirty="0" smtClean="0"/>
              <a:t>CLI</a:t>
            </a:r>
          </a:p>
          <a:p>
            <a:pPr lvl="2"/>
            <a:r>
              <a:rPr lang="en-US" dirty="0"/>
              <a:t>$  </a:t>
            </a:r>
            <a:r>
              <a:rPr lang="en-US" dirty="0" err="1"/>
              <a:t>tcpxtract</a:t>
            </a:r>
            <a:r>
              <a:rPr lang="en-US" dirty="0"/>
              <a:t>  -f  </a:t>
            </a:r>
            <a:r>
              <a:rPr lang="en-US" dirty="0" err="1"/>
              <a:t>capturefile.pcap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698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Techniques:</a:t>
            </a:r>
          </a:p>
          <a:p>
            <a:pPr lvl="1"/>
            <a:r>
              <a:rPr lang="en-US" dirty="0"/>
              <a:t>List conversations and ﬂows—List all conversations and/or ﬂows within a </a:t>
            </a:r>
            <a:r>
              <a:rPr lang="en-US" dirty="0" smtClean="0"/>
              <a:t>packet capture</a:t>
            </a:r>
            <a:r>
              <a:rPr lang="en-US" dirty="0"/>
              <a:t>, or only speciﬁc ﬂows based on their </a:t>
            </a:r>
            <a:r>
              <a:rPr lang="en-US" dirty="0" smtClean="0"/>
              <a:t>characteristics.</a:t>
            </a:r>
          </a:p>
          <a:p>
            <a:pPr lvl="1"/>
            <a:r>
              <a:rPr lang="en-US" dirty="0" smtClean="0"/>
              <a:t>Export </a:t>
            </a:r>
            <a:r>
              <a:rPr lang="en-US" dirty="0"/>
              <a:t>a ﬂow—Isolate a ﬂow, or multiple ﬂows, and store the ﬂow(s) of interest </a:t>
            </a:r>
            <a:r>
              <a:rPr lang="en-US" dirty="0" smtClean="0"/>
              <a:t>to disk </a:t>
            </a:r>
            <a:r>
              <a:rPr lang="en-US" dirty="0"/>
              <a:t>for further analysis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and data carving—Extract ﬁles or other data of interest from the </a:t>
            </a:r>
            <a:r>
              <a:rPr lang="en-US" dirty="0" smtClean="0"/>
              <a:t>reassembled ﬂow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25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336550" lvl="1" indent="0">
              <a:buNone/>
            </a:pPr>
            <a:r>
              <a:rPr lang="en-US" sz="1300" dirty="0"/>
              <a:t>$  </a:t>
            </a:r>
            <a:r>
              <a:rPr lang="en-US" sz="1300" dirty="0" err="1"/>
              <a:t>pcapcat</a:t>
            </a:r>
            <a:r>
              <a:rPr lang="en-US" sz="1300" dirty="0"/>
              <a:t>  -r  evidence01.pcap</a:t>
            </a:r>
          </a:p>
          <a:p>
            <a:pPr marL="336550" lvl="1" indent="0">
              <a:buNone/>
            </a:pPr>
            <a:r>
              <a:rPr lang="en-US" sz="1300" dirty="0" smtClean="0"/>
              <a:t>[</a:t>
            </a:r>
            <a:r>
              <a:rPr lang="en-US" sz="1300" dirty="0"/>
              <a:t>1]  TCP  192.168.1.2:54419  -&gt;  192.168.1.157:80</a:t>
            </a:r>
          </a:p>
          <a:p>
            <a:pPr marL="336550" lvl="1" indent="0">
              <a:buNone/>
            </a:pPr>
            <a:r>
              <a:rPr lang="en-US" sz="1300" dirty="0" smtClean="0"/>
              <a:t>[</a:t>
            </a:r>
            <a:r>
              <a:rPr lang="en-US" sz="1300" dirty="0"/>
              <a:t>2]  TCP  192.168.1.159:1271  -&gt;  205.188.13.12:443</a:t>
            </a:r>
          </a:p>
          <a:p>
            <a:pPr marL="336550" lvl="1" indent="0">
              <a:buNone/>
            </a:pPr>
            <a:r>
              <a:rPr lang="en-US" sz="1300" dirty="0" smtClean="0"/>
              <a:t>[</a:t>
            </a:r>
            <a:r>
              <a:rPr lang="en-US" sz="1300" dirty="0"/>
              <a:t>3]  TCP  192.168.1.159:1272  -&gt;  192.168.1.158:5190</a:t>
            </a:r>
          </a:p>
          <a:p>
            <a:pPr marL="336550" lvl="1" indent="0">
              <a:buNone/>
            </a:pPr>
            <a:r>
              <a:rPr lang="en-US" sz="1300" dirty="0" smtClean="0"/>
              <a:t>[</a:t>
            </a:r>
            <a:r>
              <a:rPr lang="en-US" sz="1300" dirty="0"/>
              <a:t>4]  TCP  192.168.1.159:1273  -&gt;  64.236.68.246:80</a:t>
            </a:r>
          </a:p>
          <a:p>
            <a:pPr marL="336550" lvl="1" indent="0">
              <a:buNone/>
            </a:pPr>
            <a:r>
              <a:rPr lang="en-US" sz="1300" dirty="0" smtClean="0"/>
              <a:t>Enter  </a:t>
            </a:r>
            <a:r>
              <a:rPr lang="en-US" sz="1300" dirty="0"/>
              <a:t>the  index  number  of  the  conversation  to  dump  or  press  enter  to  quit:</a:t>
            </a:r>
          </a:p>
        </p:txBody>
      </p:sp>
    </p:spTree>
    <p:extLst>
      <p:ext uri="{BB962C8B-B14F-4D97-AF65-F5344CB8AC3E}">
        <p14:creationId xmlns:p14="http://schemas.microsoft.com/office/powerpoint/2010/main" val="55686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Higher-Layer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HTTP:</a:t>
            </a:r>
          </a:p>
          <a:p>
            <a:pPr lvl="1"/>
            <a:r>
              <a:rPr lang="en-US" b="1" dirty="0" smtClean="0"/>
              <a:t>OPTIONS</a:t>
            </a:r>
            <a:r>
              <a:rPr lang="en-US" dirty="0"/>
              <a:t>—Obtain information about communicating with the remote </a:t>
            </a:r>
            <a:r>
              <a:rPr lang="en-US" dirty="0" smtClean="0"/>
              <a:t>server.</a:t>
            </a:r>
          </a:p>
          <a:p>
            <a:pPr lvl="1"/>
            <a:r>
              <a:rPr lang="en-US" b="1" dirty="0" smtClean="0"/>
              <a:t>GET</a:t>
            </a:r>
            <a:r>
              <a:rPr lang="en-US" dirty="0" smtClean="0"/>
              <a:t>—</a:t>
            </a:r>
            <a:r>
              <a:rPr lang="en-US" dirty="0"/>
              <a:t>Retrieve the information identiﬁed by the </a:t>
            </a:r>
            <a:r>
              <a:rPr lang="en-US" dirty="0" smtClean="0"/>
              <a:t>URI.</a:t>
            </a:r>
          </a:p>
          <a:p>
            <a:pPr lvl="1"/>
            <a:r>
              <a:rPr lang="en-US" b="1" dirty="0" smtClean="0"/>
              <a:t>HEAD</a:t>
            </a:r>
            <a:r>
              <a:rPr lang="en-US" dirty="0"/>
              <a:t>—Retrieve the information identiﬁed by the URI, without returning a </a:t>
            </a:r>
            <a:r>
              <a:rPr lang="en-US" dirty="0" smtClean="0"/>
              <a:t>message</a:t>
            </a:r>
            <a:r>
              <a:rPr lang="en-US" dirty="0"/>
              <a:t> </a:t>
            </a:r>
            <a:r>
              <a:rPr lang="en-US" dirty="0" smtClean="0"/>
              <a:t>body</a:t>
            </a:r>
            <a:r>
              <a:rPr lang="en-US" dirty="0"/>
              <a:t>. Helpful for URI validation and debugging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—Send data to the resource speciﬁed by the URI for processing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PUT</a:t>
            </a:r>
            <a:r>
              <a:rPr lang="en-US" dirty="0"/>
              <a:t>—Upload information to be stored under the speciﬁed </a:t>
            </a:r>
            <a:r>
              <a:rPr lang="en-US" dirty="0" smtClean="0"/>
              <a:t>URI.</a:t>
            </a:r>
          </a:p>
          <a:p>
            <a:pPr lvl="1"/>
            <a:r>
              <a:rPr lang="en-US" b="1" dirty="0" smtClean="0"/>
              <a:t>DELETE</a:t>
            </a:r>
            <a:r>
              <a:rPr lang="en-US" dirty="0"/>
              <a:t>—Delete the resource speciﬁed by the </a:t>
            </a:r>
            <a:r>
              <a:rPr lang="en-US" dirty="0" smtClean="0"/>
              <a:t>URI.</a:t>
            </a:r>
          </a:p>
          <a:p>
            <a:pPr lvl="1"/>
            <a:r>
              <a:rPr lang="en-US" b="1" dirty="0" smtClean="0"/>
              <a:t>TRACE</a:t>
            </a:r>
            <a:r>
              <a:rPr lang="en-US" dirty="0"/>
              <a:t>—Echo a request message back to the client. Helpful for debugging (can </a:t>
            </a:r>
            <a:r>
              <a:rPr lang="en-US" dirty="0" smtClean="0"/>
              <a:t>also facilitate </a:t>
            </a:r>
            <a:r>
              <a:rPr lang="en-US" dirty="0"/>
              <a:t>cross-site scripting attacks)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CONNECT</a:t>
            </a:r>
            <a:r>
              <a:rPr lang="en-US" dirty="0"/>
              <a:t>—Reserved “for use with a proxy that can dynamically switch to </a:t>
            </a:r>
            <a:r>
              <a:rPr lang="en-US" dirty="0" smtClean="0"/>
              <a:t>being a </a:t>
            </a:r>
            <a:r>
              <a:rPr lang="en-US" dirty="0"/>
              <a:t>tunnel.”</a:t>
            </a:r>
          </a:p>
        </p:txBody>
      </p:sp>
    </p:spTree>
    <p:extLst>
      <p:ext uri="{BB962C8B-B14F-4D97-AF65-F5344CB8AC3E}">
        <p14:creationId xmlns:p14="http://schemas.microsoft.com/office/powerpoint/2010/main" val="21887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Higher-Layer Traffic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DHCP:</a:t>
            </a:r>
          </a:p>
          <a:p>
            <a:pPr lvl="1"/>
            <a:r>
              <a:rPr lang="en-US" dirty="0"/>
              <a:t>MAC Addresses  As discussed, every network card on an Ethernet network has a 6-</a:t>
            </a:r>
            <a:r>
              <a:rPr lang="en-US" dirty="0" smtClean="0"/>
              <a:t>byte MAC </a:t>
            </a:r>
            <a:r>
              <a:rPr lang="en-US" dirty="0"/>
              <a:t>address, assigned by the manufacturer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Can be spoofed*!</a:t>
            </a:r>
          </a:p>
          <a:p>
            <a:pPr lvl="1"/>
            <a:r>
              <a:rPr lang="en-US" dirty="0" smtClean="0"/>
              <a:t>Conversation:</a:t>
            </a:r>
          </a:p>
          <a:p>
            <a:pPr lvl="2"/>
            <a:r>
              <a:rPr lang="en-US" dirty="0" smtClean="0"/>
              <a:t>Client</a:t>
            </a:r>
            <a:r>
              <a:rPr lang="en-US" dirty="0"/>
              <a:t>: DHCPDISCOVER (Layer 2 broadcast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Server</a:t>
            </a:r>
            <a:r>
              <a:rPr lang="en-US" dirty="0"/>
              <a:t>: </a:t>
            </a:r>
            <a:r>
              <a:rPr lang="en-US" dirty="0" smtClean="0"/>
              <a:t>DHCPOFFER</a:t>
            </a:r>
          </a:p>
          <a:p>
            <a:pPr lvl="2"/>
            <a:r>
              <a:rPr lang="en-US" dirty="0" smtClean="0"/>
              <a:t>Client</a:t>
            </a:r>
            <a:r>
              <a:rPr lang="en-US" dirty="0"/>
              <a:t>: </a:t>
            </a:r>
            <a:r>
              <a:rPr lang="en-US" dirty="0" smtClean="0"/>
              <a:t>DHCPREQUEST</a:t>
            </a:r>
          </a:p>
          <a:p>
            <a:pPr lvl="2"/>
            <a:r>
              <a:rPr lang="en-US" dirty="0" smtClean="0"/>
              <a:t>Server</a:t>
            </a:r>
            <a:r>
              <a:rPr lang="en-US" dirty="0"/>
              <a:t>: DHCPACK</a:t>
            </a:r>
          </a:p>
        </p:txBody>
      </p:sp>
    </p:spTree>
    <p:extLst>
      <p:ext uri="{BB962C8B-B14F-4D97-AF65-F5344CB8AC3E}">
        <p14:creationId xmlns:p14="http://schemas.microsoft.com/office/powerpoint/2010/main" val="1062443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Higher-Layer Traffic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SMTP:</a:t>
            </a:r>
          </a:p>
          <a:p>
            <a:pPr lvl="1"/>
            <a:r>
              <a:rPr lang="en-US" dirty="0"/>
              <a:t>HELO—Opens the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MAIL</a:t>
            </a:r>
            <a:r>
              <a:rPr lang="en-US" dirty="0"/>
              <a:t>—Speciﬁes the return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RCPT</a:t>
            </a:r>
            <a:r>
              <a:rPr lang="en-US" dirty="0"/>
              <a:t>—Speciﬁes the recipient address(</a:t>
            </a:r>
            <a:r>
              <a:rPr lang="en-US" dirty="0" err="1"/>
              <a:t>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</a:t>
            </a:r>
            <a:r>
              <a:rPr lang="en-US" dirty="0"/>
              <a:t>—The contents of the message. This includes the message header and </a:t>
            </a:r>
            <a:r>
              <a:rPr lang="en-US" dirty="0" smtClean="0"/>
              <a:t>the message </a:t>
            </a:r>
            <a:r>
              <a:rPr lang="en-US" dirty="0"/>
              <a:t>body. </a:t>
            </a:r>
          </a:p>
        </p:txBody>
      </p:sp>
    </p:spTree>
    <p:extLst>
      <p:ext uri="{BB962C8B-B14F-4D97-AF65-F5344CB8AC3E}">
        <p14:creationId xmlns:p14="http://schemas.microsoft.com/office/powerpoint/2010/main" val="63520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Higher-Layer Traffic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DNS:</a:t>
            </a:r>
          </a:p>
          <a:p>
            <a:pPr lvl="1"/>
            <a:r>
              <a:rPr lang="en-US" dirty="0"/>
              <a:t>DNS Recursion  DNS queries that seek to map names to IP addresses (which is the </a:t>
            </a:r>
            <a:r>
              <a:rPr lang="en-US" dirty="0" smtClean="0"/>
              <a:t>most common </a:t>
            </a:r>
            <a:r>
              <a:rPr lang="en-US" dirty="0"/>
              <a:t>case) start out with a client making a query of the server it considers to be </a:t>
            </a:r>
            <a:r>
              <a:rPr lang="en-US" dirty="0" smtClean="0"/>
              <a:t>most knowledgeable.</a:t>
            </a:r>
          </a:p>
          <a:p>
            <a:pPr lvl="1"/>
            <a:r>
              <a:rPr lang="en-US" dirty="0"/>
              <a:t>DNS Queries  It can be extremely important to collect name-to-address mapping. </a:t>
            </a:r>
            <a:endParaRPr lang="en-US" dirty="0" smtClean="0"/>
          </a:p>
          <a:p>
            <a:pPr lvl="1"/>
            <a:r>
              <a:rPr lang="en-US" dirty="0"/>
              <a:t>$  dig  </a:t>
            </a:r>
            <a:r>
              <a:rPr lang="en-US" dirty="0" err="1"/>
              <a:t>www.google.com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37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Higher-Layer Traffic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Oftcat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OFT protocol dissector and data carving tool.</a:t>
            </a:r>
          </a:p>
          <a:p>
            <a:pPr lvl="1"/>
            <a:r>
              <a:rPr lang="en-US" dirty="0" err="1" smtClean="0"/>
              <a:t>Smtpdump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$  </a:t>
            </a:r>
            <a:r>
              <a:rPr lang="en-US" dirty="0" err="1" smtClean="0"/>
              <a:t>smtpdump</a:t>
            </a:r>
            <a:r>
              <a:rPr lang="en-US" dirty="0" smtClean="0"/>
              <a:t> –[</a:t>
            </a:r>
            <a:r>
              <a:rPr lang="en-US" dirty="0" err="1" smtClean="0"/>
              <a:t>AebXmsfrch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Findsmtpinfo.py</a:t>
            </a:r>
            <a:endParaRPr lang="en-US" dirty="0" smtClean="0"/>
          </a:p>
          <a:p>
            <a:pPr lvl="2"/>
            <a:r>
              <a:rPr lang="en-US" dirty="0" err="1"/>
              <a:t>findsmtpinfo.py</a:t>
            </a:r>
            <a:r>
              <a:rPr lang="en-US" dirty="0"/>
              <a:t>  -p  evidence02.pcap  -r  ./</a:t>
            </a:r>
            <a:r>
              <a:rPr lang="en-US" dirty="0" smtClean="0"/>
              <a:t>report</a:t>
            </a:r>
          </a:p>
          <a:p>
            <a:pPr lvl="1"/>
            <a:r>
              <a:rPr lang="en-US" dirty="0" err="1" smtClean="0"/>
              <a:t>NetworkMiner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44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Higher-Layer Traffic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616772"/>
          </a:xfrm>
        </p:spPr>
        <p:txBody>
          <a:bodyPr>
            <a:normAutofit fontScale="92500"/>
          </a:bodyPr>
          <a:lstStyle/>
          <a:p>
            <a:r>
              <a:rPr lang="en-US" dirty="0"/>
              <a:t>Use small, specialized tools that are each speciﬁcally designed to analyze a </a:t>
            </a:r>
            <a:r>
              <a:rPr lang="en-US" dirty="0" smtClean="0"/>
              <a:t>particular higher</a:t>
            </a:r>
            <a:r>
              <a:rPr lang="en-US" dirty="0"/>
              <a:t>-layer protocol; </a:t>
            </a:r>
            <a:endParaRPr lang="en-US" dirty="0" smtClean="0"/>
          </a:p>
          <a:p>
            <a:pPr lvl="1"/>
            <a:r>
              <a:rPr lang="ro-RO" dirty="0"/>
              <a:t>$  oftcat  -r </a:t>
            </a:r>
            <a:r>
              <a:rPr lang="ro-RO" dirty="0" smtClean="0"/>
              <a:t>192.168.001.158.05190</a:t>
            </a:r>
            <a:r>
              <a:rPr lang="ro-RO" dirty="0"/>
              <a:t>-</a:t>
            </a:r>
            <a:r>
              <a:rPr lang="ro-RO" dirty="0" smtClean="0"/>
              <a:t>192.168.001.159.01272</a:t>
            </a:r>
            <a:endParaRPr lang="en-US" dirty="0" smtClean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95" y="3342855"/>
            <a:ext cx="3864556" cy="29406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6078" y="3231573"/>
            <a:ext cx="4019157" cy="4424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multipurpose tool to quickly gather a wide range of information about the traﬃc.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0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real world, with little/no documentation, hidden never before seen protocols, protocols not implemented correctly.</a:t>
            </a:r>
          </a:p>
          <a:p>
            <a:r>
              <a:rPr lang="en-US" dirty="0" smtClean="0"/>
              <a:t>Deviations from defined protocol standards lead to exploits form attackers.</a:t>
            </a:r>
          </a:p>
          <a:p>
            <a:r>
              <a:rPr lang="en-US" dirty="0" smtClean="0"/>
              <a:t>Protocol analysis is a challenging 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3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about Protocols:</a:t>
            </a:r>
          </a:p>
          <a:p>
            <a:pPr lvl="1"/>
            <a:r>
              <a:rPr lang="en-US" dirty="0" smtClean="0"/>
              <a:t>IETF RFC:</a:t>
            </a:r>
          </a:p>
          <a:p>
            <a:pPr lvl="2"/>
            <a:r>
              <a:rPr lang="en-US" dirty="0" smtClean="0"/>
              <a:t>Requests for Comments (RFC)’s were used during ARPANET to get feedback on the different aspects of network.</a:t>
            </a:r>
          </a:p>
          <a:p>
            <a:pPr lvl="2"/>
            <a:r>
              <a:rPr lang="en-US" dirty="0" smtClean="0"/>
              <a:t>Internet Engineering Task Force (IETF) has been developing and distributing RFC’s and also proposing new standards.</a:t>
            </a:r>
          </a:p>
          <a:p>
            <a:pPr lvl="2"/>
            <a:r>
              <a:rPr lang="en-US" dirty="0" smtClean="0"/>
              <a:t>Internet Society(ISOC), sponsors IETF and IAB and IANA.</a:t>
            </a:r>
          </a:p>
          <a:p>
            <a:pPr lvl="1"/>
            <a:r>
              <a:rPr lang="en-US" dirty="0" smtClean="0"/>
              <a:t>Other bodies:</a:t>
            </a:r>
          </a:p>
          <a:p>
            <a:pPr lvl="2"/>
            <a:r>
              <a:rPr lang="en-US" dirty="0" smtClean="0"/>
              <a:t>IEEE-SA</a:t>
            </a:r>
          </a:p>
          <a:p>
            <a:pPr lvl="2"/>
            <a:r>
              <a:rPr lang="en-US" dirty="0" smtClean="0"/>
              <a:t>ISO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3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protocols:</a:t>
            </a:r>
          </a:p>
          <a:p>
            <a:pPr lvl="1"/>
            <a:r>
              <a:rPr lang="en-US" dirty="0" smtClean="0"/>
              <a:t>Vendors:</a:t>
            </a:r>
          </a:p>
          <a:p>
            <a:pPr lvl="2"/>
            <a:r>
              <a:rPr lang="en-US" dirty="0" smtClean="0"/>
              <a:t>RFC 2784, developed by cisco employees for Generic Routing Encapsulation for open </a:t>
            </a:r>
            <a:r>
              <a:rPr lang="en-US" dirty="0" err="1" smtClean="0"/>
              <a:t>trunking</a:t>
            </a:r>
            <a:r>
              <a:rPr lang="en-US" dirty="0" smtClean="0"/>
              <a:t> protocol.</a:t>
            </a:r>
          </a:p>
          <a:p>
            <a:pPr lvl="2"/>
            <a:r>
              <a:rPr lang="en-US" dirty="0" smtClean="0"/>
              <a:t>Sometimes not published outside, like OSCAR.</a:t>
            </a:r>
          </a:p>
          <a:p>
            <a:pPr lvl="1"/>
            <a:r>
              <a:rPr lang="en-US" dirty="0" smtClean="0"/>
              <a:t>Researchers:</a:t>
            </a:r>
          </a:p>
          <a:p>
            <a:pPr lvl="2"/>
            <a:r>
              <a:rPr lang="en-US" dirty="0" smtClean="0"/>
              <a:t>What happens when you want to keep a secret? </a:t>
            </a:r>
          </a:p>
          <a:p>
            <a:pPr lvl="2"/>
            <a:r>
              <a:rPr lang="en-US" dirty="0" smtClean="0"/>
              <a:t>People break into it.</a:t>
            </a:r>
          </a:p>
          <a:p>
            <a:pPr lvl="2"/>
            <a:r>
              <a:rPr lang="en-US" dirty="0" err="1" smtClean="0"/>
              <a:t>Alexandr</a:t>
            </a:r>
            <a:r>
              <a:rPr lang="en-US" dirty="0" smtClean="0"/>
              <a:t> </a:t>
            </a:r>
            <a:r>
              <a:rPr lang="en-US" dirty="0" err="1" smtClean="0"/>
              <a:t>Shutko</a:t>
            </a:r>
            <a:r>
              <a:rPr lang="en-US" dirty="0" smtClean="0"/>
              <a:t> published unofficial OSCAR for “some fun”.</a:t>
            </a:r>
          </a:p>
          <a:p>
            <a:pPr lvl="2"/>
            <a:r>
              <a:rPr lang="en-US" dirty="0" smtClean="0"/>
              <a:t>You can do your own protocol research.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7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Tools for protocol analysis:</a:t>
            </a:r>
          </a:p>
          <a:p>
            <a:r>
              <a:rPr lang="en-US" dirty="0" smtClean="0"/>
              <a:t>PDML and PSML: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NetBee</a:t>
            </a:r>
            <a:r>
              <a:rPr lang="en-US" dirty="0" smtClean="0"/>
              <a:t> library.</a:t>
            </a:r>
          </a:p>
          <a:p>
            <a:pPr lvl="1"/>
            <a:r>
              <a:rPr lang="en-US" dirty="0" smtClean="0"/>
              <a:t>Packet details markup language(PDML) helps readability between machine and human parser.</a:t>
            </a:r>
          </a:p>
          <a:p>
            <a:pPr lvl="1"/>
            <a:r>
              <a:rPr lang="en-US" dirty="0" smtClean="0"/>
              <a:t>High level languages can be used to interpret markup language.</a:t>
            </a:r>
          </a:p>
          <a:p>
            <a:pPr lvl="1"/>
            <a:r>
              <a:rPr lang="en-US" dirty="0" smtClean="0"/>
              <a:t>Pack summary markup language(PSML) expresses most important details about a protocol.</a:t>
            </a:r>
          </a:p>
          <a:p>
            <a:pPr lvl="1"/>
            <a:r>
              <a:rPr lang="en-US" dirty="0" smtClean="0"/>
              <a:t>Copyrighted!</a:t>
            </a:r>
          </a:p>
        </p:txBody>
      </p:sp>
    </p:spTree>
    <p:extLst>
      <p:ext uri="{BB962C8B-B14F-4D97-AF65-F5344CB8AC3E}">
        <p14:creationId xmlns:p14="http://schemas.microsoft.com/office/powerpoint/2010/main" val="7029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Auto packet dissectors and allows filters.</a:t>
            </a:r>
          </a:p>
          <a:p>
            <a:pPr lvl="2"/>
            <a:r>
              <a:rPr lang="en-US" dirty="0" smtClean="0"/>
              <a:t>Packet list:</a:t>
            </a:r>
          </a:p>
          <a:p>
            <a:pPr lvl="3"/>
            <a:r>
              <a:rPr lang="en-US" dirty="0" smtClean="0"/>
              <a:t>On top</a:t>
            </a:r>
          </a:p>
          <a:p>
            <a:pPr lvl="3"/>
            <a:r>
              <a:rPr lang="en-US" dirty="0" smtClean="0"/>
              <a:t>List of packets captured with source and destination.</a:t>
            </a:r>
          </a:p>
          <a:p>
            <a:pPr lvl="2"/>
            <a:r>
              <a:rPr lang="en-US" dirty="0" smtClean="0"/>
              <a:t>Packet Details:</a:t>
            </a:r>
          </a:p>
          <a:p>
            <a:pPr lvl="3"/>
            <a:r>
              <a:rPr lang="en-US" dirty="0" smtClean="0"/>
              <a:t>Middle</a:t>
            </a:r>
          </a:p>
          <a:p>
            <a:pPr lvl="3"/>
            <a:r>
              <a:rPr lang="en-US" dirty="0" smtClean="0"/>
              <a:t>Shows details of protocols in all layers</a:t>
            </a:r>
          </a:p>
          <a:p>
            <a:pPr lvl="2"/>
            <a:r>
              <a:rPr lang="en-US" dirty="0" smtClean="0"/>
              <a:t>Packet Bytes:</a:t>
            </a:r>
          </a:p>
          <a:p>
            <a:pPr lvl="3"/>
            <a:r>
              <a:rPr lang="en-US" dirty="0" smtClean="0"/>
              <a:t>Hexadecimal and ASCII representation of the packet.</a:t>
            </a:r>
          </a:p>
        </p:txBody>
      </p:sp>
    </p:spTree>
    <p:extLst>
      <p:ext uri="{BB962C8B-B14F-4D97-AF65-F5344CB8AC3E}">
        <p14:creationId xmlns:p14="http://schemas.microsoft.com/office/powerpoint/2010/main" val="93238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pic>
        <p:nvPicPr>
          <p:cNvPr id="9" name="Content Placeholder 8" descr="get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25" r="-42725"/>
          <a:stretch>
            <a:fillRect/>
          </a:stretch>
        </p:blipFill>
        <p:spPr>
          <a:xfrm>
            <a:off x="-131103" y="1444532"/>
            <a:ext cx="9275103" cy="5009214"/>
          </a:xfrm>
        </p:spPr>
      </p:pic>
    </p:spTree>
    <p:extLst>
      <p:ext uri="{BB962C8B-B14F-4D97-AF65-F5344CB8AC3E}">
        <p14:creationId xmlns:p14="http://schemas.microsoft.com/office/powerpoint/2010/main" val="2691917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143</TotalTime>
  <Words>1701</Words>
  <Application>Microsoft Macintosh PowerPoint</Application>
  <PresentationFormat>On-screen Show (4:3)</PresentationFormat>
  <Paragraphs>235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Breeze</vt:lpstr>
      <vt:lpstr>Packet Analysis</vt:lpstr>
      <vt:lpstr>What to expect?</vt:lpstr>
      <vt:lpstr>Well,….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Protocol Analysis</vt:lpstr>
      <vt:lpstr>Packet Analysis</vt:lpstr>
      <vt:lpstr>Packet Analysis</vt:lpstr>
      <vt:lpstr>Packet Analysis</vt:lpstr>
      <vt:lpstr>Packet Analysis</vt:lpstr>
      <vt:lpstr>Packet Analysis</vt:lpstr>
      <vt:lpstr>Packet Analysis</vt:lpstr>
      <vt:lpstr>Packet Analysis</vt:lpstr>
      <vt:lpstr>Packet Analysis</vt:lpstr>
      <vt:lpstr>Packet Analysis</vt:lpstr>
      <vt:lpstr>Flow Analysis</vt:lpstr>
      <vt:lpstr>Flow analysis</vt:lpstr>
      <vt:lpstr>Flow Analysis</vt:lpstr>
      <vt:lpstr>Flow analysis</vt:lpstr>
      <vt:lpstr>Higher-Layer Traffic Analysis</vt:lpstr>
      <vt:lpstr>Higher-Layer Traffic Analysis</vt:lpstr>
      <vt:lpstr>Higher-Layer Traffic Analysis</vt:lpstr>
      <vt:lpstr>Higher-Layer Traffic Analysis</vt:lpstr>
      <vt:lpstr>Higher-Layer Traffic Analysis</vt:lpstr>
      <vt:lpstr>Higher-Layer Traffic Analysis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L</dc:creator>
  <cp:lastModifiedBy>Naveen Kumar L</cp:lastModifiedBy>
  <cp:revision>15</cp:revision>
  <dcterms:created xsi:type="dcterms:W3CDTF">2014-07-22T20:04:54Z</dcterms:created>
  <dcterms:modified xsi:type="dcterms:W3CDTF">2014-07-23T17:56:03Z</dcterms:modified>
</cp:coreProperties>
</file>